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31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60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0275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616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996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36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120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2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22588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69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8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22.01.2016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5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093438"/>
          </a:xfrm>
        </p:spPr>
        <p:txBody>
          <a:bodyPr>
            <a:normAutofit fontScale="90000"/>
          </a:bodyPr>
          <a:lstStyle/>
          <a:p>
            <a:pPr marL="36830" indent="33655" algn="ctr">
              <a:lnSpc>
                <a:spcPct val="115000"/>
              </a:lnSpc>
              <a:spcAft>
                <a:spcPts val="1000"/>
              </a:spcAft>
            </a:pPr>
            <a:r>
              <a:rPr lang="ru-RU" sz="4000" b="1" dirty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Методы лечения в гинекологии.</a:t>
            </a:r>
            <a: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</a:br>
            <a:r>
              <a:rPr lang="ru-RU" sz="4000" b="1" dirty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Сестринский уход за пациентками с гинекологическими заболеваниями.</a:t>
            </a:r>
            <a: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</a:br>
            <a:r>
              <a:rPr lang="ru-RU" sz="4000" b="1" dirty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Первая помощь при неотложных состояниях в гинекологии.</a:t>
            </a:r>
            <a: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  <a:t/>
            </a:r>
            <a:br>
              <a:rPr lang="ru-RU" sz="3600" dirty="0">
                <a:solidFill>
                  <a:srgbClr val="FF0000"/>
                </a:solidFill>
                <a:effectLst/>
                <a:latin typeface="Calibri"/>
                <a:ea typeface="Calibri"/>
                <a:cs typeface="Times New Roman"/>
              </a:rPr>
            </a:br>
            <a:r>
              <a:rPr lang="ru-RU" sz="4000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ru-RU" sz="4000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</a:br>
            <a:r>
              <a:rPr lang="ru-RU" sz="4000" b="1" dirty="0"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ru-RU" sz="4000" b="1" dirty="0">
                <a:effectLst/>
                <a:latin typeface="Times New Roman"/>
                <a:ea typeface="Calibri"/>
                <a:cs typeface="Times New Roman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9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3100" dirty="0">
                <a:effectLst/>
                <a:latin typeface="Times New Roman"/>
                <a:ea typeface="Calibri"/>
                <a:cs typeface="Times New Roman"/>
              </a:rPr>
              <a:t>Технология оказания </a:t>
            </a:r>
            <a:r>
              <a:rPr lang="ru-RU" sz="3100" dirty="0" smtClean="0">
                <a:effectLst/>
                <a:latin typeface="Times New Roman"/>
                <a:ea typeface="Calibri"/>
                <a:cs typeface="Times New Roman"/>
              </a:rPr>
              <a:t/>
            </a:r>
            <a:br>
              <a:rPr lang="ru-RU" sz="3100" dirty="0" smtClean="0">
                <a:effectLst/>
                <a:latin typeface="Times New Roman"/>
                <a:ea typeface="Calibri"/>
                <a:cs typeface="Times New Roman"/>
              </a:rPr>
            </a:br>
            <a:r>
              <a:rPr lang="ru-RU" sz="3100" dirty="0" smtClean="0">
                <a:effectLst/>
                <a:latin typeface="Times New Roman"/>
                <a:ea typeface="Calibri"/>
                <a:cs typeface="Times New Roman"/>
              </a:rPr>
              <a:t>доврачебной </a:t>
            </a:r>
            <a:r>
              <a:rPr lang="ru-RU" sz="3100" dirty="0">
                <a:effectLst/>
                <a:latin typeface="Times New Roman"/>
                <a:ea typeface="Calibri"/>
                <a:cs typeface="Times New Roman"/>
              </a:rPr>
              <a:t>медицинской </a:t>
            </a:r>
            <a:r>
              <a:rPr lang="ru-RU" sz="3100" dirty="0" smtClean="0">
                <a:effectLst/>
                <a:latin typeface="Times New Roman"/>
                <a:ea typeface="Calibri"/>
                <a:cs typeface="Times New Roman"/>
              </a:rPr>
              <a:t>помощи</a:t>
            </a:r>
            <a:r>
              <a:rPr lang="ru-RU" sz="44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2661925"/>
              </p:ext>
            </p:extLst>
          </p:nvPr>
        </p:nvGraphicFramePr>
        <p:xfrm>
          <a:off x="971600" y="1484783"/>
          <a:ext cx="8172400" cy="5367282"/>
        </p:xfrm>
        <a:graphic>
          <a:graphicData uri="http://schemas.openxmlformats.org/drawingml/2006/table">
            <a:tbl>
              <a:tblPr firstRow="1" firstCol="1" bandRow="1"/>
              <a:tblGrid>
                <a:gridCol w="4085773"/>
                <a:gridCol w="4086627"/>
              </a:tblGrid>
              <a:tr h="3049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Вне лечебного учреждения, на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ФАПе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в ЖК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 гинекологическом отделении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7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Цель: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 допустить</a:t>
                      </a:r>
                      <a:r>
                        <a:rPr lang="ru-RU" sz="16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патологической кровопотери,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предотвратить 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развитие перитонита и сепсиса, тромбоэмболических осложнений.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746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2.Срочный вызов врача, фельдшера.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3.Доврачебная помощь: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уложить пациентку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(в 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горизонтальное положение с приподнятой головной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частью),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контрольная подкладная,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катетеризация 2-3 магистральных вен 0,9% раствор натрия хлорида, 5% раствор глюкозы,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мониторинг 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 витальными функциями (АД, ЧДД, пульс, температура) и объемом кровопотери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местное применение холода,</a:t>
                      </a:r>
                      <a:endParaRPr lang="ru-RU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NB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!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При травмах произвести профилактику столбняка,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приготовить набор №1 для оказания неотложной медицинской помощи в соответствии с утвержденным перечнем,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госпитализация в стационар.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2.Срочный вызов врача.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3.Доврачебная помощь: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уложить пациентку в горизонтальное положение с приподнятой головной частью,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контрольная подкладная,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катетеризация 2-3 магистральных вен 0,9% раствор натрия хлорида, 5% раствор глюкозы,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мониторинг за витальными функциями (АД, ЧДД, пульс, температура) и объемом кровопотери,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 приготовить набор №2 для оказания неотложной медицинской помощи в соответствии с утвержденным перечнем.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95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180340" algn="just">
              <a:spcAft>
                <a:spcPts val="0"/>
              </a:spcAft>
            </a:pPr>
            <a:r>
              <a:rPr lang="ru-RU" sz="2200" u="sng" dirty="0">
                <a:solidFill>
                  <a:srgbClr val="FF0000"/>
                </a:solidFill>
                <a:effectLst/>
                <a:latin typeface="Arial"/>
                <a:ea typeface="Calibri"/>
                <a:cs typeface="Times New Roman"/>
              </a:rPr>
              <a:t>Внематочная или эктопическая беременност</a:t>
            </a:r>
            <a:r>
              <a:rPr lang="ru-RU" sz="2200" dirty="0">
                <a:solidFill>
                  <a:srgbClr val="FF0000"/>
                </a:solidFill>
                <a:effectLst/>
                <a:latin typeface="Arial"/>
                <a:ea typeface="Calibri"/>
                <a:cs typeface="Times New Roman"/>
              </a:rPr>
              <a:t>ь — имплантация оплодотворённого яйца вне полости матки</a:t>
            </a:r>
            <a:r>
              <a:rPr lang="ru-RU" sz="4400" dirty="0" smtClean="0">
                <a:solidFill>
                  <a:srgbClr val="002060"/>
                </a:solidFill>
                <a:effectLst/>
                <a:latin typeface="Arial"/>
                <a:ea typeface="Calibri"/>
                <a:cs typeface="Times New Roman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12776"/>
            <a:ext cx="7128792" cy="5328592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sz="29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Причины:</a:t>
            </a:r>
          </a:p>
          <a:p>
            <a:pPr indent="180340" algn="just">
              <a:spcAft>
                <a:spcPts val="0"/>
              </a:spcAft>
            </a:pPr>
            <a:r>
              <a:rPr lang="ru-RU" sz="29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-  первая </a:t>
            </a:r>
            <a:r>
              <a:rPr lang="ru-RU" sz="29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группа — причины, связанные с нарушением транспортной функции маточных труб, </a:t>
            </a:r>
            <a:endParaRPr lang="ru-RU" sz="2900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9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- вторая </a:t>
            </a:r>
            <a:r>
              <a:rPr lang="ru-RU" sz="29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— с функциональными изменениями самой яйцеклетки</a:t>
            </a:r>
            <a:r>
              <a:rPr lang="ru-RU" sz="29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.</a:t>
            </a:r>
          </a:p>
          <a:p>
            <a:pPr marL="82296" indent="0" algn="ctr">
              <a:buNone/>
            </a:pPr>
            <a:r>
              <a:rPr lang="ru-RU" sz="2400" b="1" dirty="0">
                <a:solidFill>
                  <a:srgbClr val="222222"/>
                </a:solidFill>
                <a:latin typeface="Lucida Grande"/>
              </a:rPr>
              <a:t>Согласно Международной классификации болезней различают следующие формы внематочной беременности: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А. Абдоминальная (брюшная) беременность.</a:t>
            </a:r>
          </a:p>
          <a:p>
            <a:endParaRPr lang="ru-RU" sz="2400" dirty="0" smtClean="0">
              <a:solidFill>
                <a:srgbClr val="222222"/>
              </a:solidFill>
              <a:latin typeface="Lucida Grande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Б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. Трубная </a:t>
            </a:r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беременность.</a:t>
            </a:r>
            <a:endParaRPr lang="ru-RU" sz="2400" dirty="0">
              <a:solidFill>
                <a:srgbClr val="222222"/>
              </a:solidFill>
              <a:latin typeface="Lucida Grande"/>
            </a:endParaRP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1. Беременность в маточной </a:t>
            </a:r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трубе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 </a:t>
            </a:r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(интерстициальная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, </a:t>
            </a:r>
            <a:r>
              <a:rPr lang="ru-RU" sz="2400" dirty="0" err="1">
                <a:solidFill>
                  <a:srgbClr val="222222"/>
                </a:solidFill>
                <a:latin typeface="Lucida Grande"/>
              </a:rPr>
              <a:t>истмическая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, </a:t>
            </a:r>
            <a:r>
              <a:rPr lang="ru-RU" sz="2400" dirty="0" err="1" smtClean="0">
                <a:solidFill>
                  <a:srgbClr val="222222"/>
                </a:solidFill>
                <a:latin typeface="Lucida Grande"/>
              </a:rPr>
              <a:t>ампулярная</a:t>
            </a:r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).</a:t>
            </a:r>
            <a:endParaRPr lang="ru-RU" sz="2400" dirty="0">
              <a:solidFill>
                <a:srgbClr val="222222"/>
              </a:solidFill>
              <a:latin typeface="Lucida Grande"/>
            </a:endParaRP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2. Разрыв маточной трубы вследствие беременности.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3. Трубный аборт.</a:t>
            </a:r>
          </a:p>
          <a:p>
            <a:endParaRPr lang="ru-RU" sz="2400" dirty="0" smtClean="0">
              <a:solidFill>
                <a:srgbClr val="222222"/>
              </a:solidFill>
              <a:latin typeface="Lucida Grande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В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. Яичниковая беременность.</a:t>
            </a:r>
          </a:p>
          <a:p>
            <a:endParaRPr lang="ru-RU" sz="2400" dirty="0" smtClean="0">
              <a:solidFill>
                <a:srgbClr val="222222"/>
              </a:solidFill>
              <a:latin typeface="Lucida Grande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Г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. Другие формы внематочной </a:t>
            </a:r>
            <a:r>
              <a:rPr lang="ru-RU" sz="2400" dirty="0" smtClean="0">
                <a:solidFill>
                  <a:srgbClr val="222222"/>
                </a:solidFill>
                <a:latin typeface="Lucida Grande"/>
              </a:rPr>
              <a:t>беременности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1. Шеечная.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2. В роге матки.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3. </a:t>
            </a:r>
            <a:r>
              <a:rPr lang="ru-RU" sz="2400" dirty="0" err="1">
                <a:solidFill>
                  <a:srgbClr val="222222"/>
                </a:solidFill>
                <a:latin typeface="Lucida Grande"/>
              </a:rPr>
              <a:t>Внутрисвязочная</a:t>
            </a:r>
            <a:r>
              <a:rPr lang="ru-RU" sz="2400" dirty="0">
                <a:solidFill>
                  <a:srgbClr val="222222"/>
                </a:solidFill>
                <a:latin typeface="Lucida Grande"/>
              </a:rPr>
              <a:t>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4. В брыжейке матки.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5. Комбинированная.</a:t>
            </a:r>
          </a:p>
          <a:p>
            <a:r>
              <a:rPr lang="ru-RU" sz="2400" dirty="0">
                <a:solidFill>
                  <a:srgbClr val="222222"/>
                </a:solidFill>
                <a:latin typeface="Lucida Grande"/>
              </a:rPr>
              <a:t>6. Неуточненная.</a:t>
            </a:r>
          </a:p>
          <a:p>
            <a:pPr indent="180340" algn="just">
              <a:spcAft>
                <a:spcPts val="0"/>
              </a:spcAft>
            </a:pP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269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symptominfo.ru/image/editor/9b9ea4cb6126363505a7a428382420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810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836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992888" cy="1728192"/>
          </a:xfrm>
        </p:spPr>
        <p:txBody>
          <a:bodyPr>
            <a:normAutofit fontScale="90000"/>
          </a:bodyPr>
          <a:lstStyle/>
          <a:p>
            <a:pPr marL="50800" marR="50800" indent="152400" algn="just">
              <a:spcBef>
                <a:spcPts val="1500"/>
              </a:spcBef>
              <a:spcAft>
                <a:spcPts val="0"/>
              </a:spcAft>
            </a:pPr>
            <a:r>
              <a:rPr lang="ru-RU" sz="2800" dirty="0">
                <a:solidFill>
                  <a:srgbClr val="002060"/>
                </a:solidFill>
                <a:effectLst/>
                <a:latin typeface="Arial"/>
                <a:ea typeface="Times New Roman"/>
                <a:cs typeface="Times New Roman"/>
              </a:rPr>
              <a:t>Апоплексия яичника — внезапно наступившее кровоизлияние в яичник, сопровождающееся нарушением целостности его ткани и кровотечением в брюшную полость</a:t>
            </a:r>
            <a:r>
              <a:rPr lang="ru-RU" sz="2800" dirty="0" smtClean="0">
                <a:solidFill>
                  <a:srgbClr val="002060"/>
                </a:solidFill>
                <a:effectLst/>
                <a:latin typeface="Arial"/>
                <a:ea typeface="Times New Roman"/>
                <a:cs typeface="Times New Roman"/>
              </a:rPr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276872"/>
            <a:ext cx="7890080" cy="2448272"/>
          </a:xfrm>
        </p:spPr>
        <p:txBody>
          <a:bodyPr>
            <a:normAutofit fontScale="70000" lnSpcReduction="20000"/>
          </a:bodyPr>
          <a:lstStyle/>
          <a:p>
            <a:pPr marL="50800" indent="152400" algn="just">
              <a:spcAft>
                <a:spcPts val="1200"/>
              </a:spcAft>
            </a:pPr>
            <a:r>
              <a:rPr lang="ru-RU" dirty="0">
                <a:latin typeface="Arial"/>
                <a:ea typeface="Times New Roman"/>
                <a:cs typeface="Times New Roman"/>
              </a:rPr>
              <a:t>В зависимости от клинической формы различают: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marR="50800" lvl="0" indent="-342900" algn="just">
              <a:spcBef>
                <a:spcPts val="1200"/>
              </a:spcBef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Arial"/>
                <a:ea typeface="Times New Roman"/>
                <a:cs typeface="Times New Roman"/>
              </a:rPr>
              <a:t>болевая, для которой характерен болевой синдром, сопровождающийся тошнотой и повышением температуры тела;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marR="508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Arial"/>
                <a:ea typeface="Times New Roman"/>
                <a:cs typeface="Times New Roman"/>
              </a:rPr>
              <a:t>анемическая, напоминающая разрыв трубы при внематочной беременности, при которой ведущий симптом</a:t>
            </a:r>
            <a:r>
              <a:rPr lang="ru-RU" baseline="30000" dirty="0">
                <a:latin typeface="Arial"/>
                <a:ea typeface="Times New Roman"/>
                <a:cs typeface="Times New Roman"/>
              </a:rPr>
              <a:t>:</a:t>
            </a:r>
            <a:r>
              <a:rPr lang="ru-RU" dirty="0">
                <a:latin typeface="Arial"/>
                <a:ea typeface="Times New Roman"/>
                <a:cs typeface="Times New Roman"/>
              </a:rPr>
              <a:t>— внутреннее кровотечение.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4" name="Рисунок 3" descr="Апоплексия яичника - А - Болезни - Медицина - Здоровье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229"/>
          <a:stretch/>
        </p:blipFill>
        <p:spPr bwMode="auto">
          <a:xfrm>
            <a:off x="5004048" y="4581128"/>
            <a:ext cx="4139952" cy="22768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31238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Разрыв капсулы кисты яичника.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980728"/>
            <a:ext cx="7170000" cy="5877272"/>
          </a:xfrm>
        </p:spPr>
        <p:txBody>
          <a:bodyPr>
            <a:normAutofit fontScale="55000" lnSpcReduction="20000"/>
          </a:bodyPr>
          <a:lstStyle/>
          <a:p>
            <a:pPr indent="180340" algn="r">
              <a:spcAft>
                <a:spcPts val="0"/>
              </a:spcAft>
            </a:pP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Фолликулярная киста— доброкачественное образование </a:t>
            </a:r>
            <a:endParaRPr lang="ru-RU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indent="180340" algn="r">
              <a:spcAft>
                <a:spcPts val="0"/>
              </a:spcAft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яичника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, формирующееся на месте доминантного фолликула при отсутствии овуляции. </a:t>
            </a:r>
            <a:endParaRPr lang="ru-RU" sz="2000" dirty="0" smtClean="0">
              <a:latin typeface="Calibri"/>
              <a:ea typeface="Calibri"/>
              <a:cs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endParaRPr lang="ru-RU" sz="20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endParaRPr lang="ru-RU" sz="2000" dirty="0" smtClean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При 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диаметре до пяти 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сантиметров</a:t>
            </a:r>
          </a:p>
          <a:p>
            <a:pPr indent="0" algn="r">
              <a:spcAft>
                <a:spcPts val="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фолликулярные кисты, как правило, </a:t>
            </a:r>
            <a:endParaRPr lang="ru-RU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indent="0" algn="r">
              <a:spcAft>
                <a:spcPts val="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не 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имеют выраженных симптомов и себя практически не проявляют.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180340" algn="ctr">
              <a:spcAft>
                <a:spcPts val="0"/>
              </a:spcAft>
            </a:pPr>
            <a:endParaRPr lang="ru-RU" dirty="0" smtClean="0">
              <a:solidFill>
                <a:srgbClr val="002060"/>
              </a:solidFill>
              <a:latin typeface="Arial"/>
              <a:ea typeface="Calibri"/>
              <a:cs typeface="Times New Roman"/>
            </a:endParaRPr>
          </a:p>
          <a:p>
            <a:pPr indent="0" algn="ctr">
              <a:spcAft>
                <a:spcPts val="0"/>
              </a:spcAft>
              <a:buNone/>
            </a:pP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Симптомы 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образования фолликулярной кисты: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чувство распирания или, тяжести паховой области, слева или справа: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боли при быстрой ходьбе, беге, в случае резкого изменения положения тела (кувырке, повороте, наклоне), других физических нагрузках, половом акте: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обычно эти ощущения возникают во второй половине менструального 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цикла;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во второй фазе менструального цикла базальная температура ниже 36.8°С </a:t>
            </a:r>
            <a:r>
              <a:rPr lang="ru-RU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;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межменструальное</a:t>
            </a:r>
            <a:r>
              <a:rPr lang="ru-RU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кровотечение в период с 14 по 18 день от начала менструации. </a:t>
            </a:r>
            <a:endParaRPr lang="ru-RU" dirty="0"/>
          </a:p>
        </p:txBody>
      </p:sp>
      <p:pic>
        <p:nvPicPr>
          <p:cNvPr id="4" name="Рисунок 3" descr="Как проявляет себя киста яичника &quot; Народный медицинский портал. Симптомы и лечение болезней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488" y="980728"/>
            <a:ext cx="2647272" cy="2372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7243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4474"/>
            <a:ext cx="7498080" cy="4800600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600" b="1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Осложнения при фолликулярной кисте:</a:t>
            </a:r>
            <a:endParaRPr lang="ru-RU" sz="2600" b="1" dirty="0">
              <a:latin typeface="Calibri"/>
              <a:ea typeface="Calibri"/>
              <a:cs typeface="Times New Roman"/>
            </a:endParaRPr>
          </a:p>
          <a:p>
            <a:pPr lvl="0" indent="180340" algn="just"/>
            <a:r>
              <a:rPr lang="ru-RU" sz="2600" dirty="0" err="1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Перекрут</a:t>
            </a: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ru-RU" sz="26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ножки кисты</a:t>
            </a: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.</a:t>
            </a:r>
            <a:r>
              <a:rPr lang="ru-RU" sz="26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Частичный и полный </a:t>
            </a:r>
            <a:r>
              <a:rPr lang="ru-RU" sz="2600" dirty="0" err="1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перекрут</a:t>
            </a:r>
            <a:r>
              <a:rPr lang="ru-RU" sz="26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 (от 360° до 720</a:t>
            </a: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°).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marL="342900" lvl="0" indent="-342900" algn="ctr">
              <a:spcAft>
                <a:spcPts val="0"/>
              </a:spcAft>
              <a:buFont typeface="Symbol"/>
              <a:buChar char=""/>
            </a:pP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Может произойти при: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-  резком изменении положения тела (во время тренировки, полового акта или при падении и т.д.),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- переходе </a:t>
            </a:r>
            <a:r>
              <a:rPr lang="ru-RU" sz="26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кисты из малого таза в брюшную полость </a:t>
            </a: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во </a:t>
            </a:r>
            <a:r>
              <a:rPr lang="ru-RU" sz="26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время беременности или в послеродовом </a:t>
            </a:r>
            <a:r>
              <a:rPr lang="ru-RU" sz="2600" dirty="0" smtClean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периоде.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Перекрут ножки кисты опухоли - Аптека Повышение потенции. Купить виагру, левитру, сиалис, дапоксетин, женскую виагру. Доставка Р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4059494" cy="2852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313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316416" cy="19442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Times New Roman"/>
                <a:ea typeface="Calibri"/>
              </a:rPr>
              <a:t>Лечебную помощь гинекологическим больным можно разделить на три вида: </a:t>
            </a:r>
            <a:r>
              <a:rPr lang="ru-RU" sz="3200" dirty="0" smtClean="0">
                <a:latin typeface="Times New Roman"/>
                <a:ea typeface="Calibri"/>
              </a:rPr>
              <a:t/>
            </a:r>
            <a:br>
              <a:rPr lang="ru-RU" sz="3200" dirty="0" smtClean="0">
                <a:latin typeface="Times New Roman"/>
                <a:ea typeface="Calibri"/>
              </a:rPr>
            </a:br>
            <a:r>
              <a:rPr lang="ru-RU" sz="3200" i="1" dirty="0" smtClean="0">
                <a:latin typeface="Times New Roman"/>
                <a:ea typeface="Calibri"/>
              </a:rPr>
              <a:t>амбулаторную</a:t>
            </a:r>
            <a:r>
              <a:rPr lang="ru-RU" sz="3200" i="1" dirty="0">
                <a:latin typeface="Times New Roman"/>
                <a:ea typeface="Calibri"/>
              </a:rPr>
              <a:t>, стационарную и санаторно-курортную</a:t>
            </a:r>
            <a:r>
              <a:rPr lang="ru-RU" sz="3200" dirty="0">
                <a:latin typeface="Times New Roman"/>
                <a:ea typeface="Calibri"/>
              </a:rPr>
              <a:t>. </a:t>
            </a:r>
            <a:r>
              <a:rPr lang="ru-RU" sz="3200" dirty="0" smtClean="0">
                <a:latin typeface="Times New Roman"/>
                <a:ea typeface="Calibri"/>
              </a:rPr>
              <a:t/>
            </a:r>
            <a:br>
              <a:rPr lang="ru-RU" sz="3200" dirty="0" smtClean="0">
                <a:latin typeface="Times New Roman"/>
                <a:ea typeface="Calibri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132856"/>
            <a:ext cx="7890080" cy="4725144"/>
          </a:xfrm>
        </p:spPr>
        <p:txBody>
          <a:bodyPr>
            <a:normAutofit fontScale="92500" lnSpcReduction="20000"/>
          </a:bodyPr>
          <a:lstStyle/>
          <a:p>
            <a:pPr indent="180340" algn="just">
              <a:tabLst>
                <a:tab pos="18034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Основные принципы лечения гинекологических заболеваний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:</a:t>
            </a:r>
          </a:p>
          <a:p>
            <a:pPr indent="180340" algn="just">
              <a:tabLst>
                <a:tab pos="180340" algn="l"/>
              </a:tabLst>
            </a:pPr>
            <a:endParaRPr lang="ru-RU" dirty="0"/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Консервативные </a:t>
            </a:r>
            <a:r>
              <a:rPr lang="ru-RU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методы лечения и </a:t>
            </a:r>
            <a:r>
              <a:rPr lang="ru-RU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уход: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гормональная терапия,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антибактериальная терапия,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средства повышающие реактивность организма,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</a:t>
            </a:r>
            <a:r>
              <a:rPr lang="ru-RU" sz="2800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десенсебилизирующая</a:t>
            </a: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терапия,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витаминотерапия,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</a:t>
            </a:r>
            <a:r>
              <a:rPr lang="ru-RU" sz="2800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симтоматическая</a:t>
            </a: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терапия,</a:t>
            </a:r>
          </a:p>
          <a:p>
            <a:pPr indent="180340" algn="just">
              <a:spcAft>
                <a:spcPts val="0"/>
              </a:spcAft>
              <a:tabLst>
                <a:tab pos="180340" algn="l"/>
              </a:tabLst>
            </a:pPr>
            <a:r>
              <a:rPr lang="ru-RU" sz="2800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- физиотерапия.</a:t>
            </a:r>
            <a:endParaRPr lang="ru-RU" sz="28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1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100392" cy="504056"/>
          </a:xfrm>
        </p:spPr>
        <p:txBody>
          <a:bodyPr>
            <a:noAutofit/>
          </a:bodyPr>
          <a:lstStyle/>
          <a:p>
            <a:pPr marL="365760" lvl="0" indent="180340" algn="ctr">
              <a:spcBef>
                <a:spcPts val="600"/>
              </a:spcBef>
              <a:tabLst>
                <a:tab pos="180340" algn="l"/>
              </a:tabLst>
            </a:pPr>
            <a:r>
              <a:rPr lang="ru-RU" sz="3200" dirty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Оперативные методы лечения</a:t>
            </a:r>
            <a:r>
              <a:rPr lang="ru-RU" sz="3200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24744"/>
            <a:ext cx="7962088" cy="5733256"/>
          </a:xfrm>
        </p:spPr>
        <p:txBody>
          <a:bodyPr>
            <a:normAutofit lnSpcReduction="10000"/>
          </a:bodyPr>
          <a:lstStyle/>
          <a:p>
            <a:pPr indent="180340" algn="ctr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Классификация операций:</a:t>
            </a:r>
            <a:endParaRPr lang="ru-RU" b="1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600" b="1" dirty="0">
                <a:latin typeface="Times New Roman"/>
                <a:ea typeface="Calibri"/>
                <a:cs typeface="Times New Roman"/>
              </a:rPr>
              <a:t>А. Малые гинекологические операции:</a:t>
            </a:r>
            <a:endParaRPr lang="ru-RU" sz="2600" b="1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1.Биопсия шейки матки.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2.Конизация шейки матки.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3.Полипэктомия.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4.Диагностическое выскабливание цервикального канала и полости матки.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5.Гистероскопия.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6. Медицинский аборт.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7. Вскрытие абсцесса </a:t>
            </a:r>
            <a:r>
              <a:rPr lang="ru-RU" sz="2600" dirty="0" err="1">
                <a:latin typeface="Times New Roman"/>
                <a:ea typeface="Calibri"/>
                <a:cs typeface="Times New Roman"/>
              </a:rPr>
              <a:t>бартолиневой</a:t>
            </a:r>
            <a:r>
              <a:rPr lang="ru-RU" sz="2600" dirty="0">
                <a:latin typeface="Times New Roman"/>
                <a:ea typeface="Calibri"/>
                <a:cs typeface="Times New Roman"/>
              </a:rPr>
              <a:t> железы.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8.Пункция брюшной полости через задний свод влагалища.</a:t>
            </a:r>
            <a:endParaRPr lang="ru-RU" sz="26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600" dirty="0">
                <a:latin typeface="Times New Roman"/>
                <a:ea typeface="Calibri"/>
                <a:cs typeface="Times New Roman"/>
              </a:rPr>
              <a:t> </a:t>
            </a:r>
            <a:endParaRPr lang="ru-RU" sz="2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8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/>
          </a:bodyPr>
          <a:lstStyle/>
          <a:p>
            <a:pPr lvl="0" algn="ctr"/>
            <a:r>
              <a:rPr lang="ru-RU" sz="2400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Б</a:t>
            </a:r>
            <a:r>
              <a:rPr lang="ru-RU" sz="24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Большие </a:t>
            </a:r>
            <a:r>
              <a:rPr lang="ru-RU" sz="2400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гинекологические операции</a:t>
            </a:r>
            <a:r>
              <a:rPr lang="ru-RU" sz="24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764704"/>
            <a:ext cx="7890080" cy="5976664"/>
          </a:xfrm>
        </p:spPr>
        <p:txBody>
          <a:bodyPr/>
          <a:lstStyle/>
          <a:p>
            <a:pPr lvl="0" indent="180340" algn="just">
              <a:buClr>
                <a:srgbClr val="3891A7"/>
              </a:buClr>
            </a:pPr>
            <a:r>
              <a:rPr lang="ru-RU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 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Операции на влагалище: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А</a:t>
            </a:r>
            <a:r>
              <a:rPr lang="ru-RU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Пластика 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стенок влагалища при опущении и выпадении (передняя и задняя </a:t>
            </a: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кольпорафия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2. Операции на влагалищной части шейки матки: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А.Пластика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шейки матки.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Б.Ампутация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шейки матки.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В. Клиновидная ампутация шейки матки.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3. Операции на придатках матки: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А. Удаление маточной трубы ( </a:t>
            </a: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тубэктомия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Б.Резекция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яичника.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В.Удаление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яичника ( </a:t>
            </a: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овариоэктомия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4. Операции на матке с придатками: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1. </a:t>
            </a: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Надвлагалищная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ампутация матки без придатков.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2. </a:t>
            </a:r>
            <a:r>
              <a:rPr lang="ru-RU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Надвлагалищная</a:t>
            </a: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ампутация матки с придатками.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pPr lvl="0" indent="180340" algn="just">
              <a:buClr>
                <a:srgbClr val="3891A7"/>
              </a:buClr>
            </a:pPr>
            <a:r>
              <a:rPr lang="ru-RU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3.Экстипрация матки с придатками.</a:t>
            </a:r>
            <a:endParaRPr lang="ru-RU" sz="16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222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994122"/>
          </a:xfrm>
        </p:spPr>
        <p:txBody>
          <a:bodyPr>
            <a:normAutofit fontScale="90000"/>
          </a:bodyPr>
          <a:lstStyle/>
          <a:p>
            <a:pPr indent="180340" algn="just">
              <a:spcAft>
                <a:spcPts val="0"/>
              </a:spcAft>
            </a:pPr>
            <a:r>
              <a:rPr lang="ru-RU" sz="3100" b="1" dirty="0">
                <a:effectLst/>
                <a:latin typeface="Times New Roman"/>
                <a:ea typeface="Calibri"/>
                <a:cs typeface="Times New Roman"/>
              </a:rPr>
              <a:t>Санация влагалища </a:t>
            </a:r>
            <a:r>
              <a:rPr lang="ru-RU" sz="3100" dirty="0">
                <a:effectLst/>
                <a:latin typeface="Times New Roman"/>
                <a:ea typeface="Calibri"/>
                <a:cs typeface="Times New Roman"/>
              </a:rPr>
              <a:t>– это обработка влагалища препаратами с целью дезинфекции.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772816"/>
            <a:ext cx="7848872" cy="49685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>
                <a:latin typeface="Times New Roman"/>
                <a:ea typeface="Calibri"/>
                <a:cs typeface="Times New Roman"/>
              </a:rPr>
              <a:t>Выбор антисептических препаратов зависит от показания к санации. </a:t>
            </a: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algn="just"/>
            <a:r>
              <a:rPr lang="ru-RU" dirty="0" smtClean="0">
                <a:latin typeface="Times New Roman"/>
                <a:ea typeface="Calibri"/>
                <a:cs typeface="Times New Roman"/>
              </a:rPr>
              <a:t>Выбор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метода санации осуществляется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гинекологом</a:t>
            </a:r>
            <a:r>
              <a:rPr lang="ru-RU" sz="48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/>
            <a:r>
              <a:rPr lang="ru-RU" dirty="0" smtClean="0">
                <a:latin typeface="Times New Roman"/>
                <a:ea typeface="Calibri"/>
                <a:cs typeface="Times New Roman"/>
              </a:rPr>
              <a:t>В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условиях женской поликлиники или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стационара проводят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больным влагалищные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ванночки и спринцевание с антисептиками, обработка наружных половых органов и влагалища дезинфицирующими растворами при проведении манипуляции,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вводят тампоны с лекарственными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средствами, применяют препараты в свечах или таблетках местного применения.</a:t>
            </a:r>
            <a:endParaRPr lang="ru-RU" sz="2800" dirty="0" smtClean="0">
              <a:latin typeface="Calibri"/>
              <a:ea typeface="Calibri"/>
              <a:cs typeface="Times New Roman"/>
            </a:endParaRPr>
          </a:p>
          <a:p>
            <a:pPr algn="just"/>
            <a:r>
              <a:rPr lang="ru-RU" dirty="0" smtClean="0">
                <a:latin typeface="Times New Roman"/>
                <a:ea typeface="Calibri"/>
                <a:cs typeface="Times New Roman"/>
              </a:rPr>
              <a:t>Препараты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для санации влагалища должны отвечать следующим требованиям: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обладать широким спектром противомикробного действия</a:t>
            </a:r>
            <a:endParaRPr lang="ru-RU" sz="2800" i="1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обладать противовирусным, антигрибковым действием,</a:t>
            </a:r>
            <a:endParaRPr lang="ru-RU" sz="2800" i="1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препараты, направленные против простейших,</a:t>
            </a:r>
            <a:endParaRPr lang="ru-RU" sz="2800" i="1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обладать высокой активностью в присутствии патологических выделений (кровь, гной),</a:t>
            </a:r>
            <a:endParaRPr lang="ru-RU" sz="2800" i="1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i="1" dirty="0">
                <a:latin typeface="Times New Roman"/>
                <a:ea typeface="Times New Roman"/>
                <a:cs typeface="Times New Roman"/>
              </a:rPr>
              <a:t>иметь быстрый и выраженный эффект.</a:t>
            </a:r>
            <a:endParaRPr lang="ru-RU" sz="2800" i="1" dirty="0">
              <a:latin typeface="Calibri"/>
              <a:ea typeface="Calibri"/>
              <a:cs typeface="Times New Roman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7658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981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/>
                <a:ea typeface="Calibri"/>
                <a:cs typeface="Times New Roman"/>
              </a:rPr>
              <a:t>Различают экстренные гинекологические операции и плановые.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/>
            </a:r>
            <a:br>
              <a:rPr lang="ru-RU" sz="3200" dirty="0">
                <a:latin typeface="Calibri"/>
                <a:ea typeface="Calibri"/>
                <a:cs typeface="Times New Roman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2132856"/>
            <a:ext cx="7498080" cy="4115544"/>
          </a:xfrm>
        </p:spPr>
        <p:txBody>
          <a:bodyPr>
            <a:normAutofit fontScale="92500" lnSpcReduction="10000"/>
          </a:bodyPr>
          <a:lstStyle/>
          <a:p>
            <a:pPr marL="12700" marR="25400" indent="165100" algn="just">
              <a:spcAft>
                <a:spcPts val="0"/>
              </a:spcAft>
            </a:pPr>
            <a:r>
              <a:rPr lang="ru-RU" i="1" dirty="0" smtClean="0">
                <a:latin typeface="Times New Roman"/>
                <a:ea typeface="Calibri"/>
                <a:cs typeface="Times New Roman"/>
              </a:rPr>
              <a:t>Экстренные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гинекологические операции -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которые необходимо выполнить немедленно, как только обнаружится проблема. </a:t>
            </a: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marL="12700" marR="25400" indent="165100" algn="just">
              <a:spcAft>
                <a:spcPts val="0"/>
              </a:spcAft>
            </a:pPr>
            <a:r>
              <a:rPr lang="ru-RU" i="1" dirty="0" smtClean="0">
                <a:latin typeface="Times New Roman"/>
                <a:ea typeface="Calibri"/>
                <a:cs typeface="Times New Roman"/>
              </a:rPr>
              <a:t>Плановые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гинекологические операции - те, которые не требуют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срочности, пациентке назначается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предоперационный период для тщательного обследования и подготовки организма.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8572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/>
                <a:ea typeface="Calibri"/>
                <a:cs typeface="Times New Roman"/>
              </a:rPr>
              <a:t>Объем обследования гинекологических больных перед оперативным вмешательством.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/>
            </a:r>
            <a:br>
              <a:rPr lang="ru-RU" sz="2000" dirty="0">
                <a:latin typeface="Calibri"/>
                <a:ea typeface="Calibri"/>
                <a:cs typeface="Times New Roman"/>
              </a:rPr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2276872"/>
            <a:ext cx="7498080" cy="3971528"/>
          </a:xfrm>
        </p:spPr>
        <p:txBody>
          <a:bodyPr>
            <a:normAutofit fontScale="8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Для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малых и диагностических операции: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Клинический анализ крови.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Клинический анализ мочи.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на RW.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на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Вич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на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HВAg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Рентгеноскопия грудной клетки.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влагалищного мазка на биоценоз.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цервикального мазка на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атипию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076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/>
                <a:ea typeface="Calibri"/>
                <a:cs typeface="Times New Roman"/>
              </a:rPr>
              <a:t>Для полостных операций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Клинический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(тромбоциты + время несвертываемости).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Клинический анализ мочи.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кропи на RW.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на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Вич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крови ни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HВAg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Рентгеноскопия грудной клетки.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Справка о санации полости рта.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влагалищного мазка на биоценоз.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Анализ цервикального мазка на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атипию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Биохимический анализ крови (общий белок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, билирубин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глюкоза).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Коагулограмма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(протромбин).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ЭКГ.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Заключение терапевта об отсутствии противопоказаний к оперативному лечению.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Данные диагностического выскабливания (при опухолях матки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)</a:t>
            </a:r>
            <a:r>
              <a:rPr lang="ru-RU" dirty="0" smtClean="0"/>
              <a:t>.</a:t>
            </a:r>
            <a:endParaRPr lang="ru-RU" sz="28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43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244408" cy="1584176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200" u="sng" dirty="0">
                <a:latin typeface="Times New Roman"/>
                <a:ea typeface="Calibri"/>
                <a:cs typeface="Times New Roman"/>
              </a:rPr>
              <a:t>Острый живот</a:t>
            </a:r>
            <a:r>
              <a:rPr lang="ru-RU" sz="2200" dirty="0">
                <a:latin typeface="Times New Roman"/>
                <a:ea typeface="Calibri"/>
                <a:cs typeface="Times New Roman"/>
              </a:rPr>
              <a:t>— клинический </a:t>
            </a:r>
            <a:r>
              <a:rPr lang="ru-RU" sz="2200" dirty="0" err="1">
                <a:latin typeface="Times New Roman"/>
                <a:ea typeface="Calibri"/>
                <a:cs typeface="Times New Roman"/>
              </a:rPr>
              <a:t>симптомокомплекс</a:t>
            </a:r>
            <a:r>
              <a:rPr lang="ru-RU" sz="2200" dirty="0">
                <a:latin typeface="Times New Roman"/>
                <a:ea typeface="Calibri"/>
                <a:cs typeface="Times New Roman"/>
              </a:rPr>
              <a:t>, развивающийся при повреждениях и острых заболеваниях органов брюшной полости и/или забрюшинного пространства, угрожающий	жизни	и требующий	неотложной	помощи</a:t>
            </a:r>
            <a:r>
              <a:rPr lang="ru-RU" sz="2200" dirty="0" smtClean="0">
                <a:latin typeface="Times New Roman"/>
                <a:ea typeface="Calibri"/>
                <a:cs typeface="Times New Roman"/>
              </a:rPr>
              <a:t>.</a:t>
            </a:r>
            <a:r>
              <a:rPr lang="ru-RU" sz="2400" dirty="0" smtClean="0">
                <a:latin typeface="Calibri"/>
                <a:ea typeface="Calibri"/>
                <a:cs typeface="Times New Roman"/>
              </a:rPr>
              <a:t/>
            </a:r>
            <a:br>
              <a:rPr lang="ru-RU" sz="2400" dirty="0" smtClean="0">
                <a:latin typeface="Calibri"/>
                <a:ea typeface="Calibri"/>
                <a:cs typeface="Times New Roman"/>
              </a:rPr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84784"/>
            <a:ext cx="7920880" cy="5373216"/>
          </a:xfrm>
        </p:spPr>
        <p:txBody>
          <a:bodyPr>
            <a:normAutofit fontScale="550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i="1" dirty="0">
                <a:latin typeface="Times New Roman"/>
                <a:ea typeface="Calibri"/>
                <a:cs typeface="Times New Roman"/>
              </a:rPr>
              <a:t>Группы заболеваний внутренних женских половых органов, при которых возникает клиника острого живота: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Calibri"/>
                <a:cs typeface="Times New Roman"/>
              </a:rPr>
              <a:t>1. </a:t>
            </a:r>
            <a:r>
              <a:rPr lang="ru-RU" u="sng" dirty="0">
                <a:latin typeface="Times New Roman"/>
                <a:ea typeface="Calibri"/>
                <a:cs typeface="Times New Roman"/>
              </a:rPr>
              <a:t>с острым внутрибрюшным кровотечением</a:t>
            </a:r>
            <a:r>
              <a:rPr lang="ru-RU" dirty="0">
                <a:latin typeface="Times New Roman"/>
                <a:ea typeface="Calibri"/>
                <a:cs typeface="Times New Roman"/>
              </a:rPr>
              <a:t>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внематочная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беременность</a:t>
            </a:r>
            <a:r>
              <a:rPr lang="ru-RU" dirty="0">
                <a:latin typeface="Times New Roman"/>
                <a:ea typeface="Calibri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апоплексия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яичника</a:t>
            </a:r>
            <a:r>
              <a:rPr lang="ru-RU" dirty="0">
                <a:latin typeface="Times New Roman"/>
                <a:ea typeface="Calibri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травматические повреждения матки (ятрогенного или криминального происхождения);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разрыв капсулы кисты яичника.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u="sng" dirty="0">
                <a:latin typeface="Times New Roman"/>
                <a:ea typeface="Calibri"/>
                <a:cs typeface="Times New Roman"/>
              </a:rPr>
              <a:t>2.с острым нарушением кровообращения в органе и его некрозом:</a:t>
            </a:r>
            <a:endParaRPr lang="ru-RU" sz="2800" u="sng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перекрут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ножки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опухоли яичника;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нарушение питания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фиброматозного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узла.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u="sng" dirty="0">
                <a:latin typeface="Times New Roman"/>
                <a:ea typeface="Calibri"/>
                <a:cs typeface="Times New Roman"/>
              </a:rPr>
              <a:t>3.с острыми гнойными заболеваниями внутренних половых органов с последующим развитием перитонита:</a:t>
            </a:r>
            <a:endParaRPr lang="ru-RU" sz="2800" u="sng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пиосальпинкс 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пиовар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гнойная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тубоовариальная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опухоль;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пельвиоперитонит</a:t>
            </a:r>
            <a:r>
              <a:rPr lang="ru-RU" dirty="0">
                <a:latin typeface="Times New Roman"/>
                <a:ea typeface="Calibri"/>
                <a:cs typeface="Times New Roman"/>
              </a:rPr>
              <a:t>;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распространенный перитонит.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i="1" u="sng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К неотложным состояниям также относят: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dirty="0">
                <a:latin typeface="Times New Roman"/>
                <a:ea typeface="Calibri"/>
                <a:cs typeface="Times New Roman"/>
              </a:rPr>
              <a:t>Наружные кровотечения (самопроизвольный аборт, ДМК, травмы женских половых органов).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67922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1115</Words>
  <Application>Microsoft Office PowerPoint</Application>
  <PresentationFormat>Экран (4:3)</PresentationFormat>
  <Paragraphs>162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Солнцестояние</vt:lpstr>
      <vt:lpstr>Методы лечения в гинекологии. Сестринский уход за пациентками с гинекологическими заболеваниями. Первая помощь при неотложных состояниях в гинекологии.   </vt:lpstr>
      <vt:lpstr>Лечебную помощь гинекологическим больным можно разделить на три вида:  амбулаторную, стационарную и санаторно-курортную.  </vt:lpstr>
      <vt:lpstr>Оперативные методы лечения.</vt:lpstr>
      <vt:lpstr>Б. Большие гинекологические операции:</vt:lpstr>
      <vt:lpstr>Санация влагалища – это обработка влагалища препаратами с целью дезинфекции. </vt:lpstr>
      <vt:lpstr>Различают экстренные гинекологические операции и плановые. </vt:lpstr>
      <vt:lpstr>Объем обследования гинекологических больных перед оперативным вмешательством. </vt:lpstr>
      <vt:lpstr>Для полостных операций:</vt:lpstr>
      <vt:lpstr>Острый живот— клинический симптомокомплекс, развивающийся при повреждениях и острых заболеваниях органов брюшной полости и/или забрюшинного пространства, угрожающий жизни и требующий неотложной помощи. </vt:lpstr>
      <vt:lpstr>Технология оказания  доврачебной медицинской помощи.</vt:lpstr>
      <vt:lpstr>Внематочная или эктопическая беременность — имплантация оплодотворённого яйца вне полости матки.</vt:lpstr>
      <vt:lpstr>Слайд 12</vt:lpstr>
      <vt:lpstr>Апоплексия яичника — внезапно наступившее кровоизлияние в яичник, сопровождающееся нарушением целостности его ткани и кровотечением в брюшную полость.</vt:lpstr>
      <vt:lpstr>Разрыв капсулы кисты яичника.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лечения в гинекологии. Сестринский уход за пациентками с гинекологическими заболеваниями. Первая помощь при неотложных состояниях в гинекологии.   </dc:title>
  <cp:lastModifiedBy>компАС</cp:lastModifiedBy>
  <cp:revision>11</cp:revision>
  <dcterms:modified xsi:type="dcterms:W3CDTF">2016-01-22T05:33:52Z</dcterms:modified>
</cp:coreProperties>
</file>