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8" r:id="rId3"/>
    <p:sldId id="257" r:id="rId4"/>
    <p:sldId id="261" r:id="rId5"/>
    <p:sldId id="262" r:id="rId6"/>
    <p:sldId id="263" r:id="rId7"/>
    <p:sldId id="269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5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6C65-28C7-40DD-A5D8-88A8AB3FA84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8D83-20B4-4C4C-AFCB-844D3CEDD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04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6C65-28C7-40DD-A5D8-88A8AB3FA84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8D83-20B4-4C4C-AFCB-844D3CEDD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47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6C65-28C7-40DD-A5D8-88A8AB3FA84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8D83-20B4-4C4C-AFCB-844D3CEDD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869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CC05CCA-009C-41D6-9E37-D34A0DBBB4A6}" type="datetimeFigureOut">
              <a:rPr lang="ru-RU" smtClean="0">
                <a:solidFill>
                  <a:srgbClr val="575F6D"/>
                </a:solidFill>
              </a:rPr>
              <a:pPr/>
              <a:t>14.01.2016</a:t>
            </a:fld>
            <a:endParaRPr lang="ru-RU">
              <a:solidFill>
                <a:srgbClr val="575F6D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CCA-009C-41D6-9E37-D34A0DBBB4A6}" type="datetimeFigureOut">
              <a:rPr lang="ru-RU" smtClean="0">
                <a:solidFill>
                  <a:srgbClr val="575F6D"/>
                </a:solidFill>
              </a:rPr>
              <a:pPr/>
              <a:t>14.01.2016</a:t>
            </a:fld>
            <a:endParaRPr lang="ru-RU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CCA-009C-41D6-9E37-D34A0DBBB4A6}" type="datetimeFigureOut">
              <a:rPr lang="ru-RU" smtClean="0">
                <a:solidFill>
                  <a:srgbClr val="FFF39D"/>
                </a:solidFill>
              </a:rPr>
              <a:pPr/>
              <a:t>14.01.2016</a:t>
            </a:fld>
            <a:endParaRPr lang="ru-RU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39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CCA-009C-41D6-9E37-D34A0DBBB4A6}" type="datetimeFigureOut">
              <a:rPr lang="ru-RU" smtClean="0">
                <a:solidFill>
                  <a:srgbClr val="575F6D"/>
                </a:solidFill>
              </a:rPr>
              <a:pPr/>
              <a:t>14.01.2016</a:t>
            </a:fld>
            <a:endParaRPr lang="ru-RU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CCA-009C-41D6-9E37-D34A0DBBB4A6}" type="datetimeFigureOut">
              <a:rPr lang="ru-RU" smtClean="0">
                <a:solidFill>
                  <a:srgbClr val="575F6D"/>
                </a:solidFill>
              </a:rPr>
              <a:pPr/>
              <a:t>14.01.2016</a:t>
            </a:fld>
            <a:endParaRPr lang="ru-RU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CCA-009C-41D6-9E37-D34A0DBBB4A6}" type="datetimeFigureOut">
              <a:rPr lang="ru-RU" smtClean="0">
                <a:solidFill>
                  <a:srgbClr val="575F6D"/>
                </a:solidFill>
              </a:rPr>
              <a:pPr/>
              <a:t>14.01.2016</a:t>
            </a:fld>
            <a:endParaRPr lang="ru-RU">
              <a:solidFill>
                <a:srgbClr val="575F6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575F6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CCA-009C-41D6-9E37-D34A0DBBB4A6}" type="datetimeFigureOut">
              <a:rPr lang="ru-RU" smtClean="0">
                <a:solidFill>
                  <a:srgbClr val="575F6D"/>
                </a:solidFill>
              </a:rPr>
              <a:pPr/>
              <a:t>14.01.2016</a:t>
            </a:fld>
            <a:endParaRPr lang="ru-RU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CCA-009C-41D6-9E37-D34A0DBBB4A6}" type="datetimeFigureOut">
              <a:rPr lang="ru-RU" smtClean="0">
                <a:solidFill>
                  <a:srgbClr val="575F6D"/>
                </a:solidFill>
              </a:rPr>
              <a:pPr/>
              <a:t>14.01.2016</a:t>
            </a:fld>
            <a:endParaRPr lang="ru-RU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>
              <a:solidFill>
                <a:srgbClr val="575F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6C65-28C7-40DD-A5D8-88A8AB3FA84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8D83-20B4-4C4C-AFCB-844D3CEDD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544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CCA-009C-41D6-9E37-D34A0DBBB4A6}" type="datetimeFigureOut">
              <a:rPr lang="ru-RU" smtClean="0">
                <a:solidFill>
                  <a:srgbClr val="575F6D"/>
                </a:solidFill>
              </a:rPr>
              <a:pPr/>
              <a:t>14.01.2016</a:t>
            </a:fld>
            <a:endParaRPr lang="ru-RU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CCA-009C-41D6-9E37-D34A0DBBB4A6}" type="datetimeFigureOut">
              <a:rPr lang="ru-RU" smtClean="0">
                <a:solidFill>
                  <a:srgbClr val="575F6D"/>
                </a:solidFill>
              </a:rPr>
              <a:pPr/>
              <a:t>14.01.2016</a:t>
            </a:fld>
            <a:endParaRPr lang="ru-RU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CCA-009C-41D6-9E37-D34A0DBBB4A6}" type="datetimeFigureOut">
              <a:rPr lang="ru-RU" smtClean="0">
                <a:solidFill>
                  <a:srgbClr val="575F6D"/>
                </a:solidFill>
              </a:rPr>
              <a:pPr/>
              <a:t>14.01.2016</a:t>
            </a:fld>
            <a:endParaRPr lang="ru-RU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6C65-28C7-40DD-A5D8-88A8AB3FA84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8D83-20B4-4C4C-AFCB-844D3CEDD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0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6C65-28C7-40DD-A5D8-88A8AB3FA84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8D83-20B4-4C4C-AFCB-844D3CEDD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40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6C65-28C7-40DD-A5D8-88A8AB3FA84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8D83-20B4-4C4C-AFCB-844D3CEDD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68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6C65-28C7-40DD-A5D8-88A8AB3FA84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8D83-20B4-4C4C-AFCB-844D3CEDD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02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6C65-28C7-40DD-A5D8-88A8AB3FA84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8D83-20B4-4C4C-AFCB-844D3CEDD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43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6C65-28C7-40DD-A5D8-88A8AB3FA84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8D83-20B4-4C4C-AFCB-844D3CEDD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76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6C65-28C7-40DD-A5D8-88A8AB3FA84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8D83-20B4-4C4C-AFCB-844D3CEDD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91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A6C65-28C7-40DD-A5D8-88A8AB3FA84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08D83-20B4-4C4C-AFCB-844D3CEDD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34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D2A6C65-28C7-40DD-A5D8-88A8AB3FA84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3B08D83-20B4-4C4C-AFCB-844D3CEDD35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ttp://www.uray.ru/upload/image/zdravo/Roddom/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360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4048" y="0"/>
            <a:ext cx="4139952" cy="6858000"/>
          </a:xfrm>
        </p:spPr>
        <p:txBody>
          <a:bodyPr>
            <a:normAutofit/>
          </a:bodyPr>
          <a:lstStyle/>
          <a:p>
            <a:pPr indent="180340" algn="ctr">
              <a:spcAft>
                <a:spcPts val="1000"/>
              </a:spcAft>
            </a:pPr>
            <a:r>
              <a:rPr lang="ru-RU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Физиологическое течение родов. Помощь в родах. Роль медсестры при оказании помощи в родах</a:t>
            </a:r>
            <a:r>
              <a:rPr lang="ru-RU" sz="3600" b="1" dirty="0" smtClean="0">
                <a:solidFill>
                  <a:srgbClr val="002060"/>
                </a:solidFill>
                <a:effectLst/>
                <a:latin typeface="Times New Roman"/>
                <a:ea typeface="Times New Roman"/>
                <a:cs typeface="Times New Roman"/>
              </a:rPr>
              <a:t>.</a:t>
            </a:r>
            <a:r>
              <a:rPr lang="ru-RU" sz="4400" dirty="0">
                <a:solidFill>
                  <a:srgbClr val="002060"/>
                </a:solidFill>
                <a:effectLst/>
                <a:latin typeface="Calibri"/>
                <a:ea typeface="Times New Roman"/>
                <a:cs typeface="Times New Roman"/>
              </a:rPr>
              <a:t/>
            </a:r>
            <a:br>
              <a:rPr lang="ru-RU" sz="4400" dirty="0">
                <a:solidFill>
                  <a:srgbClr val="002060"/>
                </a:solidFill>
                <a:effectLst/>
                <a:latin typeface="Calibri"/>
                <a:ea typeface="Times New Roman"/>
                <a:cs typeface="Times New Roman"/>
              </a:rPr>
            </a:br>
            <a:r>
              <a:rPr lang="ru-RU" i="1" dirty="0">
                <a:solidFill>
                  <a:schemeClr val="accent3">
                    <a:lumMod val="75000"/>
                  </a:schemeClr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ru-RU" i="1" dirty="0">
                <a:solidFill>
                  <a:schemeClr val="accent3">
                    <a:lumMod val="75000"/>
                  </a:schemeClr>
                </a:solidFill>
                <a:latin typeface="Calibri"/>
                <a:ea typeface="Times New Roman"/>
                <a:cs typeface="Times New Roman"/>
              </a:rPr>
            </a:br>
            <a:endParaRPr lang="ru-RU" i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451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72619" y="3070"/>
            <a:ext cx="9144000" cy="198577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2"/>
                </a:solidFill>
                <a:latin typeface="Times New Roman"/>
                <a:ea typeface="Times New Roman"/>
              </a:rPr>
              <a:t>С</a:t>
            </a:r>
            <a:r>
              <a:rPr lang="ru-RU" b="1" dirty="0" smtClean="0">
                <a:solidFill>
                  <a:schemeClr val="tx2"/>
                </a:solidFill>
                <a:effectLst/>
                <a:latin typeface="Times New Roman"/>
                <a:ea typeface="Times New Roman"/>
              </a:rPr>
              <a:t>хватки</a:t>
            </a:r>
            <a:r>
              <a:rPr lang="ru-RU" dirty="0" smtClean="0">
                <a:solidFill>
                  <a:schemeClr val="tx2"/>
                </a:solidFill>
                <a:effectLst/>
                <a:latin typeface="Times New Roman"/>
                <a:ea typeface="Times New Roman"/>
              </a:rPr>
              <a:t>—периодически повторяющиеся сокращения мускулатуры матки 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98700" y="2204864"/>
            <a:ext cx="4258816" cy="3057203"/>
          </a:xfrm>
        </p:spPr>
        <p:txBody>
          <a:bodyPr/>
          <a:lstStyle/>
          <a:p>
            <a:pPr algn="ctr"/>
            <a:r>
              <a:rPr lang="ru-RU" b="1" i="1" dirty="0">
                <a:solidFill>
                  <a:schemeClr val="accent3">
                    <a:lumMod val="50000"/>
                  </a:schemeClr>
                </a:solidFill>
                <a:latin typeface="Times New Roman"/>
                <a:ea typeface="Times New Roman"/>
              </a:rPr>
              <a:t>р</a:t>
            </a:r>
            <a:r>
              <a:rPr lang="ru-RU" b="1" i="1" dirty="0" smtClean="0">
                <a:solidFill>
                  <a:schemeClr val="accent3">
                    <a:lumMod val="50000"/>
                  </a:schemeClr>
                </a:solidFill>
                <a:latin typeface="Times New Roman"/>
                <a:ea typeface="Times New Roman"/>
              </a:rPr>
              <a:t>аскрывающие</a:t>
            </a:r>
          </a:p>
          <a:p>
            <a:pPr algn="ctr"/>
            <a:r>
              <a:rPr lang="ru-RU" b="1" i="1" dirty="0" smtClean="0">
                <a:solidFill>
                  <a:schemeClr val="accent3">
                    <a:lumMod val="50000"/>
                  </a:schemeClr>
                </a:solidFill>
                <a:effectLst/>
                <a:latin typeface="Times New Roman"/>
                <a:ea typeface="Times New Roman"/>
              </a:rPr>
              <a:t> изгоняющие</a:t>
            </a:r>
          </a:p>
          <a:p>
            <a:pPr algn="ctr"/>
            <a:r>
              <a:rPr lang="ru-RU" b="1" i="1" dirty="0">
                <a:solidFill>
                  <a:schemeClr val="accent3">
                    <a:lumMod val="50000"/>
                  </a:schemeClr>
                </a:solidFill>
                <a:latin typeface="Times New Roman"/>
              </a:rPr>
              <a:t>п</a:t>
            </a:r>
            <a:r>
              <a:rPr lang="ru-RU" b="1" i="1" dirty="0" smtClean="0">
                <a:solidFill>
                  <a:schemeClr val="accent3">
                    <a:lumMod val="50000"/>
                  </a:schemeClr>
                </a:solidFill>
                <a:latin typeface="Times New Roman"/>
              </a:rPr>
              <a:t>оследовые</a:t>
            </a:r>
          </a:p>
          <a:p>
            <a:pPr algn="ctr"/>
            <a:r>
              <a:rPr lang="ru-RU" b="1" i="1" dirty="0" smtClean="0">
                <a:solidFill>
                  <a:schemeClr val="accent3">
                    <a:lumMod val="50000"/>
                  </a:schemeClr>
                </a:solidFill>
                <a:latin typeface="Times New Roman"/>
              </a:rPr>
              <a:t>послеродовые</a:t>
            </a:r>
            <a:endParaRPr lang="ru-RU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9218" name="Picture 2" descr="http://im4-tub-ru.yandex.net/i?id=48500598-30-72&amp;n=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920"/>
            <a:ext cx="2899209" cy="193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im2-tub-ru.yandex.net/i?id=291182571-12-72&amp;n=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522" y="2708920"/>
            <a:ext cx="2762251" cy="193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://im7-tub-ru.yandex.net/i?id=289033012-71-72&amp;n=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20118"/>
            <a:ext cx="3040943" cy="228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11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54087" y="1844824"/>
            <a:ext cx="5110201" cy="374441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</a:rPr>
              <a:t>П</a:t>
            </a: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effectLst/>
                <a:latin typeface="Times New Roman"/>
                <a:ea typeface="Times New Roman"/>
                <a:cs typeface="Times New Roman"/>
              </a:rPr>
              <a:t>отуги — 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effectLst/>
                <a:latin typeface="Times New Roman"/>
                <a:ea typeface="Times New Roman"/>
                <a:cs typeface="Times New Roman"/>
              </a:rPr>
              <a:t>сокращения поперечнополосатых мышц брюшного пресса 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effectLst/>
                <a:latin typeface="Times New Roman"/>
                <a:ea typeface="Times New Roman"/>
                <a:cs typeface="Times New Roman"/>
              </a:rPr>
              <a:t>и </a:t>
            </a: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effectLst/>
                <a:latin typeface="Times New Roman"/>
                <a:ea typeface="Times New Roman"/>
                <a:cs typeface="Times New Roman"/>
              </a:rPr>
              <a:t>диафрагмы и </a:t>
            </a:r>
            <a:r>
              <a:rPr lang="ru-RU" sz="3600" dirty="0" err="1" smtClean="0">
                <a:solidFill>
                  <a:schemeClr val="tx2">
                    <a:lumMod val="75000"/>
                  </a:schemeClr>
                </a:solidFill>
                <a:effectLst/>
                <a:latin typeface="Times New Roman"/>
                <a:ea typeface="Times New Roman"/>
                <a:cs typeface="Times New Roman"/>
              </a:rPr>
              <a:t>мышщ</a:t>
            </a: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effectLst/>
                <a:latin typeface="Times New Roman"/>
                <a:ea typeface="Times New Roman"/>
                <a:cs typeface="Times New Roman"/>
              </a:rPr>
              <a:t> тазового дна.</a:t>
            </a: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ea typeface="Times New Roman"/>
                <a:cs typeface="Times New Roman"/>
              </a:rPr>
              <a:t/>
            </a:r>
            <a:br>
              <a:rPr lang="ru-RU" sz="3600" dirty="0" smtClean="0">
                <a:solidFill>
                  <a:schemeClr val="tx2">
                    <a:lumMod val="75000"/>
                  </a:schemeClr>
                </a:solidFill>
                <a:ea typeface="Times New Roman"/>
                <a:cs typeface="Times New Roman"/>
              </a:rPr>
            </a:br>
            <a:endParaRPr lang="ru-RU" sz="36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dirty="0"/>
          </a:p>
        </p:txBody>
      </p:sp>
      <p:pic>
        <p:nvPicPr>
          <p:cNvPr id="10242" name="Picture 2" descr="http://www.kazochka.com.ua/_pu/6/6335396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10" r="52183"/>
          <a:stretch/>
        </p:blipFill>
        <p:spPr bwMode="auto">
          <a:xfrm>
            <a:off x="4191" y="4365104"/>
            <a:ext cx="3185666" cy="245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www.kazochka.com.ua/_pu/6/6335396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86" b="53048"/>
          <a:stretch/>
        </p:blipFill>
        <p:spPr bwMode="auto">
          <a:xfrm>
            <a:off x="4191" y="55681"/>
            <a:ext cx="3343673" cy="258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www.kazochka.com.ua/_pu/6/6335396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8" b="53152"/>
          <a:stretch/>
        </p:blipFill>
        <p:spPr bwMode="auto">
          <a:xfrm>
            <a:off x="5954841" y="90976"/>
            <a:ext cx="3112199" cy="240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://www.kazochka.com.ua/_pu/6/6335396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9" t="54318" b="3885"/>
          <a:stretch/>
        </p:blipFill>
        <p:spPr bwMode="auto">
          <a:xfrm>
            <a:off x="5900131" y="4437112"/>
            <a:ext cx="3166909" cy="238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53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>
                <a:solidFill>
                  <a:srgbClr val="FF0000"/>
                </a:solidFill>
                <a:latin typeface="Times New Roman"/>
                <a:ea typeface="Times New Roman"/>
              </a:rPr>
              <a:t>Концепция оказания помощи в родах:</a:t>
            </a:r>
            <a:br>
              <a:rPr lang="ru-RU" sz="3600" dirty="0">
                <a:solidFill>
                  <a:srgbClr val="FF0000"/>
                </a:solidFill>
                <a:latin typeface="Times New Roman"/>
                <a:ea typeface="Times New Roman"/>
              </a:rPr>
            </a:b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688632"/>
          </a:xfrm>
        </p:spPr>
        <p:txBody>
          <a:bodyPr>
            <a:normAutofit fontScale="70000" lnSpcReduction="20000"/>
          </a:bodyPr>
          <a:lstStyle/>
          <a:p>
            <a:pPr lvl="0" algn="just">
              <a:buFont typeface="Symbol"/>
              <a:buChar char=""/>
            </a:pPr>
            <a:r>
              <a:rPr lang="ru-RU" dirty="0" smtClean="0">
                <a:latin typeface="Times New Roman"/>
                <a:ea typeface="Times New Roman"/>
              </a:rPr>
              <a:t>оценить </a:t>
            </a:r>
            <a:r>
              <a:rPr lang="ru-RU" dirty="0">
                <a:latin typeface="Times New Roman"/>
                <a:ea typeface="Times New Roman"/>
              </a:rPr>
              <a:t>степень риска для беременной и плода накануне родов;</a:t>
            </a:r>
          </a:p>
          <a:p>
            <a:pPr lvl="0" algn="just"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</a:rPr>
              <a:t>помнить, что прежде всего нужно обеспечить безопасность матери и ребенка;</a:t>
            </a:r>
          </a:p>
          <a:p>
            <a:pPr lvl="0" algn="just"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</a:rPr>
              <a:t>осуществить выбор стационара;</a:t>
            </a:r>
          </a:p>
          <a:p>
            <a:pPr lvl="0" algn="just"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</a:rPr>
              <a:t>выбрать адекватный метод </a:t>
            </a:r>
            <a:r>
              <a:rPr lang="ru-RU" dirty="0" err="1">
                <a:latin typeface="Times New Roman"/>
                <a:ea typeface="Times New Roman"/>
              </a:rPr>
              <a:t>родоразрешения</a:t>
            </a:r>
            <a:r>
              <a:rPr lang="ru-RU" dirty="0">
                <a:latin typeface="Times New Roman"/>
                <a:ea typeface="Times New Roman"/>
              </a:rPr>
              <a:t>;</a:t>
            </a:r>
          </a:p>
          <a:p>
            <a:pPr lvl="0" algn="just"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</a:rPr>
              <a:t>осуществлять контроль в родах за состоянием матери и плода;</a:t>
            </a:r>
          </a:p>
          <a:p>
            <a:pPr lvl="0" algn="just"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</a:rPr>
              <a:t>проводить профилактику гипоксии плода;</a:t>
            </a:r>
          </a:p>
          <a:p>
            <a:pPr lvl="0" algn="just"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</a:rPr>
              <a:t>применять обезболивание;</a:t>
            </a:r>
          </a:p>
          <a:p>
            <a:pPr lvl="0" algn="just"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</a:rPr>
              <a:t>оказывать бережное пособие в родах;</a:t>
            </a:r>
          </a:p>
          <a:p>
            <a:pPr lvl="0" algn="just"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</a:rPr>
              <a:t>проводить профилактику кровотечения в родах;</a:t>
            </a:r>
          </a:p>
          <a:p>
            <a:pPr lvl="0" algn="just"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</a:rPr>
              <a:t>оценить состояние ребенка при рождении и при необходимости своевременно оказать помощь;</a:t>
            </a:r>
          </a:p>
          <a:p>
            <a:pPr lvl="0" algn="just"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</a:rPr>
              <a:t>проводить раннее прикладывание ребенка к груди матери;</a:t>
            </a:r>
          </a:p>
          <a:p>
            <a:pPr lvl="0" algn="just"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</a:rPr>
              <a:t>использовать возможность совместного пребывания матери и ребенка;</a:t>
            </a:r>
          </a:p>
          <a:p>
            <a:pPr lvl="0" algn="just"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</a:rPr>
              <a:t>обеспечить оказание адекватного ухода;</a:t>
            </a:r>
          </a:p>
          <a:p>
            <a:pPr lvl="0" algn="just">
              <a:buFont typeface="Symbol"/>
              <a:buChar char=""/>
            </a:pPr>
            <a:r>
              <a:rPr lang="ru-RU" dirty="0">
                <a:latin typeface="Times New Roman"/>
                <a:ea typeface="Times New Roman"/>
              </a:rPr>
              <a:t>соблюдать права пациента.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82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Задачи </a:t>
            </a:r>
            <a:r>
              <a:rPr lang="ru-RU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гуманизации</a:t>
            </a:r>
            <a:r>
              <a:rPr lang="ru-RU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родов:</a:t>
            </a:r>
            <a:r>
              <a:rPr lang="ru-RU" sz="4000" dirty="0">
                <a:solidFill>
                  <a:srgbClr val="FF0000"/>
                </a:solidFill>
                <a:ea typeface="Times New Roman"/>
                <a:cs typeface="Times New Roman"/>
              </a:rPr>
              <a:t/>
            </a:r>
            <a:br>
              <a:rPr lang="ru-RU" sz="4000" dirty="0">
                <a:solidFill>
                  <a:srgbClr val="FF0000"/>
                </a:solidFill>
                <a:ea typeface="Times New Roman"/>
                <a:cs typeface="Times New Roman"/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 fontScale="62500" lnSpcReduction="20000"/>
          </a:bodyPr>
          <a:lstStyle/>
          <a:p>
            <a:pPr marR="142875" indent="180340">
              <a:spcBef>
                <a:spcPts val="1125"/>
              </a:spcBef>
              <a:spcAft>
                <a:spcPts val="1000"/>
              </a:spcAft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1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. Снять страх перед родами.</a:t>
            </a:r>
            <a:endParaRPr lang="ru-RU" sz="2800" dirty="0">
              <a:ea typeface="Times New Roman"/>
              <a:cs typeface="Times New Roman"/>
            </a:endParaRPr>
          </a:p>
          <a:p>
            <a:pPr marR="142875" indent="180340">
              <a:spcBef>
                <a:spcPts val="1125"/>
              </a:spcBef>
              <a:spcAft>
                <a:spcPts val="100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2. Сделать женщину активным участником родового процесса.</a:t>
            </a:r>
            <a:endParaRPr lang="ru-RU" sz="2800" dirty="0">
              <a:ea typeface="Times New Roman"/>
              <a:cs typeface="Times New Roman"/>
            </a:endParaRPr>
          </a:p>
          <a:p>
            <a:pPr marR="142875" indent="180340">
              <a:spcBef>
                <a:spcPts val="1125"/>
              </a:spcBef>
              <a:spcAft>
                <a:spcPts val="100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3. Научит роженицу некоторым </a:t>
            </a:r>
            <a:r>
              <a:rPr lang="ru-RU">
                <a:latin typeface="Times New Roman"/>
                <a:ea typeface="Times New Roman"/>
                <a:cs typeface="Times New Roman"/>
              </a:rPr>
              <a:t>приемам </a:t>
            </a:r>
            <a:r>
              <a:rPr lang="ru-RU" smtClean="0">
                <a:latin typeface="Times New Roman"/>
                <a:ea typeface="Times New Roman"/>
                <a:cs typeface="Times New Roman"/>
              </a:rPr>
              <a:t>релаксации.</a:t>
            </a:r>
            <a:endParaRPr lang="ru-RU" sz="2800" dirty="0">
              <a:ea typeface="Times New Roman"/>
              <a:cs typeface="Times New Roman"/>
            </a:endParaRPr>
          </a:p>
          <a:p>
            <a:pPr marR="142875" indent="180340">
              <a:spcBef>
                <a:spcPts val="1125"/>
              </a:spcBef>
              <a:spcAft>
                <a:spcPts val="100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4. Возможное участие партнеров в родах и в послеродовом уходе (в индивидуальных родильных залах)</a:t>
            </a:r>
            <a:endParaRPr lang="ru-RU" sz="2800" dirty="0">
              <a:ea typeface="Times New Roman"/>
              <a:cs typeface="Times New Roman"/>
            </a:endParaRPr>
          </a:p>
          <a:p>
            <a:pPr marR="142875" indent="180340">
              <a:spcBef>
                <a:spcPts val="1125"/>
              </a:spcBef>
              <a:spcAft>
                <a:spcPts val="100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5. Совместное пребывание матери и ребенка в послеродовом отделении.</a:t>
            </a:r>
            <a:endParaRPr lang="ru-RU" sz="2800" dirty="0">
              <a:ea typeface="Times New Roman"/>
              <a:cs typeface="Times New Roman"/>
            </a:endParaRPr>
          </a:p>
          <a:p>
            <a:pPr marR="142875" indent="180340">
              <a:spcBef>
                <a:spcPts val="1125"/>
              </a:spcBef>
              <a:spcAft>
                <a:spcPts val="100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6. Пропаганда естественного вскармливания.</a:t>
            </a:r>
            <a:endParaRPr lang="ru-RU" sz="2800" dirty="0">
              <a:ea typeface="Times New Roman"/>
              <a:cs typeface="Times New Roman"/>
            </a:endParaRPr>
          </a:p>
          <a:p>
            <a:pPr marR="142875" indent="180340">
              <a:spcBef>
                <a:spcPts val="1125"/>
              </a:spcBef>
              <a:spcAft>
                <a:spcPts val="100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7. Свободное прикладывание к груди.</a:t>
            </a:r>
            <a:endParaRPr lang="ru-RU" sz="2800" dirty="0">
              <a:ea typeface="Times New Roman"/>
              <a:cs typeface="Times New Roman"/>
            </a:endParaRPr>
          </a:p>
          <a:p>
            <a:pPr marR="142875" indent="180340">
              <a:spcBef>
                <a:spcPts val="1125"/>
              </a:spcBef>
              <a:spcAft>
                <a:spcPts val="100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8. Никакой обработки молочных желез</a:t>
            </a:r>
            <a:endParaRPr lang="ru-RU" sz="2800" dirty="0">
              <a:ea typeface="Times New Roman"/>
              <a:cs typeface="Times New Roman"/>
            </a:endParaRPr>
          </a:p>
          <a:p>
            <a:pPr marR="142875" indent="180340">
              <a:spcBef>
                <a:spcPts val="1125"/>
              </a:spcBef>
              <a:spcAft>
                <a:spcPts val="100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9. Ребенка как можно больше держать на руках и разговаривать с ним. </a:t>
            </a:r>
            <a:endParaRPr lang="ru-RU" sz="2800" dirty="0">
              <a:ea typeface="Times New Roman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930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://im6-tub-ru.yandex.net/i?id=173311500-37-72&amp;n=2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712968" cy="67413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948" y="5445224"/>
            <a:ext cx="7498080" cy="1296144"/>
          </a:xfrm>
        </p:spPr>
        <p:txBody>
          <a:bodyPr>
            <a:normAutofit fontScale="90000"/>
          </a:bodyPr>
          <a:lstStyle/>
          <a:p>
            <a:r>
              <a:rPr lang="ru-RU" sz="5400" b="1" dirty="0" smtClean="0">
                <a:solidFill>
                  <a:srgbClr val="002060"/>
                </a:solidFill>
              </a:rPr>
              <a:t>Спасибо за внимание!!!</a:t>
            </a:r>
            <a:endParaRPr lang="ru-RU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3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8064" y="116632"/>
            <a:ext cx="3965480" cy="6552728"/>
          </a:xfrm>
        </p:spPr>
        <p:txBody>
          <a:bodyPr>
            <a:normAutofit/>
          </a:bodyPr>
          <a:lstStyle/>
          <a:p>
            <a:r>
              <a:rPr lang="ru-RU" i="1" dirty="0" smtClean="0">
                <a:solidFill>
                  <a:srgbClr val="7030A0"/>
                </a:solidFill>
                <a:effectLst/>
                <a:latin typeface="Times New Roman"/>
                <a:ea typeface="Times New Roman"/>
              </a:rPr>
              <a:t>В период беременности мать и дитя представляют собой симбиоз, в котором все процессы взаимосвязаны. 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://i3.imgbb.ru/img9/7/9/f/79fbbb3fa96eb96453e43a6291e02c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5076056" cy="695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59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498178"/>
          </a:xfrm>
        </p:spPr>
        <p:txBody>
          <a:bodyPr>
            <a:normAutofit fontScale="90000"/>
          </a:bodyPr>
          <a:lstStyle/>
          <a:p>
            <a:pPr indent="180340" algn="just">
              <a:lnSpc>
                <a:spcPct val="115000"/>
              </a:lnSpc>
              <a:spcAft>
                <a:spcPts val="0"/>
              </a:spcAft>
            </a:pPr>
            <a:r>
              <a:rPr lang="ru-RU" sz="3600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/>
                <a:ea typeface="Times New Roman"/>
                <a:cs typeface="Times New Roman"/>
              </a:rPr>
              <a:t>Предвестники родов — это симптомы, наступающие за месяц или две недели до родов. </a:t>
            </a:r>
            <a:r>
              <a:rPr lang="ru-RU" sz="4000" dirty="0">
                <a:ea typeface="Times New Roman"/>
                <a:cs typeface="Times New Roman"/>
              </a:rPr>
              <a:t/>
            </a:r>
            <a:br>
              <a:rPr lang="ru-RU" sz="4000" dirty="0">
                <a:ea typeface="Times New Roman"/>
                <a:cs typeface="Times New Roman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83768" y="2996952"/>
            <a:ext cx="6203032" cy="3129211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074" name="Picture 2" descr="http://mamapedia.com.ua/UploadImages/predvestniki-rodov-u-pervorodiashchih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557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14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232248"/>
          </a:xfrm>
        </p:spPr>
        <p:txBody>
          <a:bodyPr>
            <a:normAutofit fontScale="90000"/>
          </a:bodyPr>
          <a:lstStyle/>
          <a:p>
            <a:pPr indent="180340" algn="just">
              <a:lnSpc>
                <a:spcPct val="115000"/>
              </a:lnSpc>
              <a:spcAft>
                <a:spcPts val="0"/>
              </a:spcAft>
            </a:pPr>
            <a:r>
              <a:rPr lang="ru-RU" sz="3600" b="1" i="1" dirty="0" smtClean="0">
                <a:solidFill>
                  <a:srgbClr val="FF0000"/>
                </a:solidFill>
                <a:effectLst/>
                <a:latin typeface="Times New Roman"/>
                <a:ea typeface="Times New Roman"/>
                <a:cs typeface="Times New Roman"/>
              </a:rPr>
              <a:t>Роды – это сложный физиологический процесс изгнания плода и последа из матки через естественные родовые пути.</a:t>
            </a:r>
            <a:r>
              <a:rPr lang="ru-RU" sz="4000" dirty="0">
                <a:ea typeface="Times New Roman"/>
                <a:cs typeface="Times New Roman"/>
              </a:rPr>
              <a:t/>
            </a:r>
            <a:br>
              <a:rPr lang="ru-RU" sz="4000" dirty="0">
                <a:ea typeface="Times New Roman"/>
                <a:cs typeface="Times New Roman"/>
              </a:rPr>
            </a:br>
            <a:r>
              <a:rPr lang="ru-RU" sz="4000" dirty="0" smtClean="0">
                <a:solidFill>
                  <a:schemeClr val="accent5">
                    <a:lumMod val="75000"/>
                  </a:schemeClr>
                </a:solidFill>
                <a:ea typeface="Times New Roman"/>
                <a:cs typeface="Times New Roman"/>
              </a:rPr>
              <a:t>Прелиминарный период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301012"/>
            <a:ext cx="8229600" cy="3129211"/>
          </a:xfrm>
        </p:spPr>
        <p:txBody>
          <a:bodyPr>
            <a:normAutofit/>
          </a:bodyPr>
          <a:lstStyle/>
          <a:p>
            <a:pPr lvl="0" algn="just">
              <a:lnSpc>
                <a:spcPct val="115000"/>
              </a:lnSpc>
              <a:buFont typeface="+mj-lt"/>
              <a:buAutoNum type="romanUcPeriod"/>
            </a:pPr>
            <a:r>
              <a:rPr lang="ru-RU" dirty="0" smtClean="0">
                <a:solidFill>
                  <a:schemeClr val="accent4">
                    <a:lumMod val="75000"/>
                  </a:schemeClr>
                </a:solidFill>
                <a:effectLst/>
                <a:latin typeface="Times New Roman"/>
                <a:ea typeface="Times New Roman"/>
                <a:cs typeface="Times New Roman"/>
              </a:rPr>
              <a:t>Первый период – </a:t>
            </a:r>
            <a:r>
              <a:rPr lang="ru-RU" i="1" dirty="0" smtClean="0">
                <a:solidFill>
                  <a:schemeClr val="accent4">
                    <a:lumMod val="75000"/>
                  </a:schemeClr>
                </a:solidFill>
                <a:effectLst/>
                <a:latin typeface="Times New Roman"/>
                <a:ea typeface="Times New Roman"/>
                <a:cs typeface="Times New Roman"/>
              </a:rPr>
              <a:t>период раскрытия </a:t>
            </a:r>
          </a:p>
          <a:p>
            <a:pPr lvl="0" algn="just">
              <a:lnSpc>
                <a:spcPct val="115000"/>
              </a:lnSpc>
              <a:buFont typeface="+mj-lt"/>
              <a:buAutoNum type="romanUcPeriod"/>
            </a:pPr>
            <a:r>
              <a:rPr lang="ru-RU" dirty="0" smtClean="0">
                <a:solidFill>
                  <a:schemeClr val="accent4">
                    <a:lumMod val="75000"/>
                  </a:schemeClr>
                </a:solidFill>
                <a:effectLst/>
                <a:latin typeface="Times New Roman"/>
                <a:ea typeface="Times New Roman"/>
                <a:cs typeface="Times New Roman"/>
              </a:rPr>
              <a:t> Второй период – </a:t>
            </a:r>
            <a:r>
              <a:rPr lang="ru-RU" i="1" dirty="0" smtClean="0">
                <a:solidFill>
                  <a:schemeClr val="accent4">
                    <a:lumMod val="75000"/>
                  </a:schemeClr>
                </a:solidFill>
                <a:effectLst/>
                <a:latin typeface="Times New Roman"/>
                <a:ea typeface="Times New Roman"/>
                <a:cs typeface="Times New Roman"/>
              </a:rPr>
              <a:t>период изгнания </a:t>
            </a:r>
          </a:p>
          <a:p>
            <a:pPr lvl="0" algn="just">
              <a:lnSpc>
                <a:spcPct val="115000"/>
              </a:lnSpc>
              <a:buFont typeface="+mj-lt"/>
              <a:buAutoNum type="romanUcPeriod"/>
            </a:pPr>
            <a:r>
              <a:rPr lang="ru-RU" dirty="0" smtClean="0">
                <a:solidFill>
                  <a:schemeClr val="accent4">
                    <a:lumMod val="75000"/>
                  </a:schemeClr>
                </a:solidFill>
                <a:effectLst/>
                <a:latin typeface="Times New Roman"/>
                <a:ea typeface="Times New Roman"/>
                <a:cs typeface="Times New Roman"/>
              </a:rPr>
              <a:t> Третий период – </a:t>
            </a:r>
            <a:r>
              <a:rPr lang="ru-RU" i="1" dirty="0" smtClean="0">
                <a:solidFill>
                  <a:schemeClr val="accent4">
                    <a:lumMod val="75000"/>
                  </a:schemeClr>
                </a:solidFill>
                <a:effectLst/>
                <a:latin typeface="Times New Roman"/>
                <a:ea typeface="Times New Roman"/>
                <a:cs typeface="Times New Roman"/>
              </a:rPr>
              <a:t>период последовый</a:t>
            </a:r>
            <a:endParaRPr lang="ru-RU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098" name="Picture 2" descr="http://im3-tub-ru.yandex.net/i?id=472176508-30-72&amp;n=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03" y="4293096"/>
            <a:ext cx="3837355" cy="255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81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chemeClr val="accent5">
                    <a:lumMod val="75000"/>
                  </a:schemeClr>
                </a:solidFill>
                <a:effectLst/>
                <a:latin typeface="Times New Roman"/>
                <a:ea typeface="Times New Roman"/>
                <a:cs typeface="Times New Roman"/>
              </a:rPr>
              <a:t>Прелиминарный период родов 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05416"/>
            <a:ext cx="8229600" cy="4525963"/>
          </a:xfrm>
        </p:spPr>
        <p:txBody>
          <a:bodyPr/>
          <a:lstStyle/>
          <a:p>
            <a:pPr indent="180340" algn="just">
              <a:lnSpc>
                <a:spcPct val="115000"/>
              </a:lnSpc>
              <a:spcAft>
                <a:spcPts val="0"/>
              </a:spcAft>
            </a:pPr>
            <a:r>
              <a:rPr lang="ru-RU" i="1" dirty="0" smtClean="0">
                <a:solidFill>
                  <a:srgbClr val="002060"/>
                </a:solidFill>
                <a:effectLst/>
                <a:latin typeface="Times New Roman"/>
                <a:ea typeface="Times New Roman"/>
                <a:cs typeface="Times New Roman"/>
              </a:rPr>
              <a:t>подготовительный период родов продолжается не более суток и не вызывает никакого дискомфорта у будущей мамы. </a:t>
            </a:r>
            <a:endParaRPr lang="ru-RU" sz="2800" dirty="0">
              <a:solidFill>
                <a:srgbClr val="002060"/>
              </a:solidFill>
              <a:ea typeface="Times New Roman"/>
              <a:cs typeface="Times New Roman"/>
            </a:endParaRPr>
          </a:p>
          <a:p>
            <a:endParaRPr lang="ru-RU" dirty="0"/>
          </a:p>
        </p:txBody>
      </p:sp>
      <p:pic>
        <p:nvPicPr>
          <p:cNvPr id="5124" name="Picture 4" descr="http://im2-tub-ru.yandex.net/i?id=218768691-31-72&amp;n=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140968"/>
            <a:ext cx="4176464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1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В настоящее время </a:t>
            </a:r>
            <a:r>
              <a:rPr lang="ru-RU" sz="28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принята </a:t>
            </a:r>
            <a:br>
              <a:rPr lang="ru-RU" sz="28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2800" b="1" dirty="0" err="1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выжидательно</a:t>
            </a:r>
            <a:r>
              <a:rPr lang="ru-RU" sz="28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-активная </a:t>
            </a:r>
            <a:r>
              <a:rPr lang="ru-RU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тактика ведения родов:</a:t>
            </a:r>
            <a:r>
              <a:rPr lang="ru-RU" sz="2800" dirty="0">
                <a:solidFill>
                  <a:srgbClr val="FF0000"/>
                </a:solidFill>
                <a:ea typeface="Times New Roman"/>
                <a:cs typeface="Times New Roman"/>
              </a:rPr>
              <a:t/>
            </a:r>
            <a:br>
              <a:rPr lang="ru-RU" sz="2800" dirty="0">
                <a:solidFill>
                  <a:srgbClr val="FF0000"/>
                </a:solidFill>
                <a:ea typeface="Times New Roman"/>
                <a:cs typeface="Times New Roman"/>
              </a:rPr>
            </a:b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712968" cy="5616624"/>
          </a:xfrm>
        </p:spPr>
        <p:txBody>
          <a:bodyPr>
            <a:normAutofit fontScale="85000" lnSpcReduction="20000"/>
          </a:bodyPr>
          <a:lstStyle/>
          <a:p>
            <a:pPr lvl="0" algn="just">
              <a:lnSpc>
                <a:spcPct val="115000"/>
              </a:lnSpc>
              <a:buFont typeface="Symbol"/>
              <a:buChar char=""/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массовое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применение психопрофилактической подготовки женщин к предстоящим родам;</a:t>
            </a:r>
            <a:endParaRPr lang="ru-RU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применение спазмолитических и болеутоляющих средств;</a:t>
            </a:r>
            <a:endParaRPr lang="ru-RU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использование медикаментозных методов коррекции сократительной деятельности матки.</a:t>
            </a:r>
            <a:endParaRPr lang="ru-RU" sz="2800" dirty="0">
              <a:ea typeface="Calibri"/>
              <a:cs typeface="Times New Roman"/>
            </a:endParaRPr>
          </a:p>
          <a:p>
            <a:pPr indent="0"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3300" b="1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</a:rPr>
              <a:t>Началом родов считают:</a:t>
            </a:r>
            <a:endParaRPr lang="ru-RU" sz="3300" b="1" dirty="0">
              <a:solidFill>
                <a:srgbClr val="00B050"/>
              </a:solidFill>
              <a:ea typeface="Times New Roman"/>
              <a:cs typeface="Times New Roman"/>
            </a:endParaRPr>
          </a:p>
          <a:p>
            <a:pPr lvl="0" algn="just">
              <a:lnSpc>
                <a:spcPct val="115000"/>
              </a:lnSpc>
              <a:buFont typeface="Wingdings"/>
              <a:buChar char=""/>
            </a:pPr>
            <a:r>
              <a:rPr lang="ru-RU" dirty="0">
                <a:latin typeface="Times New Roman"/>
                <a:ea typeface="Calibri"/>
                <a:cs typeface="Times New Roman"/>
              </a:rPr>
              <a:t>появление регулярных сокращений мускулатуры матки – родовых схваток,</a:t>
            </a:r>
            <a:endParaRPr lang="ru-RU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buFont typeface="Wingdings"/>
              <a:buChar char=""/>
            </a:pPr>
            <a:r>
              <a:rPr lang="ru-RU" dirty="0">
                <a:latin typeface="Times New Roman"/>
                <a:ea typeface="Calibri"/>
                <a:cs typeface="Times New Roman"/>
              </a:rPr>
              <a:t>сглаживание шейки матки, раскрытие маточного зева,</a:t>
            </a:r>
            <a:endParaRPr lang="ru-RU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buFont typeface="Wingdings"/>
              <a:buChar char=""/>
            </a:pPr>
            <a:r>
              <a:rPr lang="ru-RU" dirty="0">
                <a:latin typeface="Times New Roman"/>
                <a:ea typeface="Calibri"/>
                <a:cs typeface="Times New Roman"/>
              </a:rPr>
              <a:t>отхождение слизи, слегка окрашенной кровью,</a:t>
            </a:r>
            <a:endParaRPr lang="ru-RU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buFont typeface="Wingdings"/>
              <a:buChar char=""/>
            </a:pPr>
            <a:r>
              <a:rPr lang="ru-RU" dirty="0">
                <a:latin typeface="Times New Roman"/>
                <a:ea typeface="Calibri"/>
                <a:cs typeface="Times New Roman"/>
              </a:rPr>
              <a:t>образование плодного пузыря.</a:t>
            </a:r>
            <a:endParaRPr lang="ru-RU" sz="2800" dirty="0"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4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64096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4">
                    <a:lumMod val="75000"/>
                  </a:schemeClr>
                </a:solidFill>
                <a:effectLst/>
                <a:latin typeface="Times New Roman"/>
                <a:ea typeface="Times New Roman"/>
                <a:cs typeface="Times New Roman"/>
              </a:rPr>
              <a:t>Первый период – период раскрытия </a:t>
            </a:r>
            <a:endParaRPr lang="ru-RU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280" y="980728"/>
            <a:ext cx="8873199" cy="5877272"/>
          </a:xfrm>
        </p:spPr>
        <p:txBody>
          <a:bodyPr>
            <a:normAutofit lnSpcReduction="10000"/>
          </a:bodyPr>
          <a:lstStyle/>
          <a:p>
            <a:pPr marL="0" lvl="0" indent="0" algn="ctr">
              <a:lnSpc>
                <a:spcPct val="115000"/>
              </a:lnSpc>
              <a:buNone/>
            </a:pPr>
            <a:r>
              <a:rPr lang="ru-RU" sz="2800" dirty="0" smtClean="0">
                <a:solidFill>
                  <a:srgbClr val="0070C0"/>
                </a:solidFill>
                <a:effectLst/>
                <a:latin typeface="Times New Roman"/>
                <a:ea typeface="Times New Roman"/>
                <a:cs typeface="Times New Roman"/>
              </a:rPr>
              <a:t>начинается с первыми регулярными схватками и заканчивается полным раскрытием наружного зева шейки матки (10-12 см)</a:t>
            </a:r>
          </a:p>
          <a:p>
            <a:pPr marL="0" lvl="0" indent="0" algn="just">
              <a:lnSpc>
                <a:spcPct val="115000"/>
              </a:lnSpc>
              <a:buNone/>
            </a:pPr>
            <a:endParaRPr lang="ru-RU" dirty="0" smtClean="0">
              <a:effectLst/>
              <a:latin typeface="Times New Roman"/>
              <a:ea typeface="Times New Roman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buNone/>
            </a:pPr>
            <a:endParaRPr lang="ru-RU" dirty="0">
              <a:latin typeface="Times New Roman"/>
              <a:ea typeface="Times New Roman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buNone/>
            </a:pPr>
            <a:endParaRPr lang="ru-RU" dirty="0" smtClean="0">
              <a:effectLst/>
              <a:latin typeface="Times New Roman"/>
              <a:ea typeface="Times New Roman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buNone/>
            </a:pPr>
            <a:endParaRPr lang="ru-RU" dirty="0">
              <a:latin typeface="Times New Roman"/>
              <a:ea typeface="Times New Roman"/>
              <a:cs typeface="Times New Roman"/>
            </a:endParaRPr>
          </a:p>
          <a:p>
            <a:pPr marL="0" lvl="0" indent="0" algn="ctr">
              <a:lnSpc>
                <a:spcPct val="115000"/>
              </a:lnSpc>
              <a:buNone/>
            </a:pPr>
            <a:endParaRPr lang="ru-RU" dirty="0" smtClean="0">
              <a:effectLst/>
              <a:latin typeface="Times New Roman"/>
              <a:ea typeface="Times New Roman"/>
              <a:cs typeface="Times New Roman"/>
            </a:endParaRPr>
          </a:p>
          <a:p>
            <a:pPr marL="0" lvl="0" indent="0" algn="ctr">
              <a:lnSpc>
                <a:spcPct val="115000"/>
              </a:lnSpc>
              <a:buNone/>
            </a:pPr>
            <a:r>
              <a:rPr lang="ru-RU" dirty="0" smtClean="0">
                <a:solidFill>
                  <a:srgbClr val="0070C0"/>
                </a:solidFill>
                <a:effectLst/>
                <a:latin typeface="Times New Roman"/>
                <a:ea typeface="Times New Roman"/>
                <a:cs typeface="Times New Roman"/>
              </a:rPr>
              <a:t>У первородящих длится 10-12 часов, </a:t>
            </a:r>
          </a:p>
          <a:p>
            <a:pPr marL="0" lvl="0" indent="0" algn="ctr">
              <a:lnSpc>
                <a:spcPct val="115000"/>
              </a:lnSpc>
              <a:buNone/>
            </a:pPr>
            <a:r>
              <a:rPr lang="ru-RU" dirty="0" smtClean="0">
                <a:solidFill>
                  <a:srgbClr val="0070C0"/>
                </a:solidFill>
                <a:effectLst/>
                <a:latin typeface="Times New Roman"/>
                <a:ea typeface="Times New Roman"/>
                <a:cs typeface="Times New Roman"/>
              </a:rPr>
              <a:t>у повторнородящих 6-8 часов.</a:t>
            </a:r>
            <a:endParaRPr lang="ru-RU" sz="2800" dirty="0">
              <a:solidFill>
                <a:srgbClr val="0070C0"/>
              </a:solidFill>
              <a:ea typeface="Times New Roman"/>
              <a:cs typeface="Times New Roman"/>
            </a:endParaRPr>
          </a:p>
          <a:p>
            <a:endParaRPr lang="ru-RU" dirty="0"/>
          </a:p>
        </p:txBody>
      </p:sp>
      <p:pic>
        <p:nvPicPr>
          <p:cNvPr id="6150" name="Picture 6" descr="http://puzdrik.ru/images/raskrytie-sheiki-matki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05"/>
          <a:stretch/>
        </p:blipFill>
        <p:spPr bwMode="auto">
          <a:xfrm>
            <a:off x="11593" y="2492896"/>
            <a:ext cx="612068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im2-tub-ru.yandex.net/i?id=560033904-01-72&amp;n=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264" y="2418452"/>
            <a:ext cx="2494356" cy="281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91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9036496" cy="79208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  <a:effectLst/>
                <a:latin typeface="Times New Roman"/>
                <a:ea typeface="Times New Roman"/>
                <a:cs typeface="Times New Roman"/>
              </a:rPr>
              <a:t>Второй период – период изгнания 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56282"/>
            <a:ext cx="9144000" cy="5885086"/>
          </a:xfrm>
        </p:spPr>
        <p:txBody>
          <a:bodyPr/>
          <a:lstStyle/>
          <a:p>
            <a:pPr marL="0" lvl="0" indent="0" algn="ctr">
              <a:lnSpc>
                <a:spcPct val="115000"/>
              </a:lnSpc>
              <a:buNone/>
            </a:pPr>
            <a:r>
              <a:rPr lang="ru-RU" dirty="0" smtClean="0">
                <a:solidFill>
                  <a:srgbClr val="0070C0"/>
                </a:solidFill>
                <a:effectLst/>
                <a:latin typeface="Times New Roman"/>
                <a:ea typeface="Times New Roman"/>
                <a:cs typeface="Times New Roman"/>
              </a:rPr>
              <a:t>начинается с момента полного раскрытия шейки матки и заканчивается рождением ребенка. </a:t>
            </a:r>
          </a:p>
          <a:p>
            <a:pPr marL="0" lvl="0" indent="0" algn="just">
              <a:lnSpc>
                <a:spcPct val="115000"/>
              </a:lnSpc>
              <a:buNone/>
            </a:pPr>
            <a:endParaRPr lang="ru-RU" dirty="0">
              <a:latin typeface="Times New Roman"/>
              <a:ea typeface="Times New Roman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buNone/>
            </a:pPr>
            <a:endParaRPr lang="ru-RU" dirty="0" smtClean="0">
              <a:effectLst/>
              <a:latin typeface="Times New Roman"/>
              <a:ea typeface="Times New Roman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buNone/>
            </a:pPr>
            <a:endParaRPr lang="ru-RU" dirty="0" smtClean="0">
              <a:effectLst/>
              <a:latin typeface="Times New Roman"/>
              <a:ea typeface="Times New Roman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buNone/>
            </a:pPr>
            <a:endParaRPr lang="ru-RU" dirty="0">
              <a:latin typeface="Times New Roman"/>
              <a:ea typeface="Times New Roman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buNone/>
            </a:pPr>
            <a:endParaRPr lang="ru-RU" dirty="0" smtClean="0">
              <a:effectLst/>
              <a:latin typeface="Times New Roman"/>
              <a:ea typeface="Times New Roman"/>
              <a:cs typeface="Times New Roman"/>
            </a:endParaRPr>
          </a:p>
          <a:p>
            <a:pPr marL="0" lvl="0" indent="0" algn="ctr">
              <a:lnSpc>
                <a:spcPct val="115000"/>
              </a:lnSpc>
              <a:buNone/>
            </a:pPr>
            <a:r>
              <a:rPr lang="ru-RU" dirty="0" smtClean="0">
                <a:solidFill>
                  <a:srgbClr val="0070C0"/>
                </a:solidFill>
                <a:effectLst/>
                <a:latin typeface="Times New Roman"/>
                <a:ea typeface="Times New Roman"/>
                <a:cs typeface="Times New Roman"/>
              </a:rPr>
              <a:t>У первородящих длится 1 – 1,5  часов, </a:t>
            </a:r>
          </a:p>
          <a:p>
            <a:pPr marL="0" lvl="0" indent="0" algn="ctr">
              <a:lnSpc>
                <a:spcPct val="115000"/>
              </a:lnSpc>
              <a:buNone/>
            </a:pPr>
            <a:r>
              <a:rPr lang="ru-RU" dirty="0" smtClean="0">
                <a:solidFill>
                  <a:srgbClr val="0070C0"/>
                </a:solidFill>
                <a:effectLst/>
                <a:latin typeface="Times New Roman"/>
                <a:ea typeface="Times New Roman"/>
                <a:cs typeface="Times New Roman"/>
              </a:rPr>
              <a:t>у повторнородящих от 15 минут до 1 часа.</a:t>
            </a:r>
            <a:endParaRPr lang="ru-RU" sz="2800" dirty="0">
              <a:solidFill>
                <a:srgbClr val="0070C0"/>
              </a:solidFill>
              <a:ea typeface="Times New Roman"/>
              <a:cs typeface="Times New Roman"/>
            </a:endParaRPr>
          </a:p>
          <a:p>
            <a:pPr algn="ctr"/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7170" name="Picture 2" descr="http://im4-tub-ru.yandex.net/i?id=225221073-04-72&amp;n=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4032448" cy="264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im4-tub-ru.yandex.net/i?id=162465082-31-72&amp;n=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33387"/>
            <a:ext cx="3942240" cy="262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68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252520" cy="93610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  <a:effectLst/>
                <a:latin typeface="Times New Roman"/>
                <a:ea typeface="Times New Roman"/>
                <a:cs typeface="Times New Roman"/>
              </a:rPr>
              <a:t>Третий период – период последовый 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/>
          <a:lstStyle/>
          <a:p>
            <a:pPr marL="0" lvl="0" indent="0" algn="ctr">
              <a:lnSpc>
                <a:spcPct val="115000"/>
              </a:lnSpc>
              <a:buNone/>
            </a:pPr>
            <a:r>
              <a:rPr lang="ru-RU" dirty="0" smtClean="0">
                <a:solidFill>
                  <a:srgbClr val="0070C0"/>
                </a:solidFill>
                <a:effectLst/>
                <a:latin typeface="Times New Roman"/>
                <a:ea typeface="Times New Roman"/>
                <a:cs typeface="Times New Roman"/>
              </a:rPr>
              <a:t>начинается с момента рождения ребенка и заканчивается изгнанием последа. </a:t>
            </a:r>
          </a:p>
          <a:p>
            <a:pPr marL="0" lvl="0" indent="0" algn="ctr">
              <a:lnSpc>
                <a:spcPct val="115000"/>
              </a:lnSpc>
              <a:buNone/>
            </a:pPr>
            <a:endParaRPr lang="ru-RU" dirty="0" smtClean="0">
              <a:solidFill>
                <a:srgbClr val="0070C0"/>
              </a:solidFill>
              <a:effectLst/>
              <a:latin typeface="Times New Roman"/>
              <a:ea typeface="Times New Roman"/>
              <a:cs typeface="Times New Roman"/>
            </a:endParaRPr>
          </a:p>
          <a:p>
            <a:pPr marL="0" lvl="0" indent="0" algn="ctr">
              <a:lnSpc>
                <a:spcPct val="115000"/>
              </a:lnSpc>
              <a:buNone/>
            </a:pPr>
            <a:endParaRPr lang="ru-RU" dirty="0">
              <a:solidFill>
                <a:srgbClr val="0070C0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ctr">
              <a:lnSpc>
                <a:spcPct val="115000"/>
              </a:lnSpc>
              <a:buNone/>
            </a:pPr>
            <a:endParaRPr lang="ru-RU" dirty="0" smtClean="0">
              <a:solidFill>
                <a:srgbClr val="0070C0"/>
              </a:solidFill>
              <a:effectLst/>
              <a:latin typeface="Times New Roman"/>
              <a:ea typeface="Times New Roman"/>
              <a:cs typeface="Times New Roman"/>
            </a:endParaRPr>
          </a:p>
          <a:p>
            <a:pPr marL="0" lvl="0" indent="0" algn="ctr">
              <a:lnSpc>
                <a:spcPct val="115000"/>
              </a:lnSpc>
              <a:buNone/>
            </a:pPr>
            <a:endParaRPr lang="ru-RU" dirty="0">
              <a:solidFill>
                <a:srgbClr val="0070C0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ctr">
              <a:lnSpc>
                <a:spcPct val="115000"/>
              </a:lnSpc>
              <a:buNone/>
            </a:pPr>
            <a:r>
              <a:rPr lang="ru-RU" dirty="0" smtClean="0">
                <a:solidFill>
                  <a:srgbClr val="0070C0"/>
                </a:solidFill>
                <a:effectLst/>
                <a:latin typeface="Times New Roman"/>
                <a:ea typeface="Times New Roman"/>
                <a:cs typeface="Times New Roman"/>
              </a:rPr>
              <a:t>У первородящих и повторнородящих в среднем длится 30 минут.</a:t>
            </a:r>
            <a:endParaRPr lang="ru-RU" sz="2800" dirty="0">
              <a:solidFill>
                <a:srgbClr val="0070C0"/>
              </a:solidFill>
              <a:ea typeface="Times New Roman"/>
              <a:cs typeface="Times New Roman"/>
            </a:endParaRPr>
          </a:p>
          <a:p>
            <a:endParaRPr lang="ru-RU" dirty="0"/>
          </a:p>
        </p:txBody>
      </p:sp>
      <p:pic>
        <p:nvPicPr>
          <p:cNvPr id="8194" name="Picture 2" descr="http://www.why.gr/MediaFolder/A5A0586E7D43F2488866BF45C44BF4A9/2105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2" b="58173"/>
          <a:stretch/>
        </p:blipFill>
        <p:spPr bwMode="auto">
          <a:xfrm>
            <a:off x="9938" y="2348880"/>
            <a:ext cx="4325808" cy="257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why.gr/MediaFolder/A5A0586E7D43F2488866BF45C44BF4A9/2105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2" b="3885"/>
          <a:stretch/>
        </p:blipFill>
        <p:spPr bwMode="auto">
          <a:xfrm>
            <a:off x="4064021" y="2478954"/>
            <a:ext cx="5079979" cy="24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30523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472</Words>
  <Application>Microsoft Office PowerPoint</Application>
  <PresentationFormat>Экран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Тема Office</vt:lpstr>
      <vt:lpstr>Остин</vt:lpstr>
      <vt:lpstr>Физиологическое течение родов. Помощь в родах. Роль медсестры при оказании помощи в родах.  </vt:lpstr>
      <vt:lpstr>В период беременности мать и дитя представляют собой симбиоз, в котором все процессы взаимосвязаны. </vt:lpstr>
      <vt:lpstr>Предвестники родов — это симптомы, наступающие за месяц или две недели до родов.  </vt:lpstr>
      <vt:lpstr>Роды – это сложный физиологический процесс изгнания плода и последа из матки через естественные родовые пути. Прелиминарный период</vt:lpstr>
      <vt:lpstr>Прелиминарный период родов </vt:lpstr>
      <vt:lpstr>В настоящее время принята  выжидательно-активная тактика ведения родов: </vt:lpstr>
      <vt:lpstr>Первый период – период раскрытия </vt:lpstr>
      <vt:lpstr>Второй период – период изгнания </vt:lpstr>
      <vt:lpstr>Третий период – период последовый </vt:lpstr>
      <vt:lpstr>Схватки—периодически повторяющиеся сокращения мускулатуры матки </vt:lpstr>
      <vt:lpstr>Презентация PowerPoint</vt:lpstr>
      <vt:lpstr>Концепция оказания помощи в родах: </vt:lpstr>
      <vt:lpstr>Задачи гуманизации родов: </vt:lpstr>
      <vt:lpstr>Спасибо за внимание!!!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сестринской помощи беременной, роженице при нормальном и патологическом течении беременности и родов.  </dc:title>
  <dc:creator>комп</dc:creator>
  <cp:lastModifiedBy>комп</cp:lastModifiedBy>
  <cp:revision>10</cp:revision>
  <dcterms:created xsi:type="dcterms:W3CDTF">2014-02-01T18:58:56Z</dcterms:created>
  <dcterms:modified xsi:type="dcterms:W3CDTF">2016-01-14T03:06:44Z</dcterms:modified>
</cp:coreProperties>
</file>