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3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62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FFF39D"/>
                </a:solidFill>
              </a:rPr>
              <a:pPr/>
              <a:t>18.01.2016</a:t>
            </a:fld>
            <a:endParaRPr lang="ru-RU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39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2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0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47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79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179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53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7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5CCA-009C-41D6-9E37-D34A0DBBB4A6}" type="datetimeFigureOut">
              <a:rPr lang="ru-RU" smtClean="0">
                <a:solidFill>
                  <a:srgbClr val="575F6D"/>
                </a:solidFill>
              </a:rPr>
              <a:pPr/>
              <a:t>18.01.2016</a:t>
            </a:fld>
            <a:endParaRPr lang="ru-RU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5CE0-C0C2-46AD-B171-8107C81735EB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D2A6C65-28C7-40DD-A5D8-88A8AB3FA843}" type="datetimeFigureOut">
              <a:rPr lang="ru-RU" smtClean="0"/>
              <a:pPr/>
              <a:t>18.01.2016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B08D83-20B4-4C4C-AFCB-844D3CEDD3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7ya.ru/article/Zachem-nuzhen-oksitocin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www.uray.ru/upload/image/zdravo/Roddom/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60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8064" y="0"/>
            <a:ext cx="3995936" cy="6858000"/>
          </a:xfrm>
        </p:spPr>
        <p:txBody>
          <a:bodyPr>
            <a:normAutofit/>
          </a:bodyPr>
          <a:lstStyle/>
          <a:p>
            <a:pPr indent="180340" algn="ctr">
              <a:spcAft>
                <a:spcPts val="100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Сестринский уход за родильницами с 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пато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логическим 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течением послеродового периода</a:t>
            </a:r>
            <a:r>
              <a:rPr lang="ru-RU" sz="3600" b="1" dirty="0" smtClean="0">
                <a:solidFill>
                  <a:srgbClr val="002060"/>
                </a:solidFill>
                <a:effectLst/>
                <a:latin typeface="Times New Roman"/>
                <a:ea typeface="Times New Roman"/>
                <a:cs typeface="Times New Roman"/>
              </a:rPr>
              <a:t>.</a:t>
            </a:r>
            <a:r>
              <a:rPr lang="ru-RU" sz="4400" dirty="0">
                <a:solidFill>
                  <a:srgbClr val="002060"/>
                </a:solidFill>
                <a:effectLst/>
                <a:latin typeface="Calibri"/>
                <a:ea typeface="Times New Roman"/>
                <a:cs typeface="Times New Roman"/>
              </a:rPr>
              <a:t/>
            </a:r>
            <a:br>
              <a:rPr lang="ru-RU" sz="4400" dirty="0">
                <a:solidFill>
                  <a:srgbClr val="002060"/>
                </a:solidFill>
                <a:effectLst/>
                <a:latin typeface="Calibri"/>
                <a:ea typeface="Times New Roman"/>
                <a:cs typeface="Times New Roman"/>
              </a:rPr>
            </a:br>
            <a:r>
              <a:rPr lang="ru-RU" i="1" dirty="0">
                <a:solidFill>
                  <a:schemeClr val="accent3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i="1" dirty="0">
                <a:solidFill>
                  <a:schemeClr val="accent3">
                    <a:lumMod val="75000"/>
                  </a:schemeClr>
                </a:solidFill>
                <a:latin typeface="Calibri"/>
                <a:ea typeface="Times New Roman"/>
                <a:cs typeface="Times New Roman"/>
              </a:rPr>
            </a:br>
            <a:endParaRPr lang="ru-RU" i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89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384666" cy="100811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>Послеродовый мастит </a:t>
            </a:r>
            <a:br>
              <a:rPr lang="ru-RU" sz="2800" dirty="0">
                <a:solidFill>
                  <a:srgbClr val="FF0000"/>
                </a:solidFill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5" y="1484785"/>
            <a:ext cx="5256583" cy="4332832"/>
          </a:xfrm>
        </p:spPr>
        <p:txBody>
          <a:bodyPr>
            <a:normAutofit fontScale="92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Повышение температуры тела до 38,5-39°С и выше.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Боли в молочной железе, имеющие локальный характер.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Покраснение молочной железы в области поражения (чаще всего в области верхнего наружного квадранта молочной железы.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При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пальпации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этой области молочной железы определяются болезненные, уплотненные участки.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Сцеживание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молока чрезвычайно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болезненно.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Явления общей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интоксикации.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4098" name="Picture 2" descr="http://che174.ru/icon/817491-uvelichenie-grudnyh-zhelez-u-novorozhdenny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4" t="12510" b="19287"/>
          <a:stretch/>
        </p:blipFill>
        <p:spPr bwMode="auto">
          <a:xfrm>
            <a:off x="4513122" y="5085184"/>
            <a:ext cx="4630878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dg52.mycdn.me/getImage?photoId=508205004942&amp;photoType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76957"/>
            <a:ext cx="3347864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7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Лактостаз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5522910" cy="4752528"/>
          </a:xfrm>
        </p:spPr>
        <p:txBody>
          <a:bodyPr/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чувство тяжести и напряжения в молочной железе,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нет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покраснения и отека кожи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молоко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выделяется свободно,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сцеживание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в отличие от мастита,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приносит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облегчение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, </a:t>
            </a: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о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бщее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состояние женщин при </a:t>
            </a:r>
            <a:r>
              <a:rPr lang="ru-RU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лактостазе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страдает мало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, после сцеживания температура тела нормализуется, боли прекращаются.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30" y="3861048"/>
            <a:ext cx="3373463" cy="29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1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136904" cy="4968552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При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лактостазе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можно помассировать грудь под душем струей теплой воды, после чего сцеживание значительно облегчается.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Применяют также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физиопроцедуры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(аппараты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"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Ультратон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", "Витязь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"), </a:t>
            </a: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без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торможения лактации проводится сцеживание молока (за 20-30 минут до этого внутримышечно вводится 2 мл Но-шпы, непосредственно перед сцеживанием — внутримышечно </a:t>
            </a:r>
            <a:r>
              <a:rPr lang="ru-RU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 tooltip="Зачем нужен окситоцин?"/>
              </a:rPr>
              <a:t>окситоцин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).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При отсутствии эффекта проводится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торможение лактации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парлоделом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или аналогичными препаратами.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77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Лечение: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968552"/>
          </a:xfrm>
        </p:spPr>
        <p:txBody>
          <a:bodyPr>
            <a:normAutofit fontScale="850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Раньше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при лечении мастита ограничивали количество выпиваемой жидкости, что в настоящее время считается грубой ошибкой: для борьбы с интоксикацией женщина должна за сутки выпивать до 2 литров жидкости.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Питание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должно быть полноценным, направленным на повышение сопротивляемости организма.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Антибактериальная терапия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При гнойных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маститах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проводится хирургическое лечение (вскрытие гнойника, удаление омертвевших тканей в пределах здоровой ткани) на фоне антибактериальной терапии.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Подавление или торможение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лактации препаратами в несколько раз повышает эффективность лечения. 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Даже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при начальной стадии мастита нельзя кормить ребенка грудью, в связи с высоким риском его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инфицирования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Вопрос о возобновлении грудного вскармливания решается индивидуально и только после контрольного посева молока после лечения.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6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Times New Roman"/>
                <a:ea typeface="Times New Roman"/>
                <a:cs typeface="Times New Roman"/>
              </a:rPr>
              <a:t>Основными этапами профилактики осложнений послеродового периода являются</a:t>
            </a:r>
            <a:r>
              <a:rPr lang="ru-RU" sz="2800" dirty="0" smtClean="0">
                <a:latin typeface="Times New Roman"/>
                <a:ea typeface="Times New Roman"/>
                <a:cs typeface="Times New Roman"/>
              </a:rPr>
              <a:t>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72816"/>
            <a:ext cx="7776864" cy="4968552"/>
          </a:xfrm>
        </p:spPr>
        <p:txBody>
          <a:bodyPr>
            <a:normAutofit fontScale="62500" lnSpcReduction="20000"/>
          </a:bodyPr>
          <a:lstStyle/>
          <a:p>
            <a:pPr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Пропаганда здорового образа жизни;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Качественный сбор анамнеза в женских консультациях;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Тщательное обследование женщин в женской консультации;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Санация всех очагов инфекции до беременности;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Доступность информации по беременности и родам, а также по осложнениям послеродового периода;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Выявление группы риска;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Своевременная диагностика осложнений в течение беременности;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Антибиотикопрофилактика в родах или после кесарева сечения у групп риска;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Профилактика кровотечения в раннем послеродовом периоде у всех женщин;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Нахождение родильниц в родильном зале в течение двух часов после родов;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Психопрофилактическая подготовка женщин к родам;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Соблюдение санитарно-эпидемиологического режима в родильном доме;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Совместное пребывание матери и ребенка;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Грудное вскармливание по требованию ребенка;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Физиотерапевтические процедуры;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Ранняя выписка женщин из родильного дома;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. Доступность акушерской помощи для всех женщин.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0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136904" cy="140596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/>
                <a:ea typeface="Times New Roman"/>
                <a:cs typeface="Times New Roman"/>
              </a:rPr>
              <a:t>Самыми основными причинами послеродовых осложнений являются: </a:t>
            </a:r>
            <a:br>
              <a:rPr lang="ru-RU" sz="2800" b="1" dirty="0">
                <a:latin typeface="Times New Roman"/>
                <a:ea typeface="Times New Roman"/>
                <a:cs typeface="Times New Roman"/>
              </a:rPr>
            </a:b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844824"/>
            <a:ext cx="7641413" cy="4680520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инфекция родовых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путей;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- особенности течения беременности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- осложнения, угроза прерывания, проблемы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 плацентой;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- обострения различного рода хронической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патологии;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- аномальное течение родов и осложнения в родах, плавно перетекающие в осложнения уже после родов;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- послеродовые осложнения, вызванные ятрогенным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вмешательством.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 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7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</a:rPr>
              <a:t>Послеродовый эндометрит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988840"/>
            <a:ext cx="5328591" cy="4464496"/>
          </a:xfrm>
        </p:spPr>
        <p:txBody>
          <a:bodyPr>
            <a:normAutofit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Повышение температуры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тела.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Боли внизу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живота.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err="1" smtClean="0">
                <a:latin typeface="Times New Roman"/>
                <a:ea typeface="Times New Roman"/>
                <a:cs typeface="Times New Roman"/>
              </a:rPr>
              <a:t>Лохии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длительное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время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остаются яркими, затем приобретают буро-коричневый цвет, с неприятным запахом.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Матка сокращается плохо, высота дна матки не соответствует дню послеродового периода.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Явления общей интоксикации: озноб, слабость, снижение аппетита, боли головы.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1026" name="Picture 2" descr="http://besplodies.ru/wp-content/uploads/2015/09/1421323212_endometrit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42" y="2492896"/>
            <a:ext cx="34099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456674" cy="7200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040560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При обнаружении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субинволюции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матки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проводится – </a:t>
            </a:r>
            <a:r>
              <a:rPr lang="ru-RU" dirty="0" err="1" smtClean="0">
                <a:latin typeface="Times New Roman"/>
                <a:ea typeface="Times New Roman"/>
                <a:cs typeface="Times New Roman"/>
              </a:rPr>
              <a:t>бужирование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, вакуум-аспирация, выскабливание полости матки.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Антибактериальная терапия основной метод лечения.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 </a:t>
            </a:r>
          </a:p>
          <a:p>
            <a:pPr indent="180340" algn="just">
              <a:spcAft>
                <a:spcPts val="0"/>
              </a:spcAft>
            </a:pPr>
            <a:r>
              <a:rPr lang="ru-RU" dirty="0" err="1" smtClean="0">
                <a:latin typeface="Times New Roman"/>
                <a:ea typeface="Times New Roman"/>
                <a:cs typeface="Times New Roman"/>
              </a:rPr>
              <a:t>Инфузионная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(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дезинтоксикационная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)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терапия.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При всех формах течения эндометрита проводится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иммунокорригирующая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терапия.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ГБО (гипербарическая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оксигенация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).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7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08912" cy="140596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Послеродовые тромбофлебиты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— одно из проявлений септической инфекции.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323652"/>
            <a:ext cx="7848871" cy="4345708"/>
          </a:xfrm>
        </p:spPr>
        <p:txBody>
          <a:bodyPr>
            <a:normAutofit/>
          </a:bodyPr>
          <a:lstStyle/>
          <a:p>
            <a:pPr indent="180340">
              <a:spcAft>
                <a:spcPts val="0"/>
              </a:spcAft>
            </a:pP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Все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послеродовые тромбофлебиты могут быть разбиты на две группы:</a:t>
            </a:r>
            <a:b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1. тромбофлебиты поверхностных вен,</a:t>
            </a:r>
            <a:b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2. тромбофлебиты глубоких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вен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:</a:t>
            </a:r>
            <a:b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- тромбофлебиты вен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матки - метротромбофлебиты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,</a:t>
            </a:r>
            <a:b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- тромбофлебиты вен таза</a:t>
            </a:r>
            <a:b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- тромбофлебиты бедренных вен.</a:t>
            </a:r>
            <a:b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</a:b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95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027664"/>
            <a:ext cx="752868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Тромбофлебиты поверхностных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вен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ru-RU" sz="3600" dirty="0">
                <a:latin typeface="Calibri"/>
                <a:ea typeface="Times New Roman"/>
                <a:cs typeface="Times New Roman"/>
              </a:rPr>
              <a:t/>
            </a:r>
            <a:br>
              <a:rPr lang="ru-RU" sz="3600" dirty="0">
                <a:latin typeface="Calibri"/>
                <a:ea typeface="Times New Roman"/>
                <a:cs typeface="Times New Roman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5832648" cy="3066941"/>
          </a:xfrm>
        </p:spPr>
        <p:txBody>
          <a:bodyPr/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Воспаленная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вена напряжена, прощупывается в виде болезненного темно-синего, довольно широкого шнура. Кожа по ходу пораженной вены гиперемирована, регионарные лимфатические узлы увеличены.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2050" name="Picture 2" descr="http://skachatkartinki.ru/img/picture/Oct/06/0f66ae5f472c7ab0ee1546887ef417da/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3866220"/>
            <a:ext cx="3851920" cy="28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medicinus.ru/varikoz/wp-content/uploads/2015/12/69746344-lechenie-tromba-v-pravom-predserdi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896545" cy="26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8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Тромбофлебиты вен матки. </a:t>
            </a:r>
            <a:r>
              <a:rPr lang="ru-RU" sz="36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ru-RU" sz="3600" dirty="0">
                <a:solidFill>
                  <a:srgbClr val="FF0000"/>
                </a:solidFill>
                <a:latin typeface="Calibri"/>
                <a:ea typeface="Times New Roman"/>
                <a:cs typeface="Times New Roman"/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3" y="1700808"/>
            <a:ext cx="6480720" cy="2808312"/>
          </a:xfrm>
        </p:spPr>
        <p:txBody>
          <a:bodyPr>
            <a:norm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Болезнь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начинается высокой температурой с большими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ремиссиями.</a:t>
            </a:r>
          </a:p>
          <a:p>
            <a:pPr indent="180340" algn="just"/>
            <a:r>
              <a:rPr lang="ru-RU" dirty="0" err="1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Лохий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 довольно много серозно-кровянистого характера.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Матка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увеличена по сравнению со сроком послеродового периода, пастозна, болезненна. </a:t>
            </a:r>
            <a:endParaRPr lang="ru-RU" dirty="0" smtClean="0">
              <a:solidFill>
                <a:srgbClr val="202020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074" name="Picture 2" descr="http://zavantag.com/tw_files2/urls_5/2021/d-2020206/2020206_html_m6dc405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6"/>
          <a:stretch/>
        </p:blipFill>
        <p:spPr bwMode="auto">
          <a:xfrm>
            <a:off x="5076056" y="3717032"/>
            <a:ext cx="3911898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66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920880" cy="64807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Тромбофлебиты вен таза и бедренных вен.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496944" cy="5112568"/>
          </a:xfrm>
        </p:spPr>
        <p:txBody>
          <a:bodyPr>
            <a:normAutofit fontScale="85000" lnSpcReduction="1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Заболевание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начинается обычно в конце второй недели послеродового периода с потрясающего озноба. </a:t>
            </a:r>
            <a:endParaRPr lang="ru-RU" dirty="0" smtClean="0">
              <a:solidFill>
                <a:srgbClr val="202020"/>
              </a:solidFill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Живот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умеренно вздут, болезнен при пальпации. Хорошо выражен симптом </a:t>
            </a:r>
            <a:r>
              <a:rPr lang="ru-RU" dirty="0" err="1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Блюмберга-Щеткина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dirty="0" smtClean="0">
              <a:solidFill>
                <a:srgbClr val="202020"/>
              </a:solidFill>
              <a:latin typeface="Times New Roman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Матка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плохо прощупывается через брюшные покровы.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При поражении вен таза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- матка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увеличена, пастозна, чувствительна. Выделения довольно обильные, кровянистые. В различных отделах </a:t>
            </a:r>
            <a:r>
              <a:rPr lang="ru-RU" dirty="0" err="1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параметральной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 клетчатки прощупываются извитые пульсирующие болезненные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тяжи.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Прилегающая к воспаленному участку вены клетчатка инфильтрирована, плотна, болезненна (</a:t>
            </a:r>
            <a:r>
              <a:rPr lang="ru-RU" dirty="0" err="1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парафлебит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).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Первым признаком поражения вен бедра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является - 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болезненность икроножных мышц в верхней их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трети.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В дальнейшем появляется сглаженность паховой складки, отек бедра, особенно в области бедренного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треугольника,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повышение кожной температуры, расширение поверхностных вен и подколенной, постепенно развиваются боли на месте воспаленного сосуда, </a:t>
            </a:r>
            <a:r>
              <a:rPr lang="ru-RU" dirty="0" err="1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иррадиирующие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 в пятки, возникает чувство онемения, тяжести, ползания мурашек.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89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200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Лечение: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4896544"/>
          </a:xfrm>
        </p:spPr>
        <p:txBody>
          <a:bodyPr>
            <a:normAutofit fontScale="92500" lnSpcReduction="20000"/>
          </a:bodyPr>
          <a:lstStyle/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Независимо от формы и локализации поражения -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высокое положение обеих ног, согнутых под углом в 30— 40°, и абсолютный покой.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!!! Следует </a:t>
            </a:r>
            <a:r>
              <a:rPr lang="ru-RU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избегать подкожных (внутримышечных) инъекций в пораженную конечность и внутривенных вливаний. </a:t>
            </a:r>
            <a:endParaRPr lang="ru-RU" sz="2000" dirty="0">
              <a:solidFill>
                <a:srgbClr val="FF0000"/>
              </a:solidFill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Холод на низ живота.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При тромбофлебите поверхностных вен —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сульфаниламиды, аутогемотерапия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по 3—5 мл один раз в 3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дня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 повязка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с мазью Вишневского на всю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конечность.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При метротромбофлебите — стрептомицин или биомицин,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сульфаниламиды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инъекции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питуитрина.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indent="180340" algn="just">
              <a:spcAft>
                <a:spcPts val="0"/>
              </a:spcAft>
            </a:pPr>
            <a:r>
              <a:rPr lang="ru-RU" dirty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При тромбофлебите вен таза и бедренных вен назначают стрептомицин, биомицин, </a:t>
            </a:r>
            <a:r>
              <a:rPr lang="ru-RU" dirty="0" smtClean="0">
                <a:solidFill>
                  <a:srgbClr val="202020"/>
                </a:solidFill>
                <a:latin typeface="Times New Roman"/>
                <a:ea typeface="Times New Roman"/>
                <a:cs typeface="Times New Roman"/>
              </a:rPr>
              <a:t>сульфаниламиды, длительный постельный режим и реабилитация. 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7161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773</Words>
  <Application>Microsoft Office PowerPoint</Application>
  <PresentationFormat>Экран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Остин</vt:lpstr>
      <vt:lpstr>Сестринский уход за родильницами с патологическим течением послеродового периода.  </vt:lpstr>
      <vt:lpstr>Самыми основными причинами послеродовых осложнений являются:  </vt:lpstr>
      <vt:lpstr>Послеродовый эндометрит</vt:lpstr>
      <vt:lpstr>Лечение:</vt:lpstr>
      <vt:lpstr>Послеродовые тромбофлебиты — одно из проявлений септической инфекции. </vt:lpstr>
      <vt:lpstr>Тромбофлебиты поверхностных вен  </vt:lpstr>
      <vt:lpstr>Тромбофлебиты вен матки.  </vt:lpstr>
      <vt:lpstr>Тромбофлебиты вен таза и бедренных вен.</vt:lpstr>
      <vt:lpstr>Лечение:</vt:lpstr>
      <vt:lpstr>Послеродовый мастит  </vt:lpstr>
      <vt:lpstr>Лактостаз </vt:lpstr>
      <vt:lpstr>Лечение:</vt:lpstr>
      <vt:lpstr>Лечение:</vt:lpstr>
      <vt:lpstr>Основными этапами профилактики осложнений послеродового периода являются: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Сестринский уход за родильницами с патологическим течением послеродового периода.  </dc:title>
  <cp:lastModifiedBy>комп</cp:lastModifiedBy>
  <cp:revision>6</cp:revision>
  <dcterms:modified xsi:type="dcterms:W3CDTF">2016-01-18T03:08:18Z</dcterms:modified>
</cp:coreProperties>
</file>