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4797294"/>
          </a:xfrm>
        </p:spPr>
        <p:txBody>
          <a:bodyPr>
            <a:normAutofit fontScale="90000"/>
          </a:bodyPr>
          <a:lstStyle/>
          <a:p>
            <a:pPr indent="33655" algn="ctr">
              <a:lnSpc>
                <a:spcPct val="115000"/>
              </a:lnSpc>
              <a:spcAft>
                <a:spcPts val="1000"/>
              </a:spcAft>
            </a:pPr>
            <a:r>
              <a:rPr lang="ru-RU" sz="4400" b="1" dirty="0" smtClean="0">
                <a:effectLst/>
                <a:latin typeface="Times New Roman"/>
                <a:ea typeface="Calibri"/>
                <a:cs typeface="Times New Roman"/>
              </a:rPr>
              <a:t>Методы </a:t>
            </a:r>
            <a:r>
              <a:rPr lang="ru-RU" sz="4400" b="1" dirty="0">
                <a:effectLst/>
                <a:latin typeface="Times New Roman"/>
                <a:ea typeface="Calibri"/>
                <a:cs typeface="Times New Roman"/>
              </a:rPr>
              <a:t>исследования в гинекологии. </a:t>
            </a:r>
            <a:r>
              <a:rPr lang="ru-RU" sz="4000" dirty="0">
                <a:effectLst/>
                <a:latin typeface="Calibri"/>
                <a:ea typeface="Calibri"/>
                <a:cs typeface="Times New Roman"/>
              </a:rPr>
              <a:t/>
            </a:r>
            <a:br>
              <a:rPr lang="ru-RU" sz="4000" dirty="0">
                <a:effectLst/>
                <a:latin typeface="Calibri"/>
                <a:ea typeface="Calibri"/>
                <a:cs typeface="Times New Roman"/>
              </a:rPr>
            </a:br>
            <a:r>
              <a:rPr lang="ru-RU" sz="4400" b="1" dirty="0">
                <a:effectLst/>
                <a:latin typeface="Times New Roman"/>
                <a:ea typeface="Calibri"/>
                <a:cs typeface="Times New Roman"/>
              </a:rPr>
              <a:t>Роль медсестры в подготовке и проведении диагностических мероприятий.</a:t>
            </a:r>
            <a:r>
              <a:rPr lang="ru-RU" sz="4000" dirty="0">
                <a:effectLst/>
                <a:latin typeface="Calibri"/>
                <a:ea typeface="Calibri"/>
                <a:cs typeface="Times New Roman"/>
              </a:rPr>
              <a:t/>
            </a:r>
            <a:br>
              <a:rPr lang="ru-RU" sz="4000" dirty="0">
                <a:effectLst/>
                <a:latin typeface="Calibri"/>
                <a:ea typeface="Calibri"/>
                <a:cs typeface="Times New Roman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8672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Лабораторные методы обследования</a:t>
            </a:r>
            <a:r>
              <a:rPr lang="ru-RU" sz="3200" b="1" dirty="0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052736"/>
            <a:ext cx="5256584" cy="5805264"/>
          </a:xfrm>
        </p:spPr>
        <p:txBody>
          <a:bodyPr>
            <a:normAutofit fontScale="55000" lnSpcReduction="20000"/>
          </a:bodyPr>
          <a:lstStyle/>
          <a:p>
            <a:pPr indent="180340" algn="just">
              <a:spcAft>
                <a:spcPts val="0"/>
              </a:spcAft>
            </a:pPr>
            <a:r>
              <a:rPr lang="ru-RU" b="1" dirty="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ru-RU" b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. Исследование функции яичников</a:t>
            </a:r>
            <a:endParaRPr lang="ru-RU" sz="2800" dirty="0">
              <a:solidFill>
                <a:srgbClr val="7030A0"/>
              </a:solidFill>
              <a:latin typeface="Calibri"/>
              <a:ea typeface="Calibri"/>
              <a:cs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ru-RU" b="1" dirty="0" smtClean="0">
                <a:latin typeface="Times New Roman"/>
                <a:ea typeface="Times New Roman"/>
                <a:cs typeface="Times New Roman"/>
              </a:rPr>
              <a:t>- Тесты </a:t>
            </a:r>
            <a:r>
              <a:rPr lang="ru-RU" b="1" dirty="0">
                <a:latin typeface="Times New Roman"/>
                <a:ea typeface="Times New Roman"/>
                <a:cs typeface="Times New Roman"/>
              </a:rPr>
              <a:t>функциональной диагностики (</a:t>
            </a:r>
            <a:r>
              <a:rPr lang="ru-RU" b="1" dirty="0" smtClean="0">
                <a:latin typeface="Times New Roman"/>
                <a:ea typeface="Times New Roman"/>
                <a:cs typeface="Times New Roman"/>
              </a:rPr>
              <a:t>ТФД)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 позволяют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сделать вывод о характере менструального цикла и овуляции.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b="1" dirty="0">
                <a:latin typeface="Times New Roman"/>
                <a:ea typeface="Times New Roman"/>
                <a:cs typeface="Times New Roman"/>
              </a:rPr>
              <a:t>I. Измерение базальной (ректальной) температуры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</a:rPr>
            </a:br>
            <a:r>
              <a:rPr lang="ru-RU" dirty="0">
                <a:latin typeface="Times New Roman"/>
                <a:ea typeface="Times New Roman"/>
                <a:cs typeface="Times New Roman"/>
              </a:rPr>
              <a:t>Этот тест основан на </a:t>
            </a:r>
            <a:r>
              <a:rPr lang="ru-RU" dirty="0" err="1">
                <a:latin typeface="Times New Roman"/>
                <a:ea typeface="Times New Roman"/>
                <a:cs typeface="Times New Roman"/>
              </a:rPr>
              <a:t>гипертемическом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 влиянии прогестерона на терморегуляторный центр гипоталамуса.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b="1" dirty="0">
                <a:latin typeface="Times New Roman"/>
                <a:ea typeface="Times New Roman"/>
                <a:cs typeface="Times New Roman"/>
              </a:rPr>
              <a:t>II. Шеечный индекс (ШИ)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</a:rPr>
            </a:br>
            <a:r>
              <a:rPr lang="ru-RU" dirty="0">
                <a:latin typeface="Times New Roman"/>
                <a:ea typeface="Times New Roman"/>
                <a:cs typeface="Times New Roman"/>
              </a:rPr>
              <a:t>ШИ включает в себя оценку таких тестов как симптом «зрачка», натяжение цервикальной слизи, количество ее и феномен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папоротника.</a:t>
            </a:r>
            <a:endParaRPr lang="ru-RU" sz="2800" dirty="0" smtClean="0">
              <a:latin typeface="Calibri"/>
              <a:ea typeface="Times New Roman"/>
              <a:cs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ru-RU" sz="2800" b="1" dirty="0" smtClean="0">
                <a:latin typeface="Calibri"/>
                <a:ea typeface="Times New Roman"/>
                <a:cs typeface="Times New Roman"/>
              </a:rPr>
              <a:t>- </a:t>
            </a:r>
            <a:r>
              <a:rPr lang="ru-RU" b="1" dirty="0" err="1" smtClean="0">
                <a:latin typeface="Times New Roman"/>
                <a:ea typeface="Times New Roman"/>
                <a:cs typeface="Times New Roman"/>
              </a:rPr>
              <a:t>Кольпоцитология</a:t>
            </a:r>
            <a:r>
              <a:rPr lang="ru-RU" b="1" dirty="0" smtClean="0">
                <a:latin typeface="Times New Roman"/>
                <a:ea typeface="Times New Roman"/>
                <a:cs typeface="Times New Roman"/>
              </a:rPr>
              <a:t> -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осмотр влагалищного эпителия.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b="1" dirty="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lang="ru-RU" b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. Гормональные методы исследования</a:t>
            </a:r>
            <a:endParaRPr lang="ru-RU" sz="2800" dirty="0">
              <a:solidFill>
                <a:srgbClr val="7030A0"/>
              </a:solidFill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оценка половых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стероидных гормонов, гонадотропинов и пролактина в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крови с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5го по 7ой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день,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с 13 по 15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день, на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19-21 день цикла.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pic>
        <p:nvPicPr>
          <p:cNvPr id="3074" name="Picture 2" descr="http://www.infomedik.info/med/a0606ct915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180" y="1566291"/>
            <a:ext cx="3510900" cy="193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vmede.org/sait/content/Akusherstvo_lec_Mak_2007/2_files/mb4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758" y="3497006"/>
            <a:ext cx="3420242" cy="24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28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Инструментальные методы </a:t>
            </a:r>
            <a:r>
              <a:rPr lang="ru-RU" sz="3200" b="1" dirty="0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обследования:</a:t>
            </a:r>
            <a:r>
              <a:rPr lang="ru-RU" sz="3200" dirty="0">
                <a:latin typeface="Calibri"/>
                <a:ea typeface="Calibri"/>
                <a:cs typeface="Times New Roman"/>
              </a:rPr>
              <a:t/>
            </a:r>
            <a:br>
              <a:rPr lang="ru-RU" sz="3200" dirty="0">
                <a:latin typeface="Calibri"/>
                <a:ea typeface="Calibri"/>
                <a:cs typeface="Times New Roman"/>
              </a:rPr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196752"/>
            <a:ext cx="4464496" cy="5661248"/>
          </a:xfrm>
        </p:spPr>
        <p:txBody>
          <a:bodyPr>
            <a:normAutofit fontScale="85000" lnSpcReduction="20000"/>
          </a:bodyPr>
          <a:lstStyle/>
          <a:p>
            <a:pPr indent="180340" algn="just">
              <a:spcAft>
                <a:spcPts val="0"/>
              </a:spcAft>
            </a:pPr>
            <a:r>
              <a:rPr lang="ru-RU" b="1" dirty="0" smtClean="0">
                <a:latin typeface="Times New Roman"/>
                <a:ea typeface="Times New Roman"/>
                <a:cs typeface="Times New Roman"/>
              </a:rPr>
              <a:t>I</a:t>
            </a:r>
            <a:r>
              <a:rPr lang="ru-RU" b="1" dirty="0">
                <a:latin typeface="Times New Roman"/>
                <a:ea typeface="Times New Roman"/>
                <a:cs typeface="Times New Roman"/>
              </a:rPr>
              <a:t>. Биопсия эндометрия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Для оценки состояния эндометрия при нарушениях менструального цикла, бесплодии, гиперплазии эндометрия, подозрения на рак тела матки и других показаниях производят диагностическое выскабливание слизистой полости матки или используют штрих-биопсию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.</a:t>
            </a:r>
            <a:endParaRPr lang="ru-RU" sz="2800" dirty="0">
              <a:latin typeface="Calibri"/>
              <a:ea typeface="Calibri"/>
              <a:cs typeface="Times New Roman"/>
            </a:endParaRPr>
          </a:p>
        </p:txBody>
      </p:sp>
      <p:pic>
        <p:nvPicPr>
          <p:cNvPr id="4098" name="Picture 2" descr="http://www.healthywoman.ru/sites/default/files/vyskablivanie-cervikalnogo-kanal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4" r="22414"/>
          <a:stretch/>
        </p:blipFill>
        <p:spPr bwMode="auto">
          <a:xfrm>
            <a:off x="6012159" y="1052736"/>
            <a:ext cx="3148113" cy="292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laobgyns.com/wp-content/uploads/2014/02/los-angeles-dilation-and-curettage-600x3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974630"/>
            <a:ext cx="4017924" cy="286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0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Перфорация тела матки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4" name="Picture 4" descr="http://www.medical-enc.ru/akusherstvo/img/38-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495674"/>
            <a:ext cx="57150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fullref.ru/files/142/cdbc98ac5d8b1b439a6e2678b69b0fe2.html_files/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7235139" cy="23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97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052736"/>
            <a:ext cx="7818072" cy="2016224"/>
          </a:xfrm>
        </p:spPr>
        <p:txBody>
          <a:bodyPr/>
          <a:lstStyle/>
          <a:p>
            <a:pPr lvl="0" indent="180340" algn="just">
              <a:buClr>
                <a:srgbClr val="3891A7"/>
              </a:buClr>
            </a:pPr>
            <a:r>
              <a:rPr lang="ru-RU" sz="2500" b="1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</a:rPr>
              <a:t>II. Цитологический метод исследования</a:t>
            </a:r>
            <a:endParaRPr lang="ru-RU" sz="22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r>
              <a:rPr lang="ru-RU" sz="25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</a:rPr>
              <a:t>Цитологический метод в гинекологии используется для выявления заболеваний шейки матки, включая рак шейки матки. </a:t>
            </a:r>
            <a:endParaRPr lang="ru-RU" sz="2500" dirty="0">
              <a:solidFill>
                <a:prstClr val="black"/>
              </a:solidFill>
            </a:endParaRPr>
          </a:p>
          <a:p>
            <a:endParaRPr lang="ru-RU" dirty="0"/>
          </a:p>
        </p:txBody>
      </p:sp>
      <p:pic>
        <p:nvPicPr>
          <p:cNvPr id="6148" name="Picture 4" descr="http://expert-women-health.ru/uploads/posts/2014-10/rak-shejki-matki-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5" t="9259" b="7672"/>
          <a:stretch/>
        </p:blipFill>
        <p:spPr bwMode="auto">
          <a:xfrm>
            <a:off x="2411760" y="2996952"/>
            <a:ext cx="5194548" cy="378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219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III. Эндоскопические методы исследования</a:t>
            </a:r>
            <a:r>
              <a:rPr lang="ru-RU" sz="3200" dirty="0">
                <a:solidFill>
                  <a:srgbClr val="002060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ru-RU" sz="3200" dirty="0">
                <a:solidFill>
                  <a:srgbClr val="002060"/>
                </a:solidFill>
                <a:latin typeface="Calibri"/>
                <a:ea typeface="Calibri"/>
                <a:cs typeface="Times New Roman"/>
              </a:rPr>
            </a:br>
            <a:endParaRPr lang="ru-RU" sz="3200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908720"/>
            <a:ext cx="5400600" cy="5949280"/>
          </a:xfrm>
        </p:spPr>
        <p:txBody>
          <a:bodyPr>
            <a:normAutofit fontScale="55000" lnSpcReduction="20000"/>
          </a:bodyPr>
          <a:lstStyle/>
          <a:p>
            <a:pPr indent="180340" algn="just">
              <a:spcAft>
                <a:spcPts val="0"/>
              </a:spcAft>
            </a:pPr>
            <a:r>
              <a:rPr lang="ru-RU" b="1" dirty="0" smtClean="0">
                <a:latin typeface="Times New Roman"/>
                <a:ea typeface="Times New Roman"/>
                <a:cs typeface="Times New Roman"/>
              </a:rPr>
              <a:t>1</a:t>
            </a:r>
            <a:r>
              <a:rPr lang="ru-RU" b="1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ru-RU" b="1" dirty="0" err="1" smtClean="0">
                <a:latin typeface="Times New Roman"/>
                <a:ea typeface="Times New Roman"/>
                <a:cs typeface="Times New Roman"/>
              </a:rPr>
              <a:t>Кольпоскопия</a:t>
            </a:r>
            <a:r>
              <a:rPr lang="ru-RU" sz="2800" dirty="0" smtClean="0">
                <a:latin typeface="Calibri"/>
                <a:ea typeface="Times New Roman"/>
                <a:cs typeface="Times New Roman"/>
              </a:rPr>
              <a:t>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–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высокоинформативный, широкодоступный и недорогой метод диагностики заболеваний шейки матки, влагалища, вульвы, который существенно повышает эффективность обследования женщин с гинекологическими патологиями. </a:t>
            </a:r>
            <a:endParaRPr lang="ru-RU" dirty="0" smtClean="0">
              <a:latin typeface="Times New Roman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Различают несколько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 </a:t>
            </a:r>
            <a:r>
              <a:rPr lang="ru-RU" b="1" dirty="0">
                <a:latin typeface="Times New Roman"/>
                <a:ea typeface="Times New Roman"/>
                <a:cs typeface="Times New Roman"/>
              </a:rPr>
              <a:t>видов </a:t>
            </a:r>
            <a:r>
              <a:rPr lang="ru-RU" b="1" dirty="0" err="1">
                <a:latin typeface="Times New Roman"/>
                <a:ea typeface="Times New Roman"/>
                <a:cs typeface="Times New Roman"/>
              </a:rPr>
              <a:t>кольпоскопии</a:t>
            </a:r>
            <a:r>
              <a:rPr lang="ru-RU" b="1" dirty="0">
                <a:latin typeface="Times New Roman"/>
                <a:ea typeface="Times New Roman"/>
                <a:cs typeface="Times New Roman"/>
              </a:rPr>
              <a:t>: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b="1" dirty="0">
                <a:latin typeface="Times New Roman"/>
                <a:ea typeface="Times New Roman"/>
                <a:cs typeface="Times New Roman"/>
              </a:rPr>
              <a:t>1. Простая -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 визуальный осмотр слизистой влагалища и шейки матки под увеличением в 10-30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раз.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b="1" dirty="0">
                <a:latin typeface="Times New Roman"/>
                <a:ea typeface="Times New Roman"/>
                <a:cs typeface="Times New Roman"/>
              </a:rPr>
              <a:t>2. Расширенная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 – во время визуального осмотра применяются различные реактивы (3% раствор уксусной кислоты, раствор </a:t>
            </a:r>
            <a:r>
              <a:rPr lang="ru-RU" dirty="0" err="1">
                <a:latin typeface="Times New Roman"/>
                <a:ea typeface="Times New Roman"/>
                <a:cs typeface="Times New Roman"/>
              </a:rPr>
              <a:t>Люголя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, метиленовый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синий).</a:t>
            </a:r>
          </a:p>
          <a:p>
            <a:pPr indent="180340" algn="just">
              <a:spcAft>
                <a:spcPts val="0"/>
              </a:spcAft>
            </a:pPr>
            <a:r>
              <a:rPr lang="ru-RU" b="1" dirty="0" smtClean="0">
                <a:latin typeface="Times New Roman"/>
                <a:ea typeface="Times New Roman"/>
                <a:cs typeface="Times New Roman"/>
              </a:rPr>
              <a:t>3</a:t>
            </a:r>
            <a:r>
              <a:rPr lang="ru-RU" b="1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ru-RU" b="1" dirty="0" err="1">
                <a:latin typeface="Times New Roman"/>
                <a:ea typeface="Times New Roman"/>
                <a:cs typeface="Times New Roman"/>
              </a:rPr>
              <a:t>Кольпоскопия</a:t>
            </a:r>
            <a:r>
              <a:rPr lang="ru-RU" b="1" dirty="0">
                <a:latin typeface="Times New Roman"/>
                <a:ea typeface="Times New Roman"/>
                <a:cs typeface="Times New Roman"/>
              </a:rPr>
              <a:t> с цветными фильмами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 - позволяет получить более контрастную картину сосудистого рисунка изучаемой слизистой.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b="1" dirty="0" smtClean="0">
                <a:latin typeface="Times New Roman"/>
                <a:ea typeface="Times New Roman"/>
                <a:cs typeface="Times New Roman"/>
              </a:rPr>
              <a:t>2</a:t>
            </a:r>
            <a:r>
              <a:rPr lang="ru-RU" b="1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ru-RU" b="1" dirty="0" err="1">
                <a:latin typeface="Times New Roman"/>
                <a:ea typeface="Times New Roman"/>
                <a:cs typeface="Times New Roman"/>
              </a:rPr>
              <a:t>Гистероскопия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b="1" dirty="0" err="1">
                <a:latin typeface="Times New Roman"/>
                <a:ea typeface="Times New Roman"/>
                <a:cs typeface="Times New Roman"/>
              </a:rPr>
              <a:t>Гистероскопия</a:t>
            </a:r>
            <a:r>
              <a:rPr lang="ru-RU" b="1" dirty="0">
                <a:latin typeface="Times New Roman"/>
                <a:ea typeface="Times New Roman"/>
                <a:cs typeface="Times New Roman"/>
              </a:rPr>
              <a:t> (ГС) 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считается «золотым» стандартом среди диагностических процедур для выявления внутриматочной патологии и биопсии образца ткани для гистологического исследования. </a:t>
            </a:r>
            <a:endParaRPr lang="ru-RU" dirty="0" smtClean="0">
              <a:latin typeface="Times New Roman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b="1" dirty="0" smtClean="0">
                <a:latin typeface="Times New Roman"/>
                <a:cs typeface="Times New Roman"/>
              </a:rPr>
              <a:t>3. Лапароскопия.</a:t>
            </a:r>
            <a:endParaRPr lang="ru-RU" b="1" dirty="0"/>
          </a:p>
        </p:txBody>
      </p:sp>
      <p:pic>
        <p:nvPicPr>
          <p:cNvPr id="7170" name="Picture 2" descr="http://doctoreko.ru/files/kolposkopiy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6" t="4621" r="5112"/>
          <a:stretch/>
        </p:blipFill>
        <p:spPr bwMode="auto">
          <a:xfrm>
            <a:off x="5931064" y="908720"/>
            <a:ext cx="3212936" cy="25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medgin.ru/images/hysteroscopy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" t="2514" r="3243" b="3027"/>
          <a:stretch/>
        </p:blipFill>
        <p:spPr bwMode="auto">
          <a:xfrm>
            <a:off x="6588224" y="3608537"/>
            <a:ext cx="2304256" cy="321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037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IV. Микробиологические методы исследования</a:t>
            </a:r>
            <a:r>
              <a:rPr lang="ru-RU" sz="3200" dirty="0">
                <a:solidFill>
                  <a:srgbClr val="002060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ru-RU" sz="3200" dirty="0">
                <a:solidFill>
                  <a:srgbClr val="002060"/>
                </a:solidFill>
                <a:latin typeface="Calibri"/>
                <a:ea typeface="Calibri"/>
                <a:cs typeface="Times New Roman"/>
              </a:rPr>
            </a:br>
            <a:endParaRPr lang="ru-RU" sz="3200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268760"/>
            <a:ext cx="8322128" cy="5589240"/>
          </a:xfrm>
        </p:spPr>
        <p:txBody>
          <a:bodyPr>
            <a:norm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Микробиологические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методы исследования это наиболее часто использующиеся в гинекологии.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b="1" dirty="0" smtClean="0">
                <a:latin typeface="Times New Roman"/>
                <a:ea typeface="Times New Roman"/>
                <a:cs typeface="Times New Roman"/>
              </a:rPr>
              <a:t>Микроскопические </a:t>
            </a:r>
            <a:r>
              <a:rPr lang="ru-RU" b="1" dirty="0">
                <a:latin typeface="Times New Roman"/>
                <a:ea typeface="Times New Roman"/>
                <a:cs typeface="Times New Roman"/>
              </a:rPr>
              <a:t>методы (ММИ</a:t>
            </a:r>
            <a:r>
              <a:rPr lang="ru-RU" b="1" dirty="0" smtClean="0">
                <a:latin typeface="Times New Roman"/>
                <a:ea typeface="Times New Roman"/>
                <a:cs typeface="Times New Roman"/>
              </a:rPr>
              <a:t>) –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бактериологические мазки, </a:t>
            </a:r>
            <a:r>
              <a:rPr lang="ru-RU" dirty="0" err="1" smtClean="0">
                <a:latin typeface="Times New Roman"/>
                <a:ea typeface="Times New Roman"/>
                <a:cs typeface="Times New Roman"/>
              </a:rPr>
              <a:t>бактериоскопические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 мазки позволяют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увидеть клетки эпителия, лейкоциты, оценить степень воспалительной реакции, а также определить морфологию микроорганизмов и оценить их количество в мазке, помещенном на предметном стекле.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602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16632"/>
            <a:ext cx="7962088" cy="6741368"/>
          </a:xfrm>
        </p:spPr>
        <p:txBody>
          <a:bodyPr>
            <a:normAutofit lnSpcReduction="10000"/>
          </a:bodyPr>
          <a:lstStyle/>
          <a:p>
            <a:pPr indent="180340" algn="just">
              <a:spcAft>
                <a:spcPts val="0"/>
              </a:spcAft>
            </a:pPr>
            <a:r>
              <a:rPr lang="ru-RU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V. Иммунолюминесцентные методы </a:t>
            </a:r>
            <a:r>
              <a:rPr lang="ru-RU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исследования</a:t>
            </a:r>
            <a:endParaRPr lang="ru-RU" sz="2800" dirty="0" smtClean="0">
              <a:solidFill>
                <a:srgbClr val="002060"/>
              </a:solidFill>
              <a:latin typeface="Calibri"/>
              <a:ea typeface="Times New Roman"/>
              <a:cs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Иммунолюминесцентные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методы исследования позволяют определить антигены возбудителей, не только корпускулярные, но и растворимые антигены. Используются эти методы для выявления хламидий, вируса простого герпеса и других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возбудителей.</a:t>
            </a:r>
          </a:p>
          <a:p>
            <a:pPr indent="180340" algn="just">
              <a:spcAft>
                <a:spcPts val="0"/>
              </a:spcAft>
            </a:pPr>
            <a:r>
              <a:rPr lang="ru-RU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VI</a:t>
            </a:r>
            <a:r>
              <a:rPr lang="ru-RU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. Серологические методы</a:t>
            </a:r>
            <a:endParaRPr lang="ru-RU" sz="2800" dirty="0">
              <a:solidFill>
                <a:srgbClr val="002060"/>
              </a:solidFill>
              <a:latin typeface="Calibri"/>
              <a:ea typeface="Calibri"/>
              <a:cs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Этот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метод дает оценку остроты инфекционного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процесса,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проводится исследование на наличие антител классов А, М, Q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.</a:t>
            </a:r>
            <a:endParaRPr lang="ru-RU" sz="28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5940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88640"/>
            <a:ext cx="8106104" cy="6552728"/>
          </a:xfrm>
        </p:spPr>
        <p:txBody>
          <a:bodyPr>
            <a:normAutofit fontScale="92500" lnSpcReduction="20000"/>
          </a:bodyPr>
          <a:lstStyle/>
          <a:p>
            <a:pPr lvl="0" indent="180340" algn="just">
              <a:buClr>
                <a:srgbClr val="3891A7"/>
              </a:buClr>
            </a:pPr>
            <a:r>
              <a:rPr lang="ru-RU" sz="30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VII</a:t>
            </a:r>
            <a:r>
              <a:rPr lang="ru-RU" sz="3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lang="ru-RU" sz="30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Молекулярно</a:t>
            </a:r>
            <a:r>
              <a:rPr lang="ru-RU" sz="3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– биологические методы</a:t>
            </a:r>
            <a:endParaRPr lang="ru-RU" sz="3000" dirty="0">
              <a:solidFill>
                <a:srgbClr val="002060"/>
              </a:solidFill>
              <a:latin typeface="Calibri"/>
              <a:ea typeface="Calibri"/>
              <a:cs typeface="Times New Roman"/>
            </a:endParaRPr>
          </a:p>
          <a:p>
            <a:pPr lvl="0" indent="0" algn="just">
              <a:buClr>
                <a:srgbClr val="3891A7"/>
              </a:buClr>
              <a:buNone/>
            </a:pPr>
            <a:r>
              <a:rPr lang="ru-RU" sz="30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</a:rPr>
              <a:t>Эти методы предназначены для обнаружения ДНК многих бактериальных, вирусных, протозойных и грибковых инфекций. </a:t>
            </a:r>
            <a:endParaRPr lang="ru-RU" sz="30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0" algn="just">
              <a:buClr>
                <a:srgbClr val="3891A7"/>
              </a:buClr>
              <a:buNone/>
            </a:pPr>
            <a:r>
              <a:rPr lang="ru-RU" sz="30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</a:rPr>
              <a:t>ПЦР представляет собой многократно повторяющиеся циклы синтеза специфических фрагментов ДНК. Выявляет наличие возбудителя</a:t>
            </a:r>
            <a:r>
              <a:rPr lang="ru-RU" sz="3000" dirty="0" smtClean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ru-RU" sz="3000" b="1" dirty="0" smtClean="0">
              <a:latin typeface="Times New Roman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VIII</a:t>
            </a:r>
            <a:r>
              <a:rPr lang="ru-RU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. Определение резистентности к антибиотикам выделенных микроорганизмов</a:t>
            </a:r>
            <a:endParaRPr lang="ru-RU" sz="2800" dirty="0">
              <a:solidFill>
                <a:srgbClr val="002060"/>
              </a:solidFill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Определение резистентности к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антибиотикам,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важно для выявления </a:t>
            </a:r>
            <a:r>
              <a:rPr lang="ru-RU" dirty="0" err="1">
                <a:latin typeface="Times New Roman"/>
                <a:ea typeface="Times New Roman"/>
                <a:cs typeface="Times New Roman"/>
              </a:rPr>
              <a:t>антибиотикоустойчивых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 штаммов микроорганизмов, для коррекции терапии инфекционного процесса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.</a:t>
            </a:r>
            <a:endParaRPr lang="ru-RU" sz="28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4704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IХ. Ультразвуковое </a:t>
            </a:r>
            <a:r>
              <a:rPr lang="ru-RU" sz="32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исследование</a:t>
            </a:r>
            <a:endParaRPr lang="ru-RU" sz="3200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196752"/>
            <a:ext cx="7962088" cy="2664296"/>
          </a:xfrm>
        </p:spPr>
        <p:txBody>
          <a:bodyPr>
            <a:normAutofit fontScale="92500"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Ультразвуковое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исследование (УЗИ) является одним из наиболее информативных дополнительных методов исследования. Используют </a:t>
            </a:r>
            <a:r>
              <a:rPr lang="ru-RU" dirty="0" err="1">
                <a:latin typeface="Times New Roman"/>
                <a:ea typeface="Times New Roman"/>
                <a:cs typeface="Times New Roman"/>
              </a:rPr>
              <a:t>трансабдоминальное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 и </a:t>
            </a:r>
            <a:r>
              <a:rPr lang="ru-RU" dirty="0" err="1">
                <a:latin typeface="Times New Roman"/>
                <a:ea typeface="Times New Roman"/>
                <a:cs typeface="Times New Roman"/>
              </a:rPr>
              <a:t>трансвагинальное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 УЗИ. </a:t>
            </a:r>
            <a:endParaRPr lang="ru-RU" dirty="0"/>
          </a:p>
        </p:txBody>
      </p:sp>
      <p:pic>
        <p:nvPicPr>
          <p:cNvPr id="8194" name="Picture 2" descr="http://ectopic.info/wp-content/uploads/2015/11/raznuye_vidy_pri_vnematochnoy_beremennosti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505673"/>
            <a:ext cx="6912768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690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72008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Х. Рентгенологическое </a:t>
            </a:r>
            <a:r>
              <a:rPr lang="ru-RU" sz="32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исследование</a:t>
            </a:r>
            <a:endParaRPr lang="ru-RU" sz="3200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03848" y="908720"/>
            <a:ext cx="5688632" cy="2448272"/>
          </a:xfrm>
        </p:spPr>
        <p:txBody>
          <a:bodyPr>
            <a:normAutofit fontScale="47500" lnSpcReduction="20000"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Рентгенологические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методы широко используются при обследовании гинекологических больных.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b="1" dirty="0" err="1">
                <a:latin typeface="Times New Roman"/>
                <a:ea typeface="Times New Roman"/>
                <a:cs typeface="Times New Roman"/>
              </a:rPr>
              <a:t>Гистеросальпингография</a:t>
            </a:r>
            <a:r>
              <a:rPr lang="ru-RU" b="1" dirty="0">
                <a:latin typeface="Times New Roman"/>
                <a:ea typeface="Times New Roman"/>
                <a:cs typeface="Times New Roman"/>
              </a:rPr>
              <a:t> (ГСГ)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ГСГ позволяет визуализировать полость матки и маточных труб. Используют в настоящее время для выполнения ГСГ только </a:t>
            </a:r>
            <a:r>
              <a:rPr lang="ru-RU" dirty="0" err="1">
                <a:latin typeface="Times New Roman"/>
                <a:ea typeface="Times New Roman"/>
                <a:cs typeface="Times New Roman"/>
              </a:rPr>
              <a:t>воднорастворимые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ru-RU" dirty="0" err="1">
                <a:latin typeface="Times New Roman"/>
                <a:ea typeface="Times New Roman"/>
                <a:cs typeface="Times New Roman"/>
              </a:rPr>
              <a:t>рентгенконтрастные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 вещества. </a:t>
            </a:r>
            <a:endParaRPr lang="ru-RU" dirty="0" smtClean="0">
              <a:latin typeface="Times New Roman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b="1" dirty="0" smtClean="0">
                <a:latin typeface="Times New Roman"/>
                <a:ea typeface="Times New Roman"/>
                <a:cs typeface="Times New Roman"/>
              </a:rPr>
              <a:t>Ультразвуковая </a:t>
            </a:r>
            <a:r>
              <a:rPr lang="ru-RU" b="1" dirty="0" err="1">
                <a:latin typeface="Times New Roman"/>
                <a:ea typeface="Times New Roman"/>
                <a:cs typeface="Times New Roman"/>
              </a:rPr>
              <a:t>гистеросальпингография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b="1" dirty="0" smtClean="0">
                <a:latin typeface="Times New Roman"/>
                <a:ea typeface="Times New Roman"/>
                <a:cs typeface="Times New Roman"/>
              </a:rPr>
              <a:t>Рентгенологическое </a:t>
            </a:r>
            <a:r>
              <a:rPr lang="ru-RU" b="1" dirty="0">
                <a:latin typeface="Times New Roman"/>
                <a:ea typeface="Times New Roman"/>
                <a:cs typeface="Times New Roman"/>
              </a:rPr>
              <a:t>исследование черепа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Применяется в диагностике нейроэндокринных заболеваний. </a:t>
            </a:r>
            <a:endParaRPr lang="ru-RU" dirty="0"/>
          </a:p>
        </p:txBody>
      </p:sp>
      <p:pic>
        <p:nvPicPr>
          <p:cNvPr id="9218" name="Picture 2" descr="http://dr911.ru/wp-content/uploads/2015/07/zhenskoe-besplodie-trubnoe-besplodie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969" y="3140968"/>
            <a:ext cx="5259287" cy="37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timofeeva-letunovskaya.ru/uploads/posts/2012-12/1356203652_1294411077_norm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348379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://arhi-med.com.ua/wp-content/uploads/2014/05/1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3" y="3284984"/>
            <a:ext cx="3240360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96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476672"/>
            <a:ext cx="7890080" cy="6264696"/>
          </a:xfrm>
        </p:spPr>
        <p:txBody>
          <a:bodyPr>
            <a:norm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b="1" dirty="0">
                <a:latin typeface="Times New Roman"/>
                <a:ea typeface="Calibri"/>
                <a:cs typeface="Times New Roman"/>
              </a:rPr>
              <a:t>Гинекология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— область медицины, изучающая заболевания женских половых органов, причины их возникновения, разрабатывающая меры их предупреждения и методы лечения. 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b="1" dirty="0">
                <a:latin typeface="Times New Roman"/>
                <a:ea typeface="Calibri"/>
                <a:cs typeface="Times New Roman"/>
              </a:rPr>
              <a:t>Гинекология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– наука, изучающая особенности строения и физиологические процессы, которые происходят в организме женщины от периода детства до старости, а также заболевания женских половых органов, возникающие вне периодов беременности и родов.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4735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16632"/>
            <a:ext cx="7962088" cy="3384376"/>
          </a:xfrm>
        </p:spPr>
        <p:txBody>
          <a:bodyPr>
            <a:normAutofit fontScale="70000" lnSpcReduction="20000"/>
          </a:bodyPr>
          <a:lstStyle/>
          <a:p>
            <a:pPr indent="180340" algn="just">
              <a:spcAft>
                <a:spcPts val="0"/>
              </a:spcAft>
            </a:pPr>
            <a:r>
              <a:rPr lang="ru-RU" b="1" dirty="0">
                <a:latin typeface="Times New Roman"/>
                <a:ea typeface="Times New Roman"/>
                <a:cs typeface="Times New Roman"/>
              </a:rPr>
              <a:t>Компьютерная томография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Компьютерная томография (КТ) основана на интенсивности рентгеновского излучения при прохождении через ткани различной плотности. КТ позволяет продолжить изображение исследуемой области, срезы </a:t>
            </a:r>
            <a:r>
              <a:rPr lang="ru-RU" dirty="0" err="1">
                <a:latin typeface="Times New Roman"/>
                <a:ea typeface="Times New Roman"/>
                <a:cs typeface="Times New Roman"/>
              </a:rPr>
              <a:t>сагитально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 и фронтально или в любой заданной области. </a:t>
            </a:r>
            <a:endParaRPr lang="ru-RU" dirty="0" smtClean="0">
              <a:latin typeface="Times New Roman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b="1" dirty="0" err="1" smtClean="0">
                <a:latin typeface="Times New Roman"/>
                <a:ea typeface="Times New Roman"/>
                <a:cs typeface="Times New Roman"/>
              </a:rPr>
              <a:t>Магнитно</a:t>
            </a:r>
            <a:r>
              <a:rPr lang="ru-RU" b="1" dirty="0" smtClean="0">
                <a:latin typeface="Times New Roman"/>
                <a:ea typeface="Times New Roman"/>
                <a:cs typeface="Times New Roman"/>
              </a:rPr>
              <a:t> </a:t>
            </a:r>
            <a:r>
              <a:rPr lang="ru-RU" b="1" dirty="0">
                <a:latin typeface="Times New Roman"/>
                <a:ea typeface="Times New Roman"/>
                <a:cs typeface="Times New Roman"/>
              </a:rPr>
              <a:t>– резонансная томография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Используется для дифференциальной диагностики патологических образований в малом тазу при сомнительных данных УЗИ (локализация образований, его границы, взаимоотношения с соседними органами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.</a:t>
            </a:r>
            <a:endParaRPr lang="ru-RU" sz="2800" dirty="0">
              <a:latin typeface="Calibri"/>
              <a:ea typeface="Calibri"/>
              <a:cs typeface="Times New Roman"/>
            </a:endParaRPr>
          </a:p>
        </p:txBody>
      </p:sp>
      <p:pic>
        <p:nvPicPr>
          <p:cNvPr id="10242" name="Picture 2" descr="http://operabelno.ru/wp-content/uploads/2014/03/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141" y="3356992"/>
            <a:ext cx="4587652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www.siemens.com/press/pool/de/pressebilder/2011/imaging_therapy/300dpi/HIM201108040-02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" y="3356992"/>
            <a:ext cx="4601120" cy="346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75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Методы обследования гинекологических пациентов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410200"/>
          </a:xfrm>
        </p:spPr>
        <p:txBody>
          <a:bodyPr>
            <a:normAutofit fontScale="85000" lnSpcReduction="10000"/>
          </a:bodyPr>
          <a:lstStyle/>
          <a:p>
            <a:pPr indent="180340" algn="just">
              <a:spcAft>
                <a:spcPts val="0"/>
              </a:spcAft>
            </a:pPr>
            <a:r>
              <a:rPr lang="ru-RU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Общий </a:t>
            </a:r>
            <a:r>
              <a:rPr lang="ru-RU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анамнез:</a:t>
            </a:r>
            <a:endParaRPr lang="ru-RU" sz="2800" dirty="0">
              <a:solidFill>
                <a:srgbClr val="002060"/>
              </a:solidFill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Wingdings"/>
              <a:buChar char=""/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возраст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пациентки;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Wingdings"/>
              <a:buChar char=""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жалобы больной, очевидные симптомы;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Wingdings"/>
              <a:buChar char=""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перенесенные заболевания, в том числе болезни в детском возрасте, болезни других (не половых) органов, различные оперативные вмешательства, травмы;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Wingdings"/>
              <a:buChar char=""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наследственность (сбор информации о заболеваниях, перенесенных родителями и другими ближайшими членами семьи), а также состояние здоровья мужа/сексуального партнера;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Wingdings"/>
              <a:buChar char=""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условия трудовой деятельности и быта, особенности образа жизни.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79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Методы обследования гинекологических пациентов: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447800"/>
            <a:ext cx="8388424" cy="5293568"/>
          </a:xfrm>
        </p:spPr>
        <p:txBody>
          <a:bodyPr>
            <a:normAutofit/>
          </a:bodyPr>
          <a:lstStyle/>
          <a:p>
            <a:pPr indent="0" algn="just">
              <a:spcAft>
                <a:spcPts val="0"/>
              </a:spcAft>
              <a:buNone/>
            </a:pPr>
            <a:r>
              <a:rPr lang="ru-RU" b="1" dirty="0">
                <a:latin typeface="Times New Roman"/>
                <a:ea typeface="Times New Roman"/>
                <a:cs typeface="Times New Roman"/>
              </a:rPr>
              <a:t>Особенности специального гинекологического </a:t>
            </a:r>
            <a:r>
              <a:rPr lang="ru-RU" b="1" dirty="0" smtClean="0">
                <a:latin typeface="Times New Roman"/>
                <a:ea typeface="Times New Roman"/>
                <a:cs typeface="Times New Roman"/>
              </a:rPr>
              <a:t>анамнеза - 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выяснение характера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менструальной, половой, детородной и 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секреторной функций, перенесенных ранее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 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гинекологических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и 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венерических заболеваний, а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 также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различных предшествовавших оперативных вмешательств.</a:t>
            </a:r>
            <a:endParaRPr lang="ru-RU" sz="28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269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400" b="1" dirty="0">
                <a:effectLst/>
                <a:latin typeface="Times New Roman"/>
                <a:ea typeface="Calibri"/>
              </a:rPr>
              <a:t>Методы обследования гинекологических </a:t>
            </a:r>
            <a:r>
              <a:rPr lang="ru-RU" sz="4400" b="1" dirty="0" smtClean="0">
                <a:effectLst/>
                <a:latin typeface="Times New Roman"/>
                <a:ea typeface="Calibri"/>
              </a:rPr>
              <a:t>пациентов.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410200"/>
          </a:xfrm>
        </p:spPr>
        <p:txBody>
          <a:bodyPr>
            <a:normAutofit fontScale="92500" lnSpcReduction="10000"/>
          </a:bodyPr>
          <a:lstStyle/>
          <a:p>
            <a:pPr indent="180340" algn="just">
              <a:spcAft>
                <a:spcPts val="0"/>
              </a:spcAft>
            </a:pPr>
            <a:r>
              <a:rPr lang="ru-RU" b="1" dirty="0">
                <a:latin typeface="Calibri"/>
                <a:ea typeface="Calibri"/>
                <a:cs typeface="Times New Roman"/>
              </a:rPr>
              <a:t>Оценка общего </a:t>
            </a:r>
            <a:r>
              <a:rPr lang="ru-RU" b="1" dirty="0" smtClean="0">
                <a:latin typeface="Calibri"/>
                <a:ea typeface="Calibri"/>
                <a:cs typeface="Times New Roman"/>
              </a:rPr>
              <a:t>состояния: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/>
                <a:ea typeface="Calibri"/>
                <a:cs typeface="Times New Roman"/>
              </a:rPr>
              <a:t>наружный осмотр (рост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и 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масса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тела, телосложение, раз­витие жировой ткани, особенности ее 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распределения,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цвет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кожных покровов, характер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оволосения</a:t>
            </a:r>
            <a:r>
              <a:rPr lang="ru-RU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dirty="0" err="1" smtClean="0">
                <a:latin typeface="Times New Roman"/>
                <a:ea typeface="Calibri"/>
                <a:cs typeface="Times New Roman"/>
              </a:rPr>
              <a:t>акне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)</a:t>
            </a:r>
            <a:r>
              <a:rPr lang="ru-RU" dirty="0">
                <a:latin typeface="Times New Roman"/>
                <a:ea typeface="Calibri"/>
                <a:cs typeface="Times New Roman"/>
              </a:rPr>
              <a:t>;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/>
                <a:ea typeface="Calibri"/>
                <a:cs typeface="Times New Roman"/>
              </a:rPr>
              <a:t>пальпа­ция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лимфатических 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узлов;</a:t>
            </a: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/>
                <a:ea typeface="Calibri"/>
                <a:cs typeface="Times New Roman"/>
              </a:rPr>
              <a:t> измерение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артериаль­ного давления, частоты пульса, выслушивание легких, перкус­сия и пальпация живота. </a:t>
            </a:r>
            <a:endParaRPr lang="ru-RU" dirty="0" smtClean="0">
              <a:latin typeface="Times New Roman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/>
                <a:ea typeface="Calibri"/>
                <a:cs typeface="Times New Roman"/>
              </a:rPr>
              <a:t>осмотр и пальпация молочных желез в положении стоя и лежа.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145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Методы обследования гинекологических пациентов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447800"/>
            <a:ext cx="8100392" cy="5293568"/>
          </a:xfrm>
        </p:spPr>
        <p:txBody>
          <a:bodyPr>
            <a:normAutofit fontScale="85000" lnSpcReduction="10000"/>
          </a:bodyPr>
          <a:lstStyle/>
          <a:p>
            <a:pPr indent="180340" algn="ctr">
              <a:spcAft>
                <a:spcPts val="0"/>
              </a:spcAft>
            </a:pPr>
            <a:r>
              <a:rPr lang="ru-RU" b="1" dirty="0">
                <a:latin typeface="Calibri"/>
                <a:ea typeface="Calibri"/>
                <a:cs typeface="Times New Roman"/>
              </a:rPr>
              <a:t>Гинекологическое </a:t>
            </a:r>
            <a:r>
              <a:rPr lang="ru-RU" b="1" dirty="0" smtClean="0">
                <a:latin typeface="Calibri"/>
                <a:ea typeface="Calibri"/>
                <a:cs typeface="Times New Roman"/>
              </a:rPr>
              <a:t>исследование: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b="1" dirty="0">
                <a:latin typeface="Times New Roman"/>
                <a:ea typeface="Calibri"/>
                <a:cs typeface="Times New Roman"/>
              </a:rPr>
              <a:t>о</a:t>
            </a:r>
            <a:r>
              <a:rPr lang="ru-RU" b="1" dirty="0" smtClean="0">
                <a:latin typeface="Times New Roman"/>
                <a:ea typeface="Calibri"/>
                <a:cs typeface="Times New Roman"/>
              </a:rPr>
              <a:t>сновные методы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,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применяемые для обследования всех больных в обязательном 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порядке:</a:t>
            </a: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/>
                <a:ea typeface="Calibri"/>
                <a:cs typeface="Times New Roman"/>
              </a:rPr>
              <a:t>- наружный осмотр женских половых органов,</a:t>
            </a: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/>
                <a:ea typeface="Calibri"/>
                <a:cs typeface="Times New Roman"/>
              </a:rPr>
              <a:t>- осмотр на зеркалах,</a:t>
            </a: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/>
                <a:ea typeface="Calibri"/>
                <a:cs typeface="Times New Roman"/>
              </a:rPr>
              <a:t>- </a:t>
            </a:r>
            <a:r>
              <a:rPr lang="ru-RU" dirty="0" err="1" smtClean="0">
                <a:latin typeface="Times New Roman"/>
                <a:ea typeface="Calibri"/>
                <a:cs typeface="Times New Roman"/>
              </a:rPr>
              <a:t>бимануальный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осмотр;</a:t>
            </a:r>
            <a:endParaRPr lang="ru-RU" dirty="0">
              <a:latin typeface="Times New Roman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b="1" dirty="0">
                <a:latin typeface="Times New Roman"/>
                <a:ea typeface="Calibri"/>
                <a:cs typeface="Times New Roman"/>
              </a:rPr>
              <a:t>д</a:t>
            </a:r>
            <a:r>
              <a:rPr lang="ru-RU" b="1" dirty="0" smtClean="0">
                <a:latin typeface="Times New Roman"/>
                <a:ea typeface="Calibri"/>
                <a:cs typeface="Times New Roman"/>
              </a:rPr>
              <a:t>ополнительные методы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,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которые применя­ют по показаниям, в зависимости от предполагаемого 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диагно­за:</a:t>
            </a: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/>
                <a:ea typeface="Calibri"/>
                <a:cs typeface="Times New Roman"/>
              </a:rPr>
              <a:t>- лабораторные методы,</a:t>
            </a: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/>
                <a:ea typeface="Calibri"/>
                <a:cs typeface="Times New Roman"/>
              </a:rPr>
              <a:t>- инструментальные методы. 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76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Основное гинекологическое обследование.</a:t>
            </a:r>
            <a:r>
              <a:rPr lang="ru-RU" sz="3200" dirty="0">
                <a:solidFill>
                  <a:srgbClr val="00B050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ru-RU" sz="3200" dirty="0">
                <a:solidFill>
                  <a:srgbClr val="00B050"/>
                </a:solidFill>
                <a:latin typeface="Calibri"/>
                <a:ea typeface="Calibri"/>
                <a:cs typeface="Times New Roman"/>
              </a:rPr>
            </a:b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908720"/>
            <a:ext cx="4824536" cy="5832648"/>
          </a:xfrm>
        </p:spPr>
        <p:txBody>
          <a:bodyPr>
            <a:normAutofit fontScale="85000" lnSpcReduction="10000"/>
          </a:bodyPr>
          <a:lstStyle/>
          <a:p>
            <a:pPr indent="180340" algn="just">
              <a:spcAft>
                <a:spcPts val="0"/>
              </a:spcAft>
            </a:pPr>
            <a:r>
              <a:rPr lang="ru-RU" b="1" dirty="0" smtClean="0">
                <a:latin typeface="Calibri"/>
                <a:ea typeface="Calibri"/>
                <a:cs typeface="Times New Roman"/>
              </a:rPr>
              <a:t>Осмотр </a:t>
            </a:r>
            <a:r>
              <a:rPr lang="ru-RU" b="1" dirty="0">
                <a:latin typeface="Calibri"/>
                <a:ea typeface="Calibri"/>
                <a:cs typeface="Times New Roman"/>
              </a:rPr>
              <a:t>наружных половых органов.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Calibri"/>
                <a:cs typeface="Times New Roman"/>
              </a:rPr>
              <a:t>Обращают внима­ние на характер и степень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оволосения</a:t>
            </a:r>
            <a:r>
              <a:rPr lang="ru-RU" dirty="0">
                <a:latin typeface="Times New Roman"/>
                <a:ea typeface="Calibri"/>
                <a:cs typeface="Times New Roman"/>
              </a:rPr>
              <a:t>, развитие малых и боль­ших половых губ, зияние половой щели. 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b="1" dirty="0">
                <a:latin typeface="Calibri"/>
                <a:ea typeface="Calibri"/>
                <a:cs typeface="Times New Roman"/>
              </a:rPr>
              <a:t>Осмотр при помощи зер­кал.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/>
                <a:ea typeface="Calibri"/>
                <a:cs typeface="Times New Roman"/>
              </a:rPr>
              <a:t>Приме­няются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створчатые или ложко­образные зеркала. 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Осмотр влагалищной части шейки матки и слизистой оболочки влагалища.</a:t>
            </a:r>
            <a:endParaRPr lang="ru-RU" sz="2800" dirty="0">
              <a:latin typeface="Calibri"/>
              <a:ea typeface="Calibri"/>
              <a:cs typeface="Times New Roman"/>
            </a:endParaRPr>
          </a:p>
        </p:txBody>
      </p:sp>
      <p:pic>
        <p:nvPicPr>
          <p:cNvPr id="1034" name="Picture 10" descr="http://med2c.ru/wp-content/uploads/2014/12/stroenie-zhenskih-polovyh-organov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5" t="6362" r="19426"/>
          <a:stretch/>
        </p:blipFill>
        <p:spPr bwMode="auto">
          <a:xfrm>
            <a:off x="5436096" y="750626"/>
            <a:ext cx="3707904" cy="361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fowlerandassociates.doereport.com/imagescooked/8410W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4" t="5908" r="8043"/>
          <a:stretch/>
        </p:blipFill>
        <p:spPr bwMode="auto">
          <a:xfrm>
            <a:off x="5874709" y="4365564"/>
            <a:ext cx="2994389" cy="250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65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180340" algn="just">
              <a:buClr>
                <a:srgbClr val="3891A7"/>
              </a:buClr>
            </a:pPr>
            <a:r>
              <a:rPr lang="ru-RU" sz="2500" b="1" dirty="0">
                <a:solidFill>
                  <a:prstClr val="black"/>
                </a:solidFill>
                <a:latin typeface="Calibri"/>
                <a:ea typeface="Calibri"/>
                <a:cs typeface="Times New Roman"/>
              </a:rPr>
              <a:t>Влагалищное (</a:t>
            </a:r>
            <a:r>
              <a:rPr lang="ru-RU" sz="2500" b="1" dirty="0" err="1">
                <a:solidFill>
                  <a:prstClr val="black"/>
                </a:solidFill>
                <a:latin typeface="Calibri"/>
                <a:ea typeface="Calibri"/>
                <a:cs typeface="Times New Roman"/>
              </a:rPr>
              <a:t>бимануальное</a:t>
            </a:r>
            <a:r>
              <a:rPr lang="ru-RU" sz="2500" b="1" dirty="0">
                <a:solidFill>
                  <a:prstClr val="black"/>
                </a:solidFill>
                <a:latin typeface="Calibri"/>
                <a:ea typeface="Calibri"/>
                <a:cs typeface="Times New Roman"/>
              </a:rPr>
              <a:t>)  исследование.</a:t>
            </a:r>
            <a:endParaRPr lang="ru-RU" sz="22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r>
              <a:rPr lang="ru-RU" sz="25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Проведение этого исследования дает ценные данные о состо­янии внутренних половых органов. Оно должно проводиться с соблюдением всех требовании асептики и антисептики. </a:t>
            </a:r>
            <a:endParaRPr lang="ru-RU" sz="22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4149080"/>
            <a:ext cx="2763802" cy="2603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http://proktolog.kz/images/articles/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73" b="33913"/>
          <a:stretch/>
        </p:blipFill>
        <p:spPr bwMode="auto">
          <a:xfrm>
            <a:off x="6456540" y="4149080"/>
            <a:ext cx="2723454" cy="270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://proktolog.kz/images/articles/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71"/>
          <a:stretch/>
        </p:blipFill>
        <p:spPr bwMode="auto">
          <a:xfrm>
            <a:off x="3735403" y="4149081"/>
            <a:ext cx="2721137" cy="272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36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Дополнительное гинекологическое обследование.</a:t>
            </a:r>
            <a:r>
              <a:rPr lang="ru-RU" sz="3200" dirty="0">
                <a:solidFill>
                  <a:srgbClr val="00B050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ru-RU" sz="3200" dirty="0">
                <a:solidFill>
                  <a:srgbClr val="00B050"/>
                </a:solidFill>
                <a:latin typeface="Calibri"/>
                <a:ea typeface="Calibri"/>
                <a:cs typeface="Times New Roman"/>
              </a:rPr>
            </a:b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124744"/>
            <a:ext cx="7962088" cy="5733256"/>
          </a:xfrm>
        </p:spPr>
        <p:txBody>
          <a:bodyPr>
            <a:normAutofit fontScale="85000" lnSpcReduction="10000"/>
          </a:bodyPr>
          <a:lstStyle/>
          <a:p>
            <a:pPr indent="180340" algn="just">
              <a:spcAft>
                <a:spcPts val="0"/>
              </a:spcAft>
            </a:pPr>
            <a:r>
              <a:rPr lang="ru-RU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!!! Любое </a:t>
            </a:r>
            <a:r>
              <a:rPr lang="ru-RU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обследование пациента проводится после  взятия информированного согласия больной на лечение и обследование.</a:t>
            </a:r>
            <a:endParaRPr lang="ru-RU" sz="2800" b="1" dirty="0">
              <a:solidFill>
                <a:srgbClr val="C00000"/>
              </a:solidFill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Медсестре нужно: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разъяснить женщине необходимость проведения исследований и сдачи анализов;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провести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инструктаж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по подготовке;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провести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 непосредственную подготовку больной к исследованию (бритье волос, постановка очистительных клизм, санация влагалища, выдача посуды для сбора мочи, забор крови из локтевой вены).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Медсестра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 также оказывает помощь врачу при инструментальных методах обследования.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4224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90</TotalTime>
  <Words>628</Words>
  <Application>Microsoft Office PowerPoint</Application>
  <PresentationFormat>Экран (4:3)</PresentationFormat>
  <Paragraphs>90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Солнцестояние</vt:lpstr>
      <vt:lpstr>Методы исследования в гинекологии.  Роль медсестры в подготовке и проведении диагностических мероприятий. </vt:lpstr>
      <vt:lpstr>Презентация PowerPoint</vt:lpstr>
      <vt:lpstr>Методы обследования гинекологических пациентов</vt:lpstr>
      <vt:lpstr>Методы обследования гинекологических пациентов:</vt:lpstr>
      <vt:lpstr>Методы обследования гинекологических пациентов.</vt:lpstr>
      <vt:lpstr>Методы обследования гинекологических пациентов</vt:lpstr>
      <vt:lpstr>Основное гинекологическое обследование. </vt:lpstr>
      <vt:lpstr>Презентация PowerPoint</vt:lpstr>
      <vt:lpstr>Дополнительное гинекологическое обследование. </vt:lpstr>
      <vt:lpstr>Лабораторные методы обследования.</vt:lpstr>
      <vt:lpstr>Инструментальные методы обследования: </vt:lpstr>
      <vt:lpstr>Перфорация тела матки</vt:lpstr>
      <vt:lpstr>Презентация PowerPoint</vt:lpstr>
      <vt:lpstr>III. Эндоскопические методы исследования </vt:lpstr>
      <vt:lpstr>IV. Микробиологические методы исследования </vt:lpstr>
      <vt:lpstr>Презентация PowerPoint</vt:lpstr>
      <vt:lpstr>Презентация PowerPoint</vt:lpstr>
      <vt:lpstr>IХ. Ультразвуковое исследование</vt:lpstr>
      <vt:lpstr>Х. Рентгенологическое исследование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исследования в гинекологии.  Роль медсестры в подготовке и проведении диагностических мероприятий. </dc:title>
  <cp:lastModifiedBy>комп</cp:lastModifiedBy>
  <cp:revision>10</cp:revision>
  <dcterms:modified xsi:type="dcterms:W3CDTF">2016-01-18T20:42:27Z</dcterms:modified>
</cp:coreProperties>
</file>