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7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63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93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01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42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8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84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13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J:\&#1076;&#1083;&#1103;%20&#1089;&#1090;&#1091;&#1076;&#1077;&#1085;&#1090;&#1086;&#1074;%20&#1083;&#1077;&#1082;&#1094;&#1080;&#1080;%202016&#1075;\&#1083;&#1077;&#1082;&#1094;&#1080;&#1103;%20&#8470;8\&#1072;&#1083;&#1100;&#1075;&#1086;&#1076;&#1080;&#1089;&#1084;&#1077;&#1085;&#1086;&#1088;&#1077;&#1103;.docx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093438"/>
          </a:xfrm>
        </p:spPr>
        <p:txBody>
          <a:bodyPr>
            <a:normAutofit/>
          </a:bodyPr>
          <a:lstStyle/>
          <a:p>
            <a:pPr indent="33655" algn="ctr">
              <a:lnSpc>
                <a:spcPct val="115000"/>
              </a:lnSpc>
              <a:spcAft>
                <a:spcPts val="1000"/>
              </a:spcAft>
            </a:pPr>
            <a:r>
              <a:rPr lang="ru-RU" sz="4000" b="1" dirty="0">
                <a:effectLst/>
                <a:latin typeface="Times New Roman"/>
                <a:ea typeface="Calibri"/>
                <a:cs typeface="Times New Roman"/>
              </a:rPr>
              <a:t>Сестринский уход при воспалительных заболеваниях женских половых органов, нарушении менструального цикла, бесплодии. Планирование семьи. Охрана репродуктивного </a:t>
            </a:r>
            <a:r>
              <a:rPr lang="ru-RU" sz="4000" b="1" dirty="0" smtClean="0">
                <a:effectLst/>
                <a:latin typeface="Times New Roman"/>
                <a:ea typeface="Calibri"/>
                <a:cs typeface="Times New Roman"/>
              </a:rPr>
              <a:t>здоровья.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01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Нормальный менструальный цикл является результатом нейрогормональных взаимоотношений между ЦНС, гипофизом, яичниками и маткой.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00808"/>
            <a:ext cx="8064896" cy="4978152"/>
          </a:xfrm>
        </p:spPr>
        <p:txBody>
          <a:bodyPr>
            <a:normAutofit fontScale="62500" lnSpcReduction="20000"/>
          </a:bodyPr>
          <a:lstStyle/>
          <a:p>
            <a:pPr indent="0" algn="ctr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Наиболее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частыми причинами 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НМЦ: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1. Тяжелые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интоксикации.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2. Инфекционные заболевания 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(сепсис, туберкулез, паротит, грипп).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3. Алиментарная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дистрофия.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4.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Авитаминозы.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5.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Ожирение.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6. Профессиональные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вредности.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7. Заболевания других систем и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органов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.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8. Психоневрологические заболевания: ушибы головного мозга, контузии, опухоли ЦНС.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9. Эндокринные заболевания: сахарный диабет, заболевания надпочечников, щитовидной железы,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аденома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гипофиза.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10. Ионизирующая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радиация.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11. Врожденные, генетические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заболевания. </a:t>
            </a:r>
            <a:endParaRPr lang="ru-RU" sz="2800" dirty="0" smtClean="0">
              <a:latin typeface="Calibri"/>
              <a:ea typeface="Times New Roman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</a:rPr>
              <a:t>12</a:t>
            </a:r>
            <a:r>
              <a:rPr lang="ru-RU" dirty="0">
                <a:latin typeface="Times New Roman"/>
                <a:ea typeface="Times New Roman"/>
              </a:rPr>
              <a:t>. Воспалительные </a:t>
            </a:r>
            <a:r>
              <a:rPr lang="ru-RU" dirty="0" smtClean="0">
                <a:latin typeface="Times New Roman"/>
                <a:ea typeface="Times New Roman"/>
              </a:rPr>
              <a:t>заболевания.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56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/>
                <a:ea typeface="Calibri"/>
                <a:cs typeface="Times New Roman"/>
              </a:rPr>
              <a:t>Виды нарушений менструального цикла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052736"/>
            <a:ext cx="8106104" cy="5688632"/>
          </a:xfrm>
        </p:spPr>
        <p:txBody>
          <a:bodyPr>
            <a:normAutofit fontScale="625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ru-RU" dirty="0">
                <a:latin typeface="Times New Roman"/>
                <a:ea typeface="Calibri"/>
                <a:cs typeface="Times New Roman"/>
              </a:rPr>
              <a:t>)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меноррагия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или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гиперменорея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 – регулярно возникающее маточное кровотечение объемом более 80 мл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;</a:t>
            </a:r>
          </a:p>
          <a:p>
            <a:pPr indent="180340" algn="just">
              <a:spcAft>
                <a:spcPts val="0"/>
              </a:spcAft>
            </a:pP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2) метроррагия – нерегулярное маточное кровотечение, возникающее через различные короткие промежутки времени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;</a:t>
            </a:r>
          </a:p>
          <a:p>
            <a:pPr indent="180340" algn="just">
              <a:spcAft>
                <a:spcPts val="0"/>
              </a:spcAft>
            </a:pP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3)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менометроррагия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– нерегулярно возникающее длительное маточное кровотечение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;</a:t>
            </a:r>
          </a:p>
          <a:p>
            <a:pPr indent="180340" algn="just">
              <a:spcAft>
                <a:spcPts val="0"/>
              </a:spcAft>
            </a:pP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4)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полименорея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– кровотечение из полости матки, отличающееся регулярным возникновением через интервал времени менее 21 дня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;</a:t>
            </a:r>
          </a:p>
          <a:p>
            <a:pPr indent="180340" algn="just">
              <a:spcAft>
                <a:spcPts val="0"/>
              </a:spcAft>
            </a:pP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5)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межменструальное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кровотечения – это различной степени интенсивности кровотечения, возникающие в период между менструациями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;</a:t>
            </a:r>
          </a:p>
          <a:p>
            <a:pPr indent="180340" algn="just">
              <a:spcAft>
                <a:spcPts val="0"/>
              </a:spcAft>
            </a:pP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6) постменопаузальное кровотечение – кровотечение, появившееся более чем через год после последней менструации у женщин с недостаточной функцией яичников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044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16632"/>
            <a:ext cx="7890080" cy="6741368"/>
          </a:xfrm>
        </p:spPr>
        <p:txBody>
          <a:bodyPr/>
          <a:lstStyle/>
          <a:p>
            <a:pPr lvl="0" indent="180340" algn="just">
              <a:buClr>
                <a:srgbClr val="3891A7"/>
              </a:buClr>
            </a:pP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7) </a:t>
            </a:r>
            <a:r>
              <a:rPr lang="ru-RU" sz="15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посткоитальное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кровотечение – кровотечение после коитуса;</a:t>
            </a:r>
            <a:endParaRPr lang="ru-RU" sz="13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endParaRPr lang="ru-RU" sz="1500" dirty="0" smtClean="0">
              <a:solidFill>
                <a:prstClr val="black"/>
              </a:solidFill>
              <a:latin typeface="Times New Roman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5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8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 предменструальное кровотечение – скудное кровотечение мажущего характера, возникающее за несколько дней до начала менструации;</a:t>
            </a:r>
            <a:endParaRPr lang="ru-RU" sz="13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endParaRPr lang="ru-RU" sz="1500" dirty="0" smtClean="0">
              <a:solidFill>
                <a:prstClr val="black"/>
              </a:solidFill>
              <a:latin typeface="Times New Roman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5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9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 </a:t>
            </a:r>
            <a:r>
              <a:rPr lang="ru-RU" sz="15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постменструальное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кровотечение - имеет мажущий характер, скудное, длится в течение нескольких дней после окончания менструации;</a:t>
            </a:r>
            <a:endParaRPr lang="ru-RU" sz="13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endParaRPr lang="ru-RU" sz="1500" dirty="0" smtClean="0">
              <a:solidFill>
                <a:prstClr val="black"/>
              </a:solidFill>
              <a:latin typeface="Times New Roman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5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10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 дисменорея – болезненные менструации;</a:t>
            </a:r>
            <a:endParaRPr lang="ru-RU" sz="13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endParaRPr lang="ru-RU" sz="1500" dirty="0" smtClean="0">
              <a:solidFill>
                <a:prstClr val="black"/>
              </a:solidFill>
              <a:latin typeface="Times New Roman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5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11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 первичная аменорея – отсутствие менструаций в возрасте 16 лет и старше;</a:t>
            </a:r>
            <a:endParaRPr lang="ru-RU" sz="13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endParaRPr lang="ru-RU" sz="1500" dirty="0" smtClean="0">
              <a:solidFill>
                <a:prstClr val="black"/>
              </a:solidFill>
              <a:latin typeface="Times New Roman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5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12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 вторичная аменорея – отсутствие менструаций в течение полугода и более после менструаций;</a:t>
            </a:r>
            <a:endParaRPr lang="ru-RU" sz="13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endParaRPr lang="ru-RU" sz="1500" dirty="0" smtClean="0">
              <a:solidFill>
                <a:prstClr val="black"/>
              </a:solidFill>
              <a:latin typeface="Times New Roman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5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13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 </a:t>
            </a:r>
            <a:r>
              <a:rPr lang="ru-RU" sz="15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олигоменорея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– редкие менструации, возникающие 1 раз в 2–3 месяца;</a:t>
            </a:r>
            <a:endParaRPr lang="ru-RU" sz="13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endParaRPr lang="ru-RU" sz="1500" dirty="0" smtClean="0">
              <a:solidFill>
                <a:prstClr val="black"/>
              </a:solidFill>
              <a:latin typeface="Times New Roman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5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14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 </a:t>
            </a:r>
            <a:r>
              <a:rPr lang="ru-RU" sz="15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спаниоменорея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– периодическое наступление менструации 1 раз в 6–12 месяцев;</a:t>
            </a:r>
            <a:endParaRPr lang="ru-RU" sz="13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endParaRPr lang="ru-RU" sz="1500" dirty="0" smtClean="0">
              <a:solidFill>
                <a:prstClr val="black"/>
              </a:solidFill>
              <a:latin typeface="Times New Roman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5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15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 </a:t>
            </a:r>
            <a:r>
              <a:rPr lang="ru-RU" sz="15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гипоменорея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– скудные менструации;</a:t>
            </a:r>
            <a:endParaRPr lang="ru-RU" sz="13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endParaRPr lang="ru-RU" sz="1500" dirty="0" smtClean="0">
              <a:solidFill>
                <a:prstClr val="black"/>
              </a:solidFill>
              <a:latin typeface="Times New Roman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5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16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 </a:t>
            </a:r>
            <a:r>
              <a:rPr lang="ru-RU" sz="15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киптоменорея</a:t>
            </a:r>
            <a:r>
              <a:rPr lang="ru-RU" sz="1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– скрытая менструация, клинически проявляющаяся аменореей вследствие заращения цервикального канала, пороков развития гениталий.</a:t>
            </a:r>
            <a:endParaRPr lang="ru-RU" sz="13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88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/>
                <a:ea typeface="Times New Roman"/>
                <a:cs typeface="Times New Roman"/>
              </a:rPr>
              <a:t>Классификация НМЦ  </a:t>
            </a:r>
            <a:r>
              <a:rPr lang="ru-RU" sz="3200" dirty="0">
                <a:latin typeface="Times New Roman"/>
                <a:ea typeface="Times New Roman"/>
                <a:cs typeface="Times New Roman"/>
              </a:rPr>
              <a:t>по клиническому проявлению</a:t>
            </a:r>
            <a:r>
              <a:rPr lang="ru-RU" sz="3200" dirty="0" smtClean="0">
                <a:latin typeface="Times New Roman"/>
                <a:ea typeface="Times New Roman"/>
                <a:cs typeface="Times New Roman"/>
              </a:rPr>
              <a:t>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772816"/>
            <a:ext cx="7890080" cy="4475584"/>
          </a:xfrm>
        </p:spPr>
        <p:txBody>
          <a:bodyPr/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1.</a:t>
            </a:r>
            <a:r>
              <a:rPr lang="ru-RU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гипоменструальный </a:t>
            </a:r>
            <a:r>
              <a:rPr lang="ru-RU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синдром и аменорея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2.</a:t>
            </a:r>
            <a:r>
              <a:rPr lang="ru-RU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гиперменструальный </a:t>
            </a:r>
            <a:r>
              <a:rPr lang="ru-RU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синдром и </a:t>
            </a:r>
            <a:r>
              <a:rPr lang="ru-RU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ДМК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3.</a:t>
            </a:r>
            <a:r>
              <a:rPr lang="ru-RU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а</a:t>
            </a:r>
            <a:r>
              <a:rPr lang="ru-RU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льгодисменорея</a:t>
            </a:r>
            <a:r>
              <a:rPr lang="ru-RU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2" action="ppaction://hlinkfile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28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890080" cy="2362274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/>
                <a:ea typeface="Times New Roman"/>
                <a:cs typeface="Times New Roman"/>
              </a:rPr>
              <a:t>Бесплодие (</a:t>
            </a:r>
            <a:r>
              <a:rPr lang="ru-RU" sz="2400" dirty="0" err="1">
                <a:latin typeface="Times New Roman"/>
                <a:ea typeface="Times New Roman"/>
                <a:cs typeface="Times New Roman"/>
              </a:rPr>
              <a:t>sterilitas</a:t>
            </a:r>
            <a:r>
              <a:rPr lang="ru-RU" sz="2400" dirty="0">
                <a:latin typeface="Times New Roman"/>
                <a:ea typeface="Times New Roman"/>
                <a:cs typeface="Times New Roman"/>
              </a:rPr>
              <a:t>) — неспособность лиц детородного возраста к воспроизводству потомства вследствие нарушения оплодотворения или имплантации оплодотворенной 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</a:rPr>
              <a:t>яйцеклетки</a:t>
            </a:r>
            <a:r>
              <a:rPr lang="ru-RU" sz="2400" dirty="0" smtClean="0">
                <a:latin typeface="Calibri"/>
                <a:ea typeface="Times New Roman"/>
                <a:cs typeface="Times New Roman"/>
              </a:rPr>
              <a:t>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708920"/>
            <a:ext cx="7890080" cy="4032448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Брак 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считают бесплодным, если беременность у женщины не наступает в течение года регулярной половой жизни (половые сношения не реже 1 раза в неделю) без использования средств и методов контрацепции. </a:t>
            </a:r>
            <a:endParaRPr lang="ru-RU" sz="2800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52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114300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  <a:latin typeface="Times New Roman"/>
                <a:ea typeface="Times New Roman"/>
              </a:rPr>
              <a:t>В настоящее время Всемирной организацией здравоохранения выделен 21 фактор женского и 19 факторов мужского бесплодия.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844824"/>
            <a:ext cx="7962088" cy="4896544"/>
          </a:xfrm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Сексуальная дисфункция;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Гормональные нарушения (эндокринный фактор);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Врожденные аномалии половых органов;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Спаечный процесс в малом тазу и нарушение проходимости маточных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труб;</a:t>
            </a:r>
            <a:endParaRPr lang="ru-RU" sz="2800" dirty="0">
              <a:latin typeface="Calibri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sz="33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Эндометриоз</a:t>
            </a:r>
            <a:r>
              <a:rPr lang="ru-RU" sz="33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;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Патология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полости матки и цервикального канала;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Наличие образований на матке или на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придатках.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89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1498178"/>
          </a:xfrm>
        </p:spPr>
        <p:txBody>
          <a:bodyPr>
            <a:normAutofit fontScale="90000"/>
          </a:bodyPr>
          <a:lstStyle/>
          <a:p>
            <a:r>
              <a:rPr lang="ru-RU" sz="2800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Вспомогательные репродуктивные технологии</a:t>
            </a:r>
            <a:r>
              <a:rPr lang="ru-RU" sz="2800" dirty="0">
                <a:latin typeface="Times New Roman"/>
                <a:ea typeface="Times New Roman"/>
                <a:cs typeface="Times New Roman"/>
              </a:rPr>
              <a:t> – методы терапии бесплодия, при которых все или некоторые этапы зачатия и раннего развития эмбриона осуществляются вне организма.</a:t>
            </a:r>
            <a:r>
              <a:rPr lang="ru-RU" sz="2800" dirty="0">
                <a:latin typeface="Calibri"/>
                <a:ea typeface="Calibri"/>
                <a:cs typeface="Times New Roman"/>
              </a:rPr>
              <a:t/>
            </a:r>
            <a:br>
              <a:rPr lang="ru-RU" sz="2800" dirty="0">
                <a:latin typeface="Calibri"/>
                <a:ea typeface="Calibri"/>
                <a:cs typeface="Times New Roman"/>
              </a:rPr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72816"/>
            <a:ext cx="7962088" cy="5085184"/>
          </a:xfrm>
        </p:spPr>
        <p:txBody>
          <a:bodyPr>
            <a:normAutofit fontScale="62500" lnSpcReduction="20000"/>
          </a:bodyPr>
          <a:lstStyle/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Виды </a:t>
            </a:r>
            <a:r>
              <a:rPr lang="ru-RU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вспомогательных репродуктивных технологий:</a:t>
            </a:r>
            <a:endParaRPr lang="ru-RU" sz="2800" dirty="0">
              <a:solidFill>
                <a:srgbClr val="C00000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Классическое экстракорпоральное оплодотворение (ЭКО) и перенос эмбриона (ПЭ).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Искусственная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инсеминация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спермой мужа (ИИСМ) или спермой донора (ИИСД).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ИКСИ – инъекция сперматозоида в цитоплазму клетки.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Донорство яйцеклетки и эмбриона.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Суррогатное материнство (вынашивание эмбриона женщиной для последующей передачи ребенка генетическим родителям).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latin typeface="Times New Roman"/>
                <a:ea typeface="Times New Roman"/>
                <a:cs typeface="Times New Roman"/>
              </a:rPr>
              <a:t>Криоконсервация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ооцитов и эмбрионов.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latin typeface="Times New Roman"/>
                <a:ea typeface="Times New Roman"/>
                <a:cs typeface="Times New Roman"/>
              </a:rPr>
              <a:t>Предимплантационная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диагностика наследственных болезней.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smtClean="0">
                <a:latin typeface="Times New Roman"/>
                <a:ea typeface="Times New Roman"/>
                <a:cs typeface="Times New Roman"/>
              </a:rPr>
              <a:t>Хэтчинг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(рассечение блестящей оболочки эмбриона перед имплантацией в матку).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Редукция эмбрионов при многоплодной беременности.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06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260648"/>
            <a:ext cx="6156176" cy="1944216"/>
          </a:xfrm>
        </p:spPr>
        <p:txBody>
          <a:bodyPr>
            <a:normAutofit fontScale="90000"/>
          </a:bodyPr>
          <a:lstStyle/>
          <a:p>
            <a:r>
              <a:rPr lang="ru-RU" sz="1300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Роберт Джеффри Эдвардс — человек, разработавший технологию искусственного оплодотворения. На сегодняшний день с помощью технологии Эдвардса и его коллег на свет появились около четырёх миллионов детей.</a:t>
            </a:r>
            <a:br>
              <a:rPr lang="ru-RU" sz="1300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300" dirty="0" smtClean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300" dirty="0" smtClean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300" i="1" dirty="0" smtClean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Родился </a:t>
            </a:r>
            <a:r>
              <a:rPr lang="ru-RU" sz="1300" i="1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27 сентября 1925 г. в </a:t>
            </a:r>
            <a:r>
              <a:rPr lang="ru-RU" sz="1300" i="1" dirty="0" err="1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Батли</a:t>
            </a:r>
            <a:r>
              <a:rPr lang="ru-RU" sz="1300" i="1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, Великобритания. </a:t>
            </a:r>
            <a:br>
              <a:rPr lang="ru-RU" sz="1300" i="1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300" i="1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Умер 10 апреля 2013 г. в Великобритании. </a:t>
            </a:r>
            <a:br>
              <a:rPr lang="ru-RU" sz="1300" i="1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300" i="1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Лауреат Нобелевской премии по физиологии и медицине 2010 года.</a:t>
            </a:r>
            <a:br>
              <a:rPr lang="ru-RU" sz="1300" i="1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300" i="1" dirty="0" smtClean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300" i="1" dirty="0" smtClean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300" i="1" dirty="0" smtClean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Формулировка </a:t>
            </a:r>
            <a:r>
              <a:rPr lang="ru-RU" sz="1300" i="1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Нобелевского комитета: «за разработку технологии </a:t>
            </a:r>
            <a:r>
              <a:rPr lang="ru-RU" sz="1300" i="1" dirty="0" smtClean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искусственного оплодотворения</a:t>
            </a:r>
            <a:r>
              <a:rPr lang="ru-RU" sz="1300" i="1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».</a:t>
            </a:r>
            <a:r>
              <a:rPr lang="ru-RU" dirty="0">
                <a:solidFill>
                  <a:srgbClr val="242F33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9712" y="2420888"/>
            <a:ext cx="7164288" cy="4437112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242F33"/>
                </a:solidFill>
                <a:latin typeface="ProximaNovaRegular"/>
              </a:rPr>
              <a:t>В 1963 </a:t>
            </a:r>
            <a:r>
              <a:rPr lang="ru-RU" dirty="0" smtClean="0">
                <a:solidFill>
                  <a:srgbClr val="242F33"/>
                </a:solidFill>
                <a:latin typeface="ProximaNovaRegular"/>
              </a:rPr>
              <a:t>году Эдвардс </a:t>
            </a:r>
            <a:r>
              <a:rPr lang="ru-RU" dirty="0">
                <a:solidFill>
                  <a:srgbClr val="242F33"/>
                </a:solidFill>
                <a:latin typeface="ProximaNovaRegular"/>
              </a:rPr>
              <a:t>в </a:t>
            </a:r>
            <a:r>
              <a:rPr lang="ru-RU" dirty="0" smtClean="0">
                <a:solidFill>
                  <a:srgbClr val="242F33"/>
                </a:solidFill>
                <a:latin typeface="ProximaNovaRegular"/>
              </a:rPr>
              <a:t>Кембридже начинает работу </a:t>
            </a:r>
            <a:r>
              <a:rPr lang="ru-RU" dirty="0">
                <a:solidFill>
                  <a:srgbClr val="242F33"/>
                </a:solidFill>
                <a:latin typeface="ProximaNovaRegular"/>
              </a:rPr>
              <a:t>над попыткой добиться оплодотворения человеческой яйцеклетки вне тела — «в пробирке». </a:t>
            </a:r>
            <a:endParaRPr lang="ru-RU" dirty="0" smtClean="0">
              <a:solidFill>
                <a:srgbClr val="242F33"/>
              </a:solidFill>
              <a:latin typeface="ProximaNovaRegular"/>
            </a:endParaRPr>
          </a:p>
          <a:p>
            <a:r>
              <a:rPr lang="ru-RU" dirty="0">
                <a:solidFill>
                  <a:srgbClr val="242F33"/>
                </a:solidFill>
                <a:latin typeface="ProximaNovaRegular"/>
              </a:rPr>
              <a:t>В 1969 году пришёл первый успех — из 58 яйцеклеток удалось оплодотворить две. </a:t>
            </a:r>
            <a:endParaRPr lang="ru-RU" dirty="0" smtClean="0">
              <a:solidFill>
                <a:srgbClr val="242F33"/>
              </a:solidFill>
              <a:latin typeface="ProximaNovaRegular"/>
            </a:endParaRPr>
          </a:p>
          <a:p>
            <a:r>
              <a:rPr lang="ru-RU" dirty="0">
                <a:solidFill>
                  <a:srgbClr val="242F33"/>
                </a:solidFill>
                <a:latin typeface="ProximaNovaRegular"/>
              </a:rPr>
              <a:t>25 июля 1978 года за 13 минут до полуночи в манчестерском </a:t>
            </a:r>
            <a:r>
              <a:rPr lang="ru-RU" dirty="0" err="1">
                <a:solidFill>
                  <a:srgbClr val="242F33"/>
                </a:solidFill>
                <a:latin typeface="ProximaNovaRegular"/>
              </a:rPr>
              <a:t>Royal</a:t>
            </a:r>
            <a:r>
              <a:rPr lang="ru-RU" dirty="0">
                <a:solidFill>
                  <a:srgbClr val="242F33"/>
                </a:solidFill>
                <a:latin typeface="ProximaNovaRegular"/>
              </a:rPr>
              <a:t> </a:t>
            </a:r>
            <a:r>
              <a:rPr lang="ru-RU" dirty="0" err="1">
                <a:solidFill>
                  <a:srgbClr val="242F33"/>
                </a:solidFill>
                <a:latin typeface="ProximaNovaRegular"/>
              </a:rPr>
              <a:t>Oldham</a:t>
            </a:r>
            <a:r>
              <a:rPr lang="ru-RU" dirty="0">
                <a:solidFill>
                  <a:srgbClr val="242F33"/>
                </a:solidFill>
                <a:latin typeface="ProximaNovaRegular"/>
              </a:rPr>
              <a:t> </a:t>
            </a:r>
            <a:r>
              <a:rPr lang="ru-RU" dirty="0" err="1">
                <a:solidFill>
                  <a:srgbClr val="242F33"/>
                </a:solidFill>
                <a:latin typeface="ProximaNovaRegular"/>
              </a:rPr>
              <a:t>Hospital</a:t>
            </a:r>
            <a:r>
              <a:rPr lang="ru-RU" dirty="0">
                <a:solidFill>
                  <a:srgbClr val="242F33"/>
                </a:solidFill>
                <a:latin typeface="ProximaNovaRegular"/>
              </a:rPr>
              <a:t> в семье Лесли и Джона Браунов посредством планового </a:t>
            </a:r>
            <a:r>
              <a:rPr lang="ru-RU" dirty="0" err="1">
                <a:solidFill>
                  <a:srgbClr val="242F33"/>
                </a:solidFill>
                <a:latin typeface="ProximaNovaRegular"/>
              </a:rPr>
              <a:t>кесаревого</a:t>
            </a:r>
            <a:r>
              <a:rPr lang="ru-RU" dirty="0">
                <a:solidFill>
                  <a:srgbClr val="242F33"/>
                </a:solidFill>
                <a:latin typeface="ProximaNovaRegular"/>
              </a:rPr>
              <a:t> сечения появилась на свет девочка Луиза весом 2608 граммов. Первый в мире «ребёнок из пробирки» (</a:t>
            </a:r>
            <a:r>
              <a:rPr lang="ru-RU" dirty="0" err="1">
                <a:solidFill>
                  <a:srgbClr val="242F33"/>
                </a:solidFill>
                <a:latin typeface="ProximaNovaRegular"/>
              </a:rPr>
              <a:t>test-tube</a:t>
            </a:r>
            <a:r>
              <a:rPr lang="ru-RU" dirty="0">
                <a:solidFill>
                  <a:srgbClr val="242F33"/>
                </a:solidFill>
                <a:latin typeface="ProximaNovaRegular"/>
              </a:rPr>
              <a:t> </a:t>
            </a:r>
            <a:r>
              <a:rPr lang="ru-RU" dirty="0" err="1">
                <a:solidFill>
                  <a:srgbClr val="242F33"/>
                </a:solidFill>
                <a:latin typeface="ProximaNovaRegular"/>
              </a:rPr>
              <a:t>baby</a:t>
            </a:r>
            <a:r>
              <a:rPr lang="ru-RU" dirty="0">
                <a:solidFill>
                  <a:srgbClr val="242F33"/>
                </a:solidFill>
                <a:latin typeface="ProximaNovaRegular"/>
              </a:rPr>
              <a:t>)… Процедура оплодотворения состоялась 10 ноября 1977 года — и дальнейшая беременность прошла вполне себе штатно. </a:t>
            </a:r>
            <a:endParaRPr lang="ru-RU" dirty="0"/>
          </a:p>
        </p:txBody>
      </p:sp>
      <p:pic>
        <p:nvPicPr>
          <p:cNvPr id="4098" name="Picture 2" descr="http://ic.pics.livejournal.com/lj_magazine/70300696/2724367/2724367_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87" y="2852936"/>
            <a:ext cx="232055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c.pics.livejournal.com/lj_magazine/70300696/2723117/2723117_origi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6" r="15594"/>
          <a:stretch/>
        </p:blipFill>
        <p:spPr bwMode="auto">
          <a:xfrm>
            <a:off x="-4413" y="0"/>
            <a:ext cx="2886075" cy="22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02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E22265"/>
                </a:solidFill>
                <a:latin typeface="Palatino Linotype"/>
              </a:rPr>
              <a:t>Искусственная </a:t>
            </a:r>
            <a:r>
              <a:rPr lang="ru-RU" b="1" dirty="0" err="1" smtClean="0">
                <a:solidFill>
                  <a:srgbClr val="E22265"/>
                </a:solidFill>
                <a:latin typeface="Palatino Linotype"/>
              </a:rPr>
              <a:t>инсеминация</a:t>
            </a:r>
            <a:r>
              <a:rPr lang="ru-RU" b="1" dirty="0">
                <a:solidFill>
                  <a:srgbClr val="E22265"/>
                </a:solidFill>
                <a:latin typeface="Palatino Linotype"/>
              </a:rPr>
              <a:t/>
            </a:r>
            <a:br>
              <a:rPr lang="ru-RU" b="1" dirty="0">
                <a:solidFill>
                  <a:srgbClr val="E22265"/>
                </a:solidFill>
                <a:latin typeface="Palatino Linotype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3808" y="1124744"/>
            <a:ext cx="6089880" cy="5616624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Verdana"/>
              </a:rPr>
              <a:t>Осознанное </a:t>
            </a:r>
            <a:r>
              <a:rPr lang="ru-RU" dirty="0">
                <a:solidFill>
                  <a:srgbClr val="000000"/>
                </a:solidFill>
                <a:latin typeface="Verdana"/>
              </a:rPr>
              <a:t>развитие технологии </a:t>
            </a:r>
            <a:r>
              <a:rPr lang="ru-RU" dirty="0" err="1">
                <a:solidFill>
                  <a:srgbClr val="000000"/>
                </a:solidFill>
                <a:latin typeface="Verdana"/>
              </a:rPr>
              <a:t>инсеминации</a:t>
            </a:r>
            <a:r>
              <a:rPr lang="ru-RU" dirty="0">
                <a:solidFill>
                  <a:srgbClr val="000000"/>
                </a:solidFill>
                <a:latin typeface="Verdana"/>
              </a:rPr>
              <a:t> спермой начинается с 1677 года. Тогда изобретатель микроскопа А. Левенгук, исследовав сперму человека, стал первым, кто посмотрел и описал сперматозоиды.</a:t>
            </a:r>
          </a:p>
          <a:p>
            <a:r>
              <a:rPr lang="ru-RU" dirty="0">
                <a:solidFill>
                  <a:srgbClr val="000000"/>
                </a:solidFill>
                <a:latin typeface="Verdana"/>
              </a:rPr>
              <a:t>Первое упоминание о применении методики искусственного оплодотворения на практике относится к 1783 году, когда </a:t>
            </a:r>
            <a:r>
              <a:rPr lang="ru-RU" dirty="0" err="1">
                <a:solidFill>
                  <a:srgbClr val="000000"/>
                </a:solidFill>
                <a:latin typeface="Verdana"/>
              </a:rPr>
              <a:t>Спаллазани</a:t>
            </a:r>
            <a:r>
              <a:rPr lang="ru-RU" dirty="0">
                <a:solidFill>
                  <a:srgbClr val="000000"/>
                </a:solidFill>
                <a:latin typeface="Verdana"/>
              </a:rPr>
              <a:t> получил щенков от подобного оплодотворения собаки. </a:t>
            </a:r>
            <a:br>
              <a:rPr lang="ru-RU" dirty="0">
                <a:solidFill>
                  <a:srgbClr val="000000"/>
                </a:solidFill>
                <a:latin typeface="Verdana"/>
              </a:rPr>
            </a:br>
            <a:endParaRPr lang="ru-RU" dirty="0" smtClean="0">
              <a:solidFill>
                <a:srgbClr val="000000"/>
              </a:solidFill>
              <a:latin typeface="Verdana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Verdana"/>
              </a:rPr>
              <a:t>Первую </a:t>
            </a:r>
            <a:r>
              <a:rPr lang="ru-RU" dirty="0" err="1">
                <a:solidFill>
                  <a:srgbClr val="000000"/>
                </a:solidFill>
                <a:latin typeface="Verdana"/>
              </a:rPr>
              <a:t>инсеминацию</a:t>
            </a:r>
            <a:r>
              <a:rPr lang="ru-RU" dirty="0">
                <a:solidFill>
                  <a:srgbClr val="000000"/>
                </a:solidFill>
                <a:latin typeface="Verdana"/>
              </a:rPr>
              <a:t> женщине, чтобы преодолеть бесплодие, впервые провел доктор Джон Хантер из Шотландии в 1790 году. </a:t>
            </a:r>
          </a:p>
          <a:p>
            <a:r>
              <a:rPr lang="ru-RU" dirty="0">
                <a:solidFill>
                  <a:srgbClr val="000000"/>
                </a:solidFill>
                <a:latin typeface="Verdana"/>
              </a:rPr>
              <a:t>Первый случай искусственного оплодотворения женщине спермой донора был произведен в Филадельфии в 1884 году. </a:t>
            </a:r>
            <a:r>
              <a:rPr lang="ru-RU" dirty="0" smtClean="0">
                <a:solidFill>
                  <a:srgbClr val="000000"/>
                </a:solidFill>
                <a:latin typeface="Verdana"/>
              </a:rPr>
              <a:t>Случай </a:t>
            </a:r>
            <a:r>
              <a:rPr lang="ru-RU" dirty="0">
                <a:solidFill>
                  <a:srgbClr val="000000"/>
                </a:solidFill>
                <a:latin typeface="Verdana"/>
              </a:rPr>
              <a:t>«лечения» зарегистрирован спустя 25 лет в медицинском журнале. </a:t>
            </a:r>
          </a:p>
          <a:p>
            <a:endParaRPr lang="ru-RU" dirty="0"/>
          </a:p>
        </p:txBody>
      </p:sp>
      <p:pic>
        <p:nvPicPr>
          <p:cNvPr id="5122" name="Picture 2" descr="http://xn--80apagacerf2m.kz/wp-content/uploads/2015/02/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3275855" cy="274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4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8172400" cy="130100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/>
                <a:ea typeface="Times New Roman"/>
                <a:cs typeface="Times New Roman"/>
              </a:rPr>
              <a:t>Воспалительные заболевания женских половых органов являются самой частой причиной негормонального 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</a:rPr>
              <a:t>бесплодия.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268760"/>
            <a:ext cx="8064896" cy="5184576"/>
          </a:xfrm>
        </p:spPr>
        <p:txBody>
          <a:bodyPr>
            <a:normAutofit fontScale="25000" lnSpcReduction="20000"/>
          </a:bodyPr>
          <a:lstStyle/>
          <a:p>
            <a:pPr indent="0" algn="ctr">
              <a:spcAft>
                <a:spcPts val="0"/>
              </a:spcAft>
              <a:buNone/>
            </a:pPr>
            <a:endParaRPr lang="ru-RU" b="1" dirty="0" smtClean="0">
              <a:latin typeface="Times New Roman"/>
              <a:ea typeface="Times New Roman"/>
              <a:cs typeface="Times New Roman"/>
            </a:endParaRPr>
          </a:p>
          <a:p>
            <a:pPr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b="1" dirty="0" smtClean="0">
                <a:latin typeface="Times New Roman"/>
                <a:ea typeface="Times New Roman"/>
                <a:cs typeface="Times New Roman"/>
              </a:rPr>
              <a:t>Классификация:</a:t>
            </a:r>
            <a:endParaRPr lang="ru-RU" sz="5600" dirty="0">
              <a:latin typeface="Times New Roman"/>
              <a:ea typeface="Times New Roman"/>
              <a:cs typeface="Times New Roman"/>
            </a:endParaRPr>
          </a:p>
          <a:p>
            <a:pPr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1. </a:t>
            </a:r>
            <a:r>
              <a:rPr lang="ru-RU" sz="5600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По течению: </a:t>
            </a:r>
            <a:endParaRPr lang="ru-RU" sz="5600" u="sng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indent="180340">
              <a:lnSpc>
                <a:spcPct val="120000"/>
              </a:lnSpc>
              <a:spcAft>
                <a:spcPts val="0"/>
              </a:spcAft>
            </a:pPr>
            <a:r>
              <a:rPr lang="ru-RU" sz="560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5600" i="1" dirty="0">
                <a:latin typeface="Times New Roman"/>
                <a:ea typeface="Times New Roman"/>
                <a:cs typeface="Times New Roman"/>
              </a:rPr>
              <a:t>острые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 (до2-3 </a:t>
            </a:r>
            <a:r>
              <a:rPr lang="ru-RU" sz="5600" dirty="0" err="1">
                <a:latin typeface="Times New Roman"/>
                <a:ea typeface="Times New Roman"/>
                <a:cs typeface="Times New Roman"/>
              </a:rPr>
              <a:t>нед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), </a:t>
            </a:r>
            <a:endParaRPr lang="ru-RU" sz="5600" dirty="0">
              <a:latin typeface="Calibri"/>
              <a:ea typeface="Calibri"/>
              <a:cs typeface="Times New Roman"/>
            </a:endParaRPr>
          </a:p>
          <a:p>
            <a:pPr indent="180340">
              <a:lnSpc>
                <a:spcPct val="120000"/>
              </a:lnSpc>
              <a:spcAft>
                <a:spcPts val="0"/>
              </a:spcAft>
            </a:pPr>
            <a:r>
              <a:rPr lang="ru-RU" sz="560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5600" i="1" dirty="0">
                <a:latin typeface="Times New Roman"/>
                <a:ea typeface="Times New Roman"/>
                <a:cs typeface="Times New Roman"/>
              </a:rPr>
              <a:t>подострые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 (до 6 </a:t>
            </a:r>
            <a:r>
              <a:rPr lang="ru-RU" sz="5600" dirty="0" err="1">
                <a:latin typeface="Times New Roman"/>
                <a:ea typeface="Times New Roman"/>
                <a:cs typeface="Times New Roman"/>
              </a:rPr>
              <a:t>нед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), </a:t>
            </a:r>
            <a:endParaRPr lang="ru-RU" sz="5600" dirty="0">
              <a:latin typeface="Calibri"/>
              <a:ea typeface="Calibri"/>
              <a:cs typeface="Times New Roman"/>
            </a:endParaRPr>
          </a:p>
          <a:p>
            <a:pPr indent="180340">
              <a:lnSpc>
                <a:spcPct val="120000"/>
              </a:lnSpc>
              <a:spcAft>
                <a:spcPts val="0"/>
              </a:spcAft>
            </a:pPr>
            <a:r>
              <a:rPr lang="ru-RU" sz="5600" dirty="0">
                <a:latin typeface="Times New Roman"/>
                <a:ea typeface="Times New Roman"/>
                <a:cs typeface="Times New Roman"/>
              </a:rPr>
              <a:t>-</a:t>
            </a:r>
            <a:r>
              <a:rPr lang="ru-RU" sz="5600" i="1" dirty="0">
                <a:latin typeface="Times New Roman"/>
                <a:ea typeface="Times New Roman"/>
                <a:cs typeface="Times New Roman"/>
              </a:rPr>
              <a:t> хронические 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(более 6 </a:t>
            </a:r>
            <a:r>
              <a:rPr lang="ru-RU" sz="5600" dirty="0" err="1">
                <a:latin typeface="Times New Roman"/>
                <a:ea typeface="Times New Roman"/>
                <a:cs typeface="Times New Roman"/>
              </a:rPr>
              <a:t>нед</a:t>
            </a:r>
            <a:r>
              <a:rPr lang="ru-RU" sz="5600" dirty="0" smtClean="0">
                <a:latin typeface="Times New Roman"/>
                <a:ea typeface="Times New Roman"/>
                <a:cs typeface="Times New Roman"/>
              </a:rPr>
              <a:t>.)</a:t>
            </a:r>
          </a:p>
          <a:p>
            <a:pPr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u="sng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2. По </a:t>
            </a:r>
            <a:r>
              <a:rPr lang="ru-RU" sz="5600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этиологии: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5600" dirty="0">
                <a:latin typeface="Times New Roman"/>
                <a:ea typeface="Times New Roman"/>
                <a:cs typeface="Times New Roman"/>
              </a:rPr>
            </a:br>
            <a:r>
              <a:rPr lang="ru-RU" sz="560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5600" i="1" dirty="0">
                <a:latin typeface="Times New Roman"/>
                <a:ea typeface="Times New Roman"/>
                <a:cs typeface="Times New Roman"/>
              </a:rPr>
              <a:t>Специфические: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 хламидии, туберкулезная палочка, гонорея, трихомонады, вирус простого герпеса, </a:t>
            </a:r>
            <a:r>
              <a:rPr lang="ru-RU" sz="5600" dirty="0" err="1">
                <a:latin typeface="Times New Roman"/>
                <a:ea typeface="Times New Roman"/>
                <a:cs typeface="Times New Roman"/>
              </a:rPr>
              <a:t>папилломовирусная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 инфекция, </a:t>
            </a:r>
            <a:r>
              <a:rPr lang="ru-RU" sz="5600" dirty="0" err="1">
                <a:latin typeface="Times New Roman"/>
                <a:ea typeface="Times New Roman"/>
                <a:cs typeface="Times New Roman"/>
              </a:rPr>
              <a:t>цитомегаловирусная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 инфекция.</a:t>
            </a:r>
            <a:br>
              <a:rPr lang="ru-RU" sz="5600" dirty="0">
                <a:latin typeface="Times New Roman"/>
                <a:ea typeface="Times New Roman"/>
                <a:cs typeface="Times New Roman"/>
              </a:rPr>
            </a:br>
            <a:r>
              <a:rPr lang="ru-RU" sz="560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5600" i="1" dirty="0">
                <a:latin typeface="Times New Roman"/>
                <a:ea typeface="Times New Roman"/>
                <a:cs typeface="Times New Roman"/>
              </a:rPr>
              <a:t>Неспецифические: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 стафилококк, стрептококк, </a:t>
            </a:r>
            <a:r>
              <a:rPr lang="ru-RU" sz="5600" dirty="0" err="1">
                <a:latin typeface="Times New Roman"/>
                <a:ea typeface="Times New Roman"/>
                <a:cs typeface="Times New Roman"/>
              </a:rPr>
              <a:t>эшерихии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, протей, синегнойная палочка</a:t>
            </a:r>
            <a:r>
              <a:rPr lang="ru-RU" sz="5600" dirty="0" smtClean="0">
                <a:latin typeface="Times New Roman"/>
                <a:ea typeface="Times New Roman"/>
                <a:cs typeface="Times New Roman"/>
              </a:rPr>
              <a:t>., анаэробы.</a:t>
            </a:r>
            <a:endParaRPr lang="ru-RU" sz="5600" dirty="0">
              <a:latin typeface="Times New Roman"/>
              <a:ea typeface="Times New Roman"/>
              <a:cs typeface="Times New Roman"/>
            </a:endParaRPr>
          </a:p>
          <a:p>
            <a:pPr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u="sng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3. По локализации</a:t>
            </a:r>
            <a:r>
              <a:rPr lang="ru-RU" sz="56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5600" dirty="0">
                <a:latin typeface="Times New Roman"/>
                <a:ea typeface="Times New Roman"/>
                <a:cs typeface="Times New Roman"/>
              </a:rPr>
            </a:br>
            <a:r>
              <a:rPr lang="ru-RU" sz="5600" dirty="0">
                <a:latin typeface="Times New Roman"/>
                <a:ea typeface="Times New Roman"/>
                <a:cs typeface="Times New Roman"/>
              </a:rPr>
              <a:t>- Нижнего </a:t>
            </a:r>
            <a:r>
              <a:rPr lang="ru-RU" sz="5600" dirty="0" smtClean="0">
                <a:latin typeface="Times New Roman"/>
                <a:ea typeface="Times New Roman"/>
                <a:cs typeface="Times New Roman"/>
              </a:rPr>
              <a:t>отдела;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5600" dirty="0">
                <a:latin typeface="Times New Roman"/>
                <a:ea typeface="Times New Roman"/>
                <a:cs typeface="Times New Roman"/>
              </a:rPr>
            </a:br>
            <a:r>
              <a:rPr lang="ru-RU" sz="5600" dirty="0">
                <a:latin typeface="Times New Roman"/>
                <a:ea typeface="Times New Roman"/>
                <a:cs typeface="Times New Roman"/>
              </a:rPr>
              <a:t>- Верхнего </a:t>
            </a:r>
            <a:r>
              <a:rPr lang="ru-RU" sz="5600" dirty="0" smtClean="0">
                <a:latin typeface="Times New Roman"/>
                <a:ea typeface="Times New Roman"/>
                <a:cs typeface="Times New Roman"/>
              </a:rPr>
              <a:t>отдела</a:t>
            </a:r>
            <a:endParaRPr lang="ru-RU" sz="5600" u="sng" dirty="0" smtClean="0">
              <a:latin typeface="Times New Roman"/>
              <a:ea typeface="Times New Roman"/>
              <a:cs typeface="Times New Roman"/>
            </a:endParaRPr>
          </a:p>
          <a:p>
            <a:pPr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u="sng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4. Пути </a:t>
            </a:r>
            <a:r>
              <a:rPr lang="ru-RU" sz="5600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проникновения инфекции:</a:t>
            </a:r>
            <a:endParaRPr lang="ru-RU" sz="5600" u="sng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dirty="0">
                <a:latin typeface="Times New Roman"/>
                <a:ea typeface="Times New Roman"/>
                <a:cs typeface="Times New Roman"/>
              </a:rPr>
              <a:t>• Половой – 99%</a:t>
            </a:r>
            <a:br>
              <a:rPr lang="ru-RU" sz="5600" dirty="0">
                <a:latin typeface="Times New Roman"/>
                <a:ea typeface="Times New Roman"/>
                <a:cs typeface="Times New Roman"/>
              </a:rPr>
            </a:br>
            <a:r>
              <a:rPr lang="ru-RU" sz="5600" dirty="0">
                <a:latin typeface="Times New Roman"/>
                <a:ea typeface="Times New Roman"/>
                <a:cs typeface="Times New Roman"/>
              </a:rPr>
              <a:t>• Восходящий (</a:t>
            </a:r>
            <a:r>
              <a:rPr lang="ru-RU" sz="5600" dirty="0" err="1">
                <a:latin typeface="Times New Roman"/>
                <a:ea typeface="Times New Roman"/>
                <a:cs typeface="Times New Roman"/>
              </a:rPr>
              <a:t>интраканаликулярный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> – через цервикальный канал)</a:t>
            </a:r>
            <a:br>
              <a:rPr lang="ru-RU" sz="5600" dirty="0">
                <a:latin typeface="Times New Roman"/>
                <a:ea typeface="Times New Roman"/>
                <a:cs typeface="Times New Roman"/>
              </a:rPr>
            </a:br>
            <a:r>
              <a:rPr lang="ru-RU" sz="5600" dirty="0">
                <a:latin typeface="Times New Roman"/>
                <a:ea typeface="Times New Roman"/>
                <a:cs typeface="Times New Roman"/>
              </a:rPr>
              <a:t>• </a:t>
            </a:r>
            <a:r>
              <a:rPr lang="ru-RU" sz="5600" dirty="0" smtClean="0">
                <a:latin typeface="Times New Roman"/>
                <a:ea typeface="Times New Roman"/>
                <a:cs typeface="Times New Roman"/>
              </a:rPr>
              <a:t>Гематогенный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5600" dirty="0">
                <a:latin typeface="Times New Roman"/>
                <a:ea typeface="Times New Roman"/>
                <a:cs typeface="Times New Roman"/>
              </a:rPr>
            </a:br>
            <a:r>
              <a:rPr lang="ru-RU" sz="5600" dirty="0">
                <a:latin typeface="Times New Roman"/>
                <a:ea typeface="Times New Roman"/>
                <a:cs typeface="Times New Roman"/>
              </a:rPr>
              <a:t>• </a:t>
            </a:r>
            <a:r>
              <a:rPr lang="ru-RU" sz="5600" dirty="0" err="1">
                <a:latin typeface="Times New Roman"/>
                <a:ea typeface="Times New Roman"/>
                <a:cs typeface="Times New Roman"/>
              </a:rPr>
              <a:t>Лимфогенный</a:t>
            </a:r>
            <a:r>
              <a:rPr lang="ru-RU" sz="5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5600" dirty="0">
                <a:latin typeface="Times New Roman"/>
                <a:ea typeface="Times New Roman"/>
                <a:cs typeface="Times New Roman"/>
              </a:rPr>
            </a:br>
            <a:r>
              <a:rPr lang="ru-RU" sz="5600" dirty="0">
                <a:latin typeface="Times New Roman"/>
                <a:ea typeface="Times New Roman"/>
                <a:cs typeface="Times New Roman"/>
              </a:rPr>
              <a:t>• По протяжению – распространяясь по брюшине из первичного патологического </a:t>
            </a:r>
            <a:r>
              <a:rPr lang="ru-RU" sz="5600" dirty="0" smtClean="0">
                <a:latin typeface="Times New Roman"/>
                <a:ea typeface="Times New Roman"/>
                <a:cs typeface="Times New Roman"/>
              </a:rPr>
              <a:t>очага.</a:t>
            </a:r>
            <a:endParaRPr lang="ru-RU" sz="56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1026" name="Picture 2" descr="http://medklik.ru/upload/diseases/ginekologiya/vag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1001864"/>
            <a:ext cx="2843808" cy="20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2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ru-RU" sz="3100" dirty="0">
                <a:latin typeface="Times New Roman"/>
                <a:ea typeface="Times New Roman"/>
                <a:cs typeface="Times New Roman"/>
              </a:rPr>
              <a:t>Факторы, способствующие развитию воспалительных заболеваний ЖПО</a:t>
            </a:r>
            <a:r>
              <a:rPr lang="ru-RU" sz="3100" dirty="0" smtClean="0">
                <a:latin typeface="Times New Roman"/>
                <a:ea typeface="Times New Roman"/>
                <a:cs typeface="Times New Roman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 fontScale="775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Экзогенные </a:t>
            </a:r>
            <a:r>
              <a:rPr lang="ru-RU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факторы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аборты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2800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выскабливания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dirty="0" err="1" smtClean="0">
                <a:latin typeface="Times New Roman"/>
                <a:ea typeface="Times New Roman"/>
                <a:cs typeface="Times New Roman"/>
              </a:rPr>
              <a:t>гистеросальпингография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2800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зондирование, внутриматочная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контрацепция,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частые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роды, выкидыши, </a:t>
            </a:r>
            <a:r>
              <a:rPr lang="ru-RU" sz="2800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переохлаждение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операции, ЭКО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Эндогенные факторы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:  гормональная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патология,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иммунодефицит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аномалии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развития половых органов,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зияние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половой щели,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хронические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заболевания (особенно сахарный диабет). 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Социальные факторы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: хронический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стресс,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низкий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уровень жизни,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плохое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питание,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алкоголизм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наркомания.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Поведенческие факторы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: раннее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начало половой жизни,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много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партнеров,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недавняя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смена полового партнера,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половые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контакты во время менструации,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нетрадиционные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половые контакты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770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/>
                <a:ea typeface="Times New Roman"/>
                <a:cs typeface="Times New Roman"/>
              </a:rPr>
              <a:t>Местная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защита организма: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276872"/>
            <a:ext cx="7890080" cy="4320480"/>
          </a:xfrm>
        </p:spPr>
        <p:txBody>
          <a:bodyPr>
            <a:normAutofit/>
          </a:bodyPr>
          <a:lstStyle/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бели ,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десквамация эпителия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,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err="1" smtClean="0">
                <a:latin typeface="Times New Roman"/>
                <a:ea typeface="Times New Roman"/>
                <a:cs typeface="Times New Roman"/>
              </a:rPr>
              <a:t>лактобактерии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,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секреторные иммуноглобулины,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лизоцим слизистой.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02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20608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 dirty="0">
                <a:effectLst/>
                <a:latin typeface="Times New Roman"/>
                <a:ea typeface="Calibri"/>
              </a:rPr>
              <a:t>Воспаление -</a:t>
            </a:r>
            <a:r>
              <a:rPr lang="ru-RU" sz="2200" dirty="0">
                <a:effectLst/>
                <a:latin typeface="Times New Roman"/>
                <a:ea typeface="Calibri"/>
              </a:rPr>
              <a:t> это ответ иммунной системы организма на вторжение патогенных микроорганизмов и повреждение клеток</a:t>
            </a:r>
            <a:r>
              <a:rPr lang="ru-RU" sz="2200" dirty="0" smtClean="0">
                <a:effectLst/>
                <a:latin typeface="Times New Roman"/>
                <a:ea typeface="Calibri"/>
              </a:rPr>
              <a:t>.</a:t>
            </a:r>
            <a:br>
              <a:rPr lang="ru-RU" sz="2200" dirty="0" smtClean="0">
                <a:effectLst/>
                <a:latin typeface="Times New Roman"/>
                <a:ea typeface="Calibri"/>
              </a:rPr>
            </a:br>
            <a:r>
              <a:rPr lang="ru-RU" sz="2200" dirty="0">
                <a:effectLst/>
                <a:latin typeface="Times New Roman"/>
                <a:ea typeface="Calibri"/>
              </a:rPr>
              <a:t> </a:t>
            </a:r>
            <a:r>
              <a:rPr lang="ru-RU" sz="2200" dirty="0" smtClean="0">
                <a:effectLst/>
                <a:latin typeface="Times New Roman"/>
                <a:ea typeface="Calibri"/>
              </a:rPr>
              <a:t/>
            </a:r>
            <a:br>
              <a:rPr lang="ru-RU" sz="2200" dirty="0" smtClean="0">
                <a:effectLst/>
                <a:latin typeface="Times New Roman"/>
                <a:ea typeface="Calibri"/>
              </a:rPr>
            </a:br>
            <a:r>
              <a:rPr lang="ru-RU" sz="2200" dirty="0" smtClean="0">
                <a:effectLst/>
                <a:latin typeface="Times New Roman"/>
                <a:ea typeface="Calibri"/>
              </a:rPr>
              <a:t>Обозначается воспаление - к </a:t>
            </a:r>
            <a:r>
              <a:rPr lang="ru-RU" sz="2200" dirty="0">
                <a:effectLst/>
                <a:latin typeface="Times New Roman"/>
                <a:ea typeface="Calibri"/>
              </a:rPr>
              <a:t>латинскому названию больного органа (или его части) добавляется окончание "-</a:t>
            </a:r>
            <a:r>
              <a:rPr lang="ru-RU" sz="2200" dirty="0" err="1">
                <a:effectLst/>
                <a:latin typeface="Times New Roman"/>
                <a:ea typeface="Calibri"/>
              </a:rPr>
              <a:t>ит</a:t>
            </a:r>
            <a:r>
              <a:rPr lang="ru-RU" sz="2200" dirty="0" smtClean="0">
                <a:effectLst/>
                <a:latin typeface="Times New Roman"/>
                <a:ea typeface="Calibri"/>
              </a:rPr>
              <a:t>"</a:t>
            </a:r>
            <a:r>
              <a:rPr lang="ru-RU" sz="4400" dirty="0" smtClean="0">
                <a:effectLst/>
                <a:latin typeface="Times New Roman"/>
                <a:ea typeface="Calibri"/>
              </a:rPr>
              <a:t>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7704" y="2132856"/>
            <a:ext cx="7236296" cy="4608512"/>
          </a:xfrm>
        </p:spPr>
        <p:txBody>
          <a:bodyPr>
            <a:normAutofit fontScale="62500" lnSpcReduction="20000"/>
          </a:bodyPr>
          <a:lstStyle/>
          <a:p>
            <a:pPr indent="0" algn="just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К </a:t>
            </a:r>
            <a:r>
              <a:rPr lang="ru-RU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воспалительным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заболеваниям </a:t>
            </a:r>
            <a:r>
              <a:rPr lang="ru-RU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наружных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женских половых органов относят: </a:t>
            </a:r>
            <a:r>
              <a:rPr lang="ru-RU" i="1" dirty="0" err="1" smtClean="0">
                <a:latin typeface="Times New Roman"/>
                <a:ea typeface="Calibri"/>
                <a:cs typeface="Times New Roman"/>
              </a:rPr>
              <a:t>вульвит</a:t>
            </a:r>
            <a:r>
              <a:rPr lang="ru-RU" i="1" dirty="0" smtClean="0">
                <a:latin typeface="Times New Roman"/>
                <a:ea typeface="Calibri"/>
                <a:cs typeface="Times New Roman"/>
              </a:rPr>
              <a:t>, вагинит, </a:t>
            </a:r>
            <a:r>
              <a:rPr lang="ru-RU" i="1" dirty="0" err="1" smtClean="0">
                <a:latin typeface="Times New Roman"/>
                <a:ea typeface="Calibri"/>
                <a:cs typeface="Times New Roman"/>
              </a:rPr>
              <a:t>бартолинит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К </a:t>
            </a:r>
            <a:r>
              <a:rPr lang="ru-RU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воспалительным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заболеваниям </a:t>
            </a:r>
            <a:r>
              <a:rPr lang="ru-RU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внутренних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женских половых органов относят:</a:t>
            </a:r>
          </a:p>
          <a:p>
            <a:pPr marL="822960" indent="-457200" algn="just">
              <a:spcAft>
                <a:spcPts val="0"/>
              </a:spcAft>
              <a:buFontTx/>
              <a:buChar char="-"/>
            </a:pPr>
            <a:r>
              <a:rPr lang="ru-RU" i="1" dirty="0">
                <a:latin typeface="Times New Roman"/>
                <a:ea typeface="Calibri"/>
                <a:cs typeface="Times New Roman"/>
              </a:rPr>
              <a:t>ц</a:t>
            </a:r>
            <a:r>
              <a:rPr lang="ru-RU" i="1" dirty="0" smtClean="0">
                <a:latin typeface="Times New Roman"/>
                <a:ea typeface="Calibri"/>
                <a:cs typeface="Times New Roman"/>
              </a:rPr>
              <a:t>ервицит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– воспаление слизистой оболочки шейки матки;</a:t>
            </a:r>
          </a:p>
          <a:p>
            <a:pPr marL="822960" indent="-457200" algn="just">
              <a:spcAft>
                <a:spcPts val="0"/>
              </a:spcAft>
              <a:buFontTx/>
              <a:buChar char="-"/>
            </a:pPr>
            <a:r>
              <a:rPr lang="ru-RU" i="1" dirty="0">
                <a:latin typeface="Times New Roman"/>
                <a:ea typeface="Calibri"/>
                <a:cs typeface="Times New Roman"/>
              </a:rPr>
              <a:t>э</a:t>
            </a:r>
            <a:r>
              <a:rPr lang="ru-RU" i="1" dirty="0" smtClean="0">
                <a:latin typeface="Times New Roman"/>
                <a:ea typeface="Calibri"/>
                <a:cs typeface="Times New Roman"/>
              </a:rPr>
              <a:t>ндометрит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– воспаление слизистой оболочки полости матки;</a:t>
            </a:r>
          </a:p>
          <a:p>
            <a:pPr marL="822960" indent="-457200" algn="just">
              <a:spcAft>
                <a:spcPts val="0"/>
              </a:spcAft>
              <a:buFontTx/>
              <a:buChar char="-"/>
            </a:pPr>
            <a:r>
              <a:rPr lang="ru-RU" i="1" dirty="0">
                <a:latin typeface="Times New Roman"/>
                <a:ea typeface="Calibri"/>
                <a:cs typeface="Times New Roman"/>
              </a:rPr>
              <a:t>с</a:t>
            </a:r>
            <a:r>
              <a:rPr lang="ru-RU" i="1" dirty="0" smtClean="0">
                <a:latin typeface="Times New Roman"/>
                <a:ea typeface="Calibri"/>
                <a:cs typeface="Times New Roman"/>
              </a:rPr>
              <a:t>альпингит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– воспаление маточных труб;</a:t>
            </a:r>
          </a:p>
          <a:p>
            <a:pPr marL="822960" indent="-457200" algn="just">
              <a:spcAft>
                <a:spcPts val="0"/>
              </a:spcAft>
              <a:buFontTx/>
              <a:buChar char="-"/>
            </a:pPr>
            <a:r>
              <a:rPr lang="ru-RU" i="1" dirty="0" smtClean="0">
                <a:latin typeface="Times New Roman"/>
                <a:ea typeface="Calibri"/>
                <a:cs typeface="Times New Roman"/>
              </a:rPr>
              <a:t>оофорит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– воспаление яичников;</a:t>
            </a:r>
          </a:p>
          <a:p>
            <a:pPr marL="822960" indent="-457200" algn="just">
              <a:spcAft>
                <a:spcPts val="0"/>
              </a:spcAft>
              <a:buFontTx/>
              <a:buChar char="-"/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i="1" dirty="0" smtClean="0">
                <a:latin typeface="Times New Roman"/>
                <a:ea typeface="Calibri"/>
                <a:cs typeface="Times New Roman"/>
              </a:rPr>
              <a:t>аднексит (</a:t>
            </a:r>
            <a:r>
              <a:rPr lang="ru-RU" i="1" dirty="0" err="1" smtClean="0">
                <a:latin typeface="Times New Roman"/>
                <a:ea typeface="Calibri"/>
                <a:cs typeface="Times New Roman"/>
              </a:rPr>
              <a:t>сальпингооофарит</a:t>
            </a:r>
            <a:r>
              <a:rPr lang="ru-RU" i="1" dirty="0" smtClean="0">
                <a:latin typeface="Times New Roman"/>
                <a:ea typeface="Calibri"/>
                <a:cs typeface="Times New Roman"/>
              </a:rPr>
              <a:t>)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– воспаление придатков матки;</a:t>
            </a:r>
          </a:p>
          <a:p>
            <a:pPr marL="822960" indent="-457200" algn="just">
              <a:spcAft>
                <a:spcPts val="0"/>
              </a:spcAft>
              <a:buFontTx/>
              <a:buChar char="-"/>
            </a:pPr>
            <a:r>
              <a:rPr lang="ru-RU" i="1" dirty="0" err="1" smtClean="0">
                <a:latin typeface="Times New Roman"/>
                <a:ea typeface="Calibri"/>
                <a:cs typeface="Times New Roman"/>
              </a:rPr>
              <a:t>пельвеоперитонит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– воспаление тазовой брюшины,</a:t>
            </a:r>
          </a:p>
          <a:p>
            <a:pPr marL="822960" indent="-457200" algn="just">
              <a:spcAft>
                <a:spcPts val="0"/>
              </a:spcAft>
              <a:buFontTx/>
              <a:buChar char="-"/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i="1" dirty="0" smtClean="0">
                <a:latin typeface="Times New Roman"/>
                <a:ea typeface="Calibri"/>
                <a:cs typeface="Times New Roman"/>
              </a:rPr>
              <a:t>параметрит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– воспаление тазовой клетчатки.</a:t>
            </a:r>
          </a:p>
          <a:p>
            <a:pPr marL="822960" indent="-457200" algn="just">
              <a:spcAft>
                <a:spcPts val="0"/>
              </a:spcAft>
              <a:buFontTx/>
              <a:buChar char="-"/>
            </a:pPr>
            <a:endParaRPr lang="ru-RU" dirty="0" smtClean="0">
              <a:latin typeface="Times New Roman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2050" name="Picture 2" descr="http://previews.123rf.com/images/mjak/mjak1205/mjak120500028/13802263-Section-of-female-reproductive-system-and-germs-on-different-parts-Stock-Vec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" y="3356992"/>
            <a:ext cx="2699792" cy="254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90080" cy="130100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/>
                <a:ea typeface="Calibri"/>
                <a:cs typeface="Times New Roman"/>
              </a:rPr>
              <a:t>Основные клинические признаки </a:t>
            </a:r>
            <a:r>
              <a:rPr lang="ru-RU" sz="3200" u="sng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ИППП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в зависимости от вида возбудителя</a:t>
            </a:r>
            <a:r>
              <a:rPr lang="ru-RU" sz="3200" dirty="0" smtClean="0">
                <a:latin typeface="Times New Roman"/>
                <a:ea typeface="Calibri"/>
                <a:cs typeface="Times New Roman"/>
              </a:rPr>
              <a:t>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95736" y="1447800"/>
            <a:ext cx="6737952" cy="5293568"/>
          </a:xfrm>
        </p:spPr>
        <p:txBody>
          <a:bodyPr>
            <a:normAutofit fontScale="62500" lnSpcReduction="20000"/>
          </a:bodyPr>
          <a:lstStyle/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необычные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выделения (обильные, желтоватые, пенистые, творожистые, возможно с запахом) из влагалища, мочеиспускательного канала или из прямой кишки;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зуд, жжение, раздражение, отек в области половых органов;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боли внизу живота, в области поясницы у женщин;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кровянистые выделения из влагалища у женщин в период между менструациями;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болезненные ощущения во время полового акта;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рези или дискомфорт при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мочеиспускании,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может появиться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учащенное мочеиспускание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помутнение мочи;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сыпь на теле, половых органах, ладонях, подошвах;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язвочки, пузырьки, эрозии на половых органах, в полости рта, в области ануса;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разрастания в области половых органов или ануса;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увеличение лимфатических узлов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3074" name="Picture 2" descr="http://www.medicinageriatrica.com.br/wp-content/uploads/2012/06/gonococ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" t="9519" r="6775" b="5775"/>
          <a:stretch/>
        </p:blipFill>
        <p:spPr bwMode="auto">
          <a:xfrm>
            <a:off x="36355" y="1307525"/>
            <a:ext cx="2530984" cy="204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izrevolution.ru/images/8/f/trihomonada-trihomoniaz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6412" r="4889"/>
          <a:stretch/>
        </p:blipFill>
        <p:spPr bwMode="auto">
          <a:xfrm>
            <a:off x="36355" y="3356993"/>
            <a:ext cx="2530984" cy="177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dn.tips-board.ru/images/kak_viglyadit_sifil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33575"/>
            <a:ext cx="2567339" cy="17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9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/>
                <a:ea typeface="Times New Roman"/>
                <a:cs typeface="Times New Roman"/>
              </a:rPr>
              <a:t>Виды провокаций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268760"/>
            <a:ext cx="8388424" cy="5589240"/>
          </a:xfrm>
        </p:spPr>
        <p:txBody>
          <a:bodyPr>
            <a:normAutofit fontScale="775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i="1" dirty="0" smtClean="0">
                <a:latin typeface="Times New Roman"/>
                <a:ea typeface="Times New Roman"/>
                <a:cs typeface="Times New Roman"/>
              </a:rPr>
              <a:t>Химическая </a:t>
            </a:r>
            <a:r>
              <a:rPr lang="ru-RU" i="1" dirty="0">
                <a:latin typeface="Times New Roman"/>
                <a:ea typeface="Times New Roman"/>
                <a:cs typeface="Times New Roman"/>
              </a:rPr>
              <a:t>провокация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— смазывание уретры на глубину 1–2 см 1—2%-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ным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раствором нитрата серебра, нижнего отдела прямой кишки на глубину 4 см 1%-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ным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раствором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Люголя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в глицерине и цервикального канала на глубину 1–1,5 см 2—5%-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ным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раствором нитрата серебра.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i="1" dirty="0">
                <a:latin typeface="Times New Roman"/>
                <a:ea typeface="Times New Roman"/>
                <a:cs typeface="Times New Roman"/>
              </a:rPr>
              <a:t>Лекарственная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i="1" dirty="0">
                <a:latin typeface="Times New Roman"/>
                <a:ea typeface="Times New Roman"/>
                <a:cs typeface="Times New Roman"/>
              </a:rPr>
              <a:t>провокация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— внутримышечное введение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гоновакцины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содержащей 500 млн микробных тел (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мт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), или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гоновакцину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одновременно с 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пирогеналом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(200 мкг).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i="1" dirty="0">
                <a:latin typeface="Times New Roman"/>
                <a:ea typeface="Times New Roman"/>
                <a:cs typeface="Times New Roman"/>
              </a:rPr>
              <a:t>Термическая провокация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— проводят диатермию ежедневно в течение 3-х дней последовательно по 30, 40, 50 мин или индуктотермию 3 дня по 15–20 мин. 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i="1" dirty="0" smtClean="0">
                <a:latin typeface="Times New Roman"/>
                <a:ea typeface="Times New Roman"/>
                <a:cs typeface="Times New Roman"/>
              </a:rPr>
              <a:t>Биологические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методы провокации - к ним относится физиологический менструальный цикл у женщин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indent="180340" algn="just">
              <a:spcAft>
                <a:spcPts val="0"/>
              </a:spcAft>
            </a:pPr>
            <a:r>
              <a:rPr lang="ru-RU" i="1" dirty="0" smtClean="0">
                <a:latin typeface="Times New Roman"/>
                <a:ea typeface="Times New Roman"/>
                <a:cs typeface="Times New Roman"/>
              </a:rPr>
              <a:t>Комбинированная провокация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66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/>
                <a:ea typeface="Times New Roman"/>
                <a:cs typeface="Times New Roman"/>
              </a:rPr>
              <a:t>Критерии </a:t>
            </a:r>
            <a:r>
              <a:rPr lang="ru-RU" sz="3200" dirty="0" err="1">
                <a:latin typeface="Times New Roman"/>
                <a:ea typeface="Times New Roman"/>
                <a:cs typeface="Times New Roman"/>
              </a:rPr>
              <a:t>излеченности</a:t>
            </a:r>
            <a:r>
              <a:rPr lang="ru-RU" sz="3200" dirty="0">
                <a:latin typeface="Times New Roman"/>
                <a:ea typeface="Times New Roman"/>
                <a:cs typeface="Times New Roman"/>
              </a:rPr>
              <a:t> гонореи у женщин:</a:t>
            </a:r>
            <a:r>
              <a:rPr lang="ru-RU" sz="3200" dirty="0">
                <a:latin typeface="Calibri"/>
                <a:ea typeface="Calibri"/>
                <a:cs typeface="Times New Roman"/>
              </a:rPr>
              <a:t/>
            </a:r>
            <a:br>
              <a:rPr lang="ru-RU" sz="3200" dirty="0">
                <a:latin typeface="Calibri"/>
                <a:ea typeface="Calibri"/>
                <a:cs typeface="Times New Roman"/>
              </a:rPr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22156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отсутствие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гонококков при исследовании выделений из мочеиспускательного канала, канала шейки матки, прямой кишки;</a:t>
            </a:r>
            <a:endParaRPr lang="ru-RU" sz="280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благоприятные результаты клинического и лабораторного исследования в течение 2–3 менструальных циклов;</a:t>
            </a:r>
            <a:endParaRPr lang="ru-RU" sz="280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отсутствие боли и явных </a:t>
            </a:r>
            <a:r>
              <a:rPr lang="ru-RU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пальпаторных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изменений внутренних половых органов, нормальный менструальный цикл.</a:t>
            </a:r>
            <a:endParaRPr lang="ru-RU" sz="280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5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16632"/>
            <a:ext cx="8100392" cy="6741368"/>
          </a:xfrm>
        </p:spPr>
        <p:txBody>
          <a:bodyPr>
            <a:normAutofit fontScale="92500"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Менструальный цикл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– циклически повторяющиеся изменения в организме женщины, особенно в звеньях репродуктивной системы, внешним проявлением которых служат кровяные выделения из половых путей – менструация.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Менструация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– это повторяющиеся с определенными интервалами кровянистые выделения из половых путей в течение всего репродуктивного периода жизни женщины вне беременности и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лактации.</a:t>
            </a:r>
            <a:endParaRPr lang="ru-RU" sz="2800" dirty="0" smtClean="0">
              <a:latin typeface="Calibri"/>
              <a:ea typeface="Times New Roman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Нарушения </a:t>
            </a:r>
            <a:r>
              <a:rPr lang="ru-RU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менструального цикла характеризуются изменением цикличности, продолжительности и объема менструальной кровопотери. </a:t>
            </a:r>
            <a:endParaRPr lang="ru-RU" sz="2800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3054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946</Words>
  <Application>Microsoft Office PowerPoint</Application>
  <PresentationFormat>Экран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Солнцестояние</vt:lpstr>
      <vt:lpstr>Сестринский уход при воспалительных заболеваниях женских половых органов, нарушении менструального цикла, бесплодии. Планирование семьи. Охрана репродуктивного здоровья.</vt:lpstr>
      <vt:lpstr>Воспалительные заболевания женских половых органов являются самой частой причиной негормонального бесплодия.</vt:lpstr>
      <vt:lpstr>Факторы, способствующие развитию воспалительных заболеваний ЖПО:</vt:lpstr>
      <vt:lpstr>Местная защита организма:</vt:lpstr>
      <vt:lpstr>Воспаление - это ответ иммунной системы организма на вторжение патогенных микроорганизмов и повреждение клеток.   Обозначается воспаление - к латинскому названию больного органа (или его части) добавляется окончание "-ит". </vt:lpstr>
      <vt:lpstr>Основные клинические признаки ИППП в зависимости от вида возбудителя:</vt:lpstr>
      <vt:lpstr>Виды провокаций:</vt:lpstr>
      <vt:lpstr>Критерии излеченности гонореи у женщин: </vt:lpstr>
      <vt:lpstr>Презентация PowerPoint</vt:lpstr>
      <vt:lpstr>Нормальный менструальный цикл является результатом нейрогормональных взаимоотношений между ЦНС, гипофизом, яичниками и маткой. </vt:lpstr>
      <vt:lpstr>Виды нарушений менструального цикла:</vt:lpstr>
      <vt:lpstr>Презентация PowerPoint</vt:lpstr>
      <vt:lpstr>Классификация НМЦ  по клиническому проявлению:</vt:lpstr>
      <vt:lpstr>Бесплодие (sterilitas) — неспособность лиц детородного возраста к воспроизводству потомства вследствие нарушения оплодотворения или имплантации оплодотворенной яйцеклетки.</vt:lpstr>
      <vt:lpstr>В настоящее время Всемирной организацией здравоохранения выделен 21 фактор женского и 19 факторов мужского бесплодия. </vt:lpstr>
      <vt:lpstr>Вспомогательные репродуктивные технологии – методы терапии бесплодия, при которых все или некоторые этапы зачатия и раннего развития эмбриона осуществляются вне организма. </vt:lpstr>
      <vt:lpstr>Роберт Джеффри Эдвардс — человек, разработавший технологию искусственного оплодотворения. На сегодняшний день с помощью технологии Эдвардса и его коллег на свет появились около четырёх миллионов детей.  Родился 27 сентября 1925 г. в Батли, Великобритания.  Умер 10 апреля 2013 г. в Великобритании.  Лауреат Нобелевской премии по физиологии и медицине 2010 года.  Формулировка Нобелевского комитета: «за разработку технологии искусственного оплодотворения». </vt:lpstr>
      <vt:lpstr>Искусственная инсеминация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Сестринский уход при воспалительных заболеваниях женских половых органов, нарушении менструального цикла, бесплодии. Планирование семьи. Охрана репродуктивного здоровья.</dc:title>
  <cp:lastModifiedBy>комп</cp:lastModifiedBy>
  <cp:revision>12</cp:revision>
  <dcterms:modified xsi:type="dcterms:W3CDTF">2016-01-20T03:55:41Z</dcterms:modified>
</cp:coreProperties>
</file>