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0" r:id="rId3"/>
    <p:sldId id="281" r:id="rId4"/>
    <p:sldId id="282" r:id="rId5"/>
    <p:sldId id="283" r:id="rId6"/>
    <p:sldId id="256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0" r:id="rId16"/>
    <p:sldId id="266" r:id="rId17"/>
    <p:sldId id="267" r:id="rId18"/>
    <p:sldId id="268" r:id="rId19"/>
    <p:sldId id="269" r:id="rId20"/>
    <p:sldId id="272" r:id="rId21"/>
    <p:sldId id="273" r:id="rId22"/>
    <p:sldId id="270" r:id="rId23"/>
    <p:sldId id="271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6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49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2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66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32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57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6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42136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65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2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3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J:\&#1076;&#1083;&#1103;%20&#1089;&#1090;&#1091;&#1076;&#1077;&#1085;&#1090;&#1086;&#1074;%20&#1083;&#1077;&#1082;&#1094;&#1080;&#1080;%202016&#1075;\&#1083;&#1077;&#1082;&#1094;&#1080;&#1103;%20&#8470;9\&#1087;&#1088;&#1077;&#1076;&#1088;&#1072;&#1082;.doc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728192"/>
          </a:xfrm>
        </p:spPr>
        <p:txBody>
          <a:bodyPr>
            <a:noAutofit/>
          </a:bodyPr>
          <a:lstStyle/>
          <a:p>
            <a:pPr marL="36830" indent="33655"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latin typeface="Times New Roman"/>
                <a:ea typeface="Times New Roman"/>
                <a:cs typeface="Times New Roman"/>
              </a:rPr>
              <a:t>Задания по темам:   </a:t>
            </a:r>
            <a:r>
              <a:rPr lang="ru-RU" sz="2000" b="1" dirty="0" smtClean="0">
                <a:latin typeface="Times New Roman"/>
                <a:ea typeface="Times New Roman"/>
                <a:cs typeface="Times New Roman"/>
              </a:rPr>
              <a:t>“Методы обследования в гинекологии”, </a:t>
            </a:r>
            <a:r>
              <a:rPr lang="ru-RU" sz="2000" b="1" dirty="0">
                <a:latin typeface="Times New Roman"/>
                <a:ea typeface="Times New Roman"/>
                <a:cs typeface="Times New Roman"/>
              </a:rPr>
              <a:t>“</a:t>
            </a:r>
            <a:r>
              <a:rPr lang="ru-RU" sz="2000" b="1" dirty="0">
                <a:latin typeface="Times New Roman"/>
                <a:ea typeface="Calibri"/>
                <a:cs typeface="Times New Roman"/>
              </a:rPr>
              <a:t>Сестринский уход </a:t>
            </a:r>
            <a:r>
              <a:rPr lang="ru-RU" sz="2000" b="1" dirty="0" smtClean="0">
                <a:latin typeface="Times New Roman"/>
                <a:ea typeface="Calibri"/>
                <a:cs typeface="Times New Roman"/>
              </a:rPr>
              <a:t>при воспалительных заболеваниях женских половых органов, нарушении менструального цикла, бесплодии”.</a:t>
            </a:r>
            <a:r>
              <a:rPr lang="ru-RU" sz="2000" dirty="0">
                <a:ea typeface="Calibri"/>
                <a:cs typeface="Times New Roman"/>
              </a:rPr>
              <a:t/>
            </a:r>
            <a:br>
              <a:rPr lang="ru-RU" sz="2000" dirty="0">
                <a:ea typeface="Calibri"/>
                <a:cs typeface="Times New Roman"/>
              </a:rPr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988840"/>
            <a:ext cx="8712968" cy="424847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Гинекология – это ….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Основное гинекологическое обследование включает в себя: ….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При гинекологическом анамнезе выясняют …</a:t>
            </a:r>
            <a:r>
              <a:rPr lang="ru-RU" dirty="0">
                <a:ea typeface="Calibri"/>
                <a:cs typeface="Times New Roman"/>
              </a:rPr>
              <a:t>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48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Фоновые заболевания тела матки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7904" y="1447800"/>
            <a:ext cx="5225784" cy="4800600"/>
          </a:xfrm>
        </p:spPr>
        <p:txBody>
          <a:bodyPr/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</a:t>
            </a: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гиперпластические процессы эндометрия;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полип тела матки.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endParaRPr lang="ru-RU" sz="24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3074" name="Picture 2" descr="http://devita-clinic.ru/img/articles/giperplaziya-endometriy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" y="1916832"/>
            <a:ext cx="4005825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1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Дисплазии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6056" y="1447800"/>
            <a:ext cx="3857632" cy="262927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</a:t>
            </a:r>
            <a:r>
              <a:rPr lang="ru-RU" dirty="0" smtClean="0"/>
              <a:t>ульвы,</a:t>
            </a:r>
          </a:p>
          <a:p>
            <a:r>
              <a:rPr lang="ru-RU" dirty="0"/>
              <a:t>ш</a:t>
            </a:r>
            <a:r>
              <a:rPr lang="ru-RU" dirty="0" smtClean="0"/>
              <a:t>ейки матки,</a:t>
            </a:r>
          </a:p>
          <a:p>
            <a:r>
              <a:rPr lang="ru-RU" dirty="0"/>
              <a:t>а</a:t>
            </a:r>
            <a:r>
              <a:rPr lang="ru-RU" dirty="0" smtClean="0"/>
              <a:t>типическая/ </a:t>
            </a:r>
            <a:r>
              <a:rPr lang="ru-RU" dirty="0" err="1" smtClean="0"/>
              <a:t>рецедивирующая</a:t>
            </a:r>
            <a:r>
              <a:rPr lang="ru-RU" dirty="0" smtClean="0"/>
              <a:t> железистая гиперплазия эндометрия</a:t>
            </a:r>
          </a:p>
        </p:txBody>
      </p:sp>
      <p:pic>
        <p:nvPicPr>
          <p:cNvPr id="4100" name="Picture 4" descr="http://2.bp.blogspot.com/-DCeQ_1Ck-3k/UeAXMgThfVI/AAAAAAAAEg4/nUnCTlqdlVE/s1600/dysplas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4993808" cy="211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velnosty.ru/wp-content/uploads/2015/08/umerenno-differentsirovannaja-adenokartsinoma-sigmovidnoj-kishki-prognoz-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" t="17856" r="4088" b="16978"/>
          <a:stretch/>
        </p:blipFill>
        <p:spPr bwMode="auto">
          <a:xfrm>
            <a:off x="0" y="4077072"/>
            <a:ext cx="8569390" cy="276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3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Заболевания яичников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5856" y="1447800"/>
            <a:ext cx="5760640" cy="5221560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8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К </a:t>
            </a:r>
            <a:r>
              <a:rPr lang="ru-RU" sz="2800" b="1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фоновым</a:t>
            </a:r>
            <a:r>
              <a:rPr lang="ru-RU" sz="28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 </a:t>
            </a:r>
            <a:r>
              <a:rPr lang="ru-RU" sz="2800" b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заболеваниям яичников</a:t>
            </a:r>
            <a:r>
              <a:rPr lang="ru-RU" sz="28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 относятся длительные хронические воспаления матки, </a:t>
            </a:r>
            <a:endParaRPr lang="ru-RU" sz="2800" dirty="0" smtClean="0">
              <a:solidFill>
                <a:srgbClr val="002060"/>
              </a:solidFill>
              <a:latin typeface="Arial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sz="28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к </a:t>
            </a:r>
            <a:r>
              <a:rPr lang="ru-RU" sz="2800" b="1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предраковым заболеваниям относятся</a:t>
            </a:r>
            <a:r>
              <a:rPr lang="ru-RU" sz="28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– доброкачественные заболевания придатков и </a:t>
            </a:r>
            <a:r>
              <a:rPr lang="ru-RU" sz="2800" dirty="0" err="1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кистомы</a:t>
            </a:r>
            <a:r>
              <a:rPr lang="ru-RU" sz="28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5122" name="Picture 2" descr="http://www.syl.ru/misc/i/ai/113867/2587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222412"/>
            <a:ext cx="3408313" cy="261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mnepomog.ru/wp-content/uploads/2013/04/sadgre1aw63df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" y="4077072"/>
            <a:ext cx="3660850" cy="248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0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1143000"/>
          </a:xfrm>
        </p:spPr>
        <p:txBody>
          <a:bodyPr/>
          <a:lstStyle/>
          <a:p>
            <a:pPr algn="ctr"/>
            <a:r>
              <a:rPr lang="ru-RU" dirty="0" err="1" smtClean="0"/>
              <a:t>Эндометриоз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://www.gynoklinik.ru/uploads/images/content/_contentblockImage/endometrio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1" y="1479264"/>
            <a:ext cx="532141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dailylady.ru/wp-content/uploads/2015/01/endometrioz-matki-f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433" y="1479264"/>
            <a:ext cx="3709567" cy="23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vrachfree.com/images/zabolevaniya-shejki-matki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433" y="4042643"/>
            <a:ext cx="3709298" cy="28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8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/>
                <a:ea typeface="Calibri"/>
                <a:cs typeface="Times New Roman"/>
              </a:rPr>
              <a:t>Диагностика заболеваний основывается на:</a:t>
            </a:r>
            <a:r>
              <a:rPr lang="ru-RU" sz="2800" dirty="0">
                <a:latin typeface="Calibri"/>
                <a:ea typeface="Calibri"/>
                <a:cs typeface="Times New Roman"/>
              </a:rPr>
              <a:t/>
            </a:r>
            <a:br>
              <a:rPr lang="ru-RU" sz="2800" dirty="0">
                <a:latin typeface="Calibri"/>
                <a:ea typeface="Calibri"/>
                <a:cs typeface="Times New Roman"/>
              </a:rPr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616624"/>
          </a:xfrm>
        </p:spPr>
        <p:txBody>
          <a:bodyPr>
            <a:normAutofit fontScale="55000" lnSpcReduction="20000"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данных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анамнеза (выявление факторов риска),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жалобах пациентки (их может и не быть),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данных общего и гинекологического осмотра,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изучении гормональной активности,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данных цитологического исследования (мазок на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онкоцитологию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из  влагалищной части шейки матки и цервикального канала, забор мазка производят до проведения проб и влагалищного исследования),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latin typeface="Times New Roman"/>
                <a:ea typeface="Calibri"/>
                <a:cs typeface="Times New Roman"/>
              </a:rPr>
              <a:t>кольпоскопия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раздельное диагностическое выскабливание слизистой цервикального канала и полости матки,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latin typeface="Times New Roman"/>
                <a:ea typeface="Calibri"/>
                <a:cs typeface="Times New Roman"/>
              </a:rPr>
              <a:t>гистероскопия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прицельная ножевая биопсия с последующим гистологическим исследованием,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УЗИ органов малого таза,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крови на сахар,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обследование на ИППП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815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ru-RU" sz="2800" b="1" dirty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Основные принципиальные отличия доброкачественных и злокачественных опухолей.</a:t>
            </a:r>
            <a:r>
              <a:rPr lang="ru-RU" sz="2800" dirty="0"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lang="ru-RU" sz="2800" dirty="0">
                <a:solidFill>
                  <a:schemeClr val="tx1"/>
                </a:solidFill>
                <a:effectLst/>
                <a:latin typeface="Arial" pitchFamily="34" charset="0"/>
              </a:rPr>
            </a:b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226892"/>
              </p:ext>
            </p:extLst>
          </p:nvPr>
        </p:nvGraphicFramePr>
        <p:xfrm>
          <a:off x="1115616" y="1916831"/>
          <a:ext cx="7848872" cy="3528393"/>
        </p:xfrm>
        <a:graphic>
          <a:graphicData uri="http://schemas.openxmlformats.org/drawingml/2006/table">
            <a:tbl>
              <a:tblPr firstRow="1" firstCol="1" bandRow="1"/>
              <a:tblGrid>
                <a:gridCol w="3924026"/>
                <a:gridCol w="3924846"/>
              </a:tblGrid>
              <a:tr h="44105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Доброкачественные опухоли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Злокачественные опухоли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343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 Клетки повторяют клетки ткани, из которой развилась опухоль.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 Рост экспансивный.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 Не дают метастазов.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4. Практически не дают рецидивов.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5.Не оказывают влияния на общее состояние (за исключением редких форм).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Атипия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и полиморфизм клеток.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 Рост инфильтрирующий.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 Склонны к метастазированию.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4. Склонны к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рецидивированию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 Вызывают интоксикацию, кахексию.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4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/>
                <a:ea typeface="Calibri"/>
                <a:cs typeface="Times New Roman"/>
              </a:rPr>
              <a:t>Предрасполагающими к возникновению опухолей факторами называются следующие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>
            <a:normAutofit fontScale="775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 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</a:t>
            </a:r>
            <a:r>
              <a:rPr lang="ru-RU" b="1" dirty="0">
                <a:latin typeface="Times New Roman"/>
                <a:ea typeface="Calibri"/>
                <a:cs typeface="Times New Roman"/>
              </a:rPr>
              <a:t>Генетические факторы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(наследственная предрасположенность – ведущий фактор)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Химические факторы (влияние ароматических веществ на ДНК)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Физические факторы (ультрафиолетовое излучение, другие виды радиации)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Механические травмы, перегрев организма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Биологические факторы (вирусы и инфекции)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Снижение иммунной защиты организма, аутоиммунные процессы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Патологии эндокринной системы, нарушение гормонального баланса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83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/>
                <a:ea typeface="Calibri"/>
                <a:cs typeface="Times New Roman"/>
              </a:rPr>
              <a:t>Диагностика и лечение опухолей 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/>
            </a:r>
            <a:br>
              <a:rPr lang="ru-RU" sz="2800" dirty="0" smtClean="0">
                <a:latin typeface="Times New Roman"/>
                <a:ea typeface="Calibri"/>
                <a:cs typeface="Times New Roman"/>
              </a:rPr>
            </a:b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женских 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половых 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органов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 algn="just">
              <a:spcAft>
                <a:spcPts val="0"/>
              </a:spcAft>
              <a:buNone/>
            </a:pP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Гинекологический осмотр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Бимануальное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исследование влагалища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Трансвагинальное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УЗИ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Компьютерная томография (КТ) органов малого таза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Магнитно-резонансная томография (МРТ) органов малого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таза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/>
            <a:r>
              <a:rPr lang="ru-RU" dirty="0">
                <a:latin typeface="Times New Roman"/>
                <a:ea typeface="Calibri"/>
                <a:cs typeface="Times New Roman"/>
              </a:rPr>
              <a:t>•	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Кольпоскопия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err="1" smtClean="0">
                <a:latin typeface="Times New Roman"/>
                <a:ea typeface="Calibri"/>
                <a:cs typeface="Times New Roman"/>
              </a:rPr>
              <a:t>Гистероскопия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лечебно-диагностическая лапароскопия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•	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•</a:t>
            </a:r>
            <a:r>
              <a:rPr lang="ru-RU" dirty="0">
                <a:latin typeface="Times New Roman"/>
                <a:ea typeface="Calibri"/>
                <a:cs typeface="Times New Roman"/>
              </a:rPr>
              <a:t>	Биопсия с последующим гистологическим или цитологическим исследованием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 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45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260648"/>
            <a:ext cx="8172400" cy="5987752"/>
          </a:xfrm>
        </p:spPr>
        <p:txBody>
          <a:bodyPr/>
          <a:lstStyle/>
          <a:p>
            <a:pPr algn="just"/>
            <a:r>
              <a:rPr lang="ru-RU" dirty="0">
                <a:latin typeface="Times New Roman"/>
                <a:ea typeface="Calibri"/>
              </a:rPr>
              <a:t>В зависимости от выявленного заболевания, его формы, стадии, характера, особенностей течения, индивидуальных показаний пациентки назначается хирургическое или консервативное лечение</a:t>
            </a:r>
            <a:r>
              <a:rPr lang="ru-RU" dirty="0" smtClean="0">
                <a:latin typeface="Times New Roman"/>
                <a:ea typeface="Calibri"/>
              </a:rPr>
              <a:t>.</a:t>
            </a: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Параллельно с хирургическим лечением по показаниям назначается противовирусная или антибактериальная терапия, иммуномодулирующие и биостимулирующие препараты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27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1570186"/>
          </a:xfrm>
        </p:spPr>
        <p:txBody>
          <a:bodyPr>
            <a:no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800" dirty="0">
                <a:solidFill>
                  <a:srgbClr val="002060"/>
                </a:solidFill>
                <a:effectLst/>
                <a:latin typeface="Arial"/>
                <a:ea typeface="Times New Roman"/>
                <a:cs typeface="Times New Roman"/>
              </a:rPr>
              <a:t>К истинным доброкачественным опухолям влагалища относятся фибромы, миомы, фибромиомы, липомы</a:t>
            </a:r>
            <a:r>
              <a:rPr lang="ru-RU" sz="2800" dirty="0" smtClean="0">
                <a:solidFill>
                  <a:srgbClr val="002060"/>
                </a:solidFill>
                <a:effectLst/>
                <a:latin typeface="Arial"/>
                <a:ea typeface="Times New Roman"/>
                <a:cs typeface="Times New Roman"/>
              </a:rPr>
              <a:t>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9912" y="1988840"/>
            <a:ext cx="5153776" cy="4680520"/>
          </a:xfrm>
        </p:spPr>
        <p:txBody>
          <a:bodyPr>
            <a:normAutofit fontScale="92500"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Истинные опухоли локализуются под слизистой влагалищной стенки; </a:t>
            </a:r>
            <a:endParaRPr lang="ru-RU" dirty="0" smtClean="0">
              <a:solidFill>
                <a:srgbClr val="002060"/>
              </a:solidFill>
              <a:latin typeface="Arial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могут 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иметь вид одиночного узла с широким основанием или длинной ножкой; </a:t>
            </a:r>
            <a:endParaRPr lang="ru-RU" dirty="0" smtClean="0">
              <a:solidFill>
                <a:srgbClr val="002060"/>
              </a:solidFill>
              <a:latin typeface="Arial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реже 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носят характер множественных узелков.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8194" name="Picture 2" descr="http://www.rasteniya-lecarstvennie.ru/uploads/posts/2011-12/1324758368_kavernoznaya-gemangioma-lechen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68453"/>
            <a:ext cx="2689547" cy="26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amozdrav.net.ua/wp-content/uploads/2015/08/%D0%9E%D0%BF%D1%83%D1%85%D0%BE%D0%BB%D0%B8-%D1%81%D0%BE%D0%B5%D0%B4%D0%B8%D0%BD%D0%B8%D1%82%D0%B5%D0%BB%D1%8C%D0%BD%D0%BE%D0%B9-%D1%82%D0%BA%D0%B0%D0%BD%D0%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3" y="1792189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59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4248472"/>
          </a:xfrm>
        </p:spPr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2060"/>
                </a:solidFill>
                <a:ea typeface="Calibri"/>
                <a:cs typeface="Times New Roman"/>
              </a:rPr>
              <a:t>4.К эндоскопическим  методам </a:t>
            </a: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исследования в </a:t>
            </a:r>
            <a:r>
              <a:rPr lang="ru-RU" dirty="0" smtClean="0">
                <a:solidFill>
                  <a:srgbClr val="002060"/>
                </a:solidFill>
                <a:ea typeface="Calibri"/>
                <a:cs typeface="Times New Roman"/>
              </a:rPr>
              <a:t>гинекологии </a:t>
            </a: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относят ….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2060"/>
                </a:solidFill>
                <a:ea typeface="Calibri"/>
                <a:cs typeface="Times New Roman"/>
              </a:rPr>
              <a:t>5.Гормональные </a:t>
            </a: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методы исследования уровня половых гормонов в крови относится к  ….. методам исследования</a:t>
            </a:r>
            <a:r>
              <a:rPr lang="ru-RU" dirty="0" smtClean="0">
                <a:solidFill>
                  <a:srgbClr val="002060"/>
                </a:solidFill>
                <a:ea typeface="Calibri"/>
                <a:cs typeface="Times New Roman"/>
              </a:rPr>
              <a:t>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2060"/>
                </a:solidFill>
                <a:ea typeface="Calibri"/>
                <a:cs typeface="Times New Roman"/>
              </a:rPr>
              <a:t>6. ….. </a:t>
            </a: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– относится к …… </a:t>
            </a:r>
            <a:r>
              <a:rPr lang="ru-RU" dirty="0" smtClean="0">
                <a:solidFill>
                  <a:srgbClr val="002060"/>
                </a:solidFill>
                <a:ea typeface="Calibri"/>
                <a:cs typeface="Times New Roman"/>
              </a:rPr>
              <a:t>методам исследования</a:t>
            </a: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 descr="Биопсия шейки матки: особенности проведения операции :: SYL.r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4175115" cy="286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53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14261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Киста яичника</a:t>
            </a:r>
            <a:r>
              <a:rPr lang="ru-RU" sz="2800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 представляет собой полость, заполненную </a:t>
            </a:r>
            <a:r>
              <a:rPr lang="ru-RU" sz="2800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жидкостью.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9912" y="1700808"/>
            <a:ext cx="5153776" cy="4547592"/>
          </a:xfrm>
        </p:spPr>
        <p:txBody>
          <a:bodyPr>
            <a:normAutofit/>
          </a:bodyPr>
          <a:lstStyle/>
          <a:p>
            <a:pPr indent="0" algn="just">
              <a:spcAft>
                <a:spcPts val="0"/>
              </a:spcAft>
              <a:buNone/>
            </a:pP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Различают </a:t>
            </a:r>
            <a:r>
              <a:rPr lang="ru-RU" dirty="0" err="1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эндометриоидную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ru-RU" dirty="0" err="1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параовариальную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ru-RU" dirty="0" err="1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муцинозную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, серозную, </a:t>
            </a:r>
            <a:r>
              <a:rPr lang="ru-RU" dirty="0" err="1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дермоидную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, фолликулярную кисту, кисту желтого тела и т.д. 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</p:txBody>
      </p:sp>
      <p:pic>
        <p:nvPicPr>
          <p:cNvPr id="9218" name="Picture 2" descr="http://www.alt-medic.ru/img2/kista_z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4736"/>
            <a:ext cx="3168352" cy="273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mypresentation.ru/documents/9ebbdb5448cecbc7ea516b776386a48b/img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9" y="4077072"/>
            <a:ext cx="4074053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5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64896" cy="1930226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effectLst/>
                <a:latin typeface="Times New Roman"/>
                <a:ea typeface="Calibri"/>
              </a:rPr>
              <a:t>Миома матки, фибромиома матки, </a:t>
            </a:r>
            <a:r>
              <a:rPr lang="ru-RU" sz="2800" dirty="0" err="1">
                <a:effectLst/>
                <a:latin typeface="Times New Roman"/>
                <a:ea typeface="Calibri"/>
              </a:rPr>
              <a:t>лейомиома</a:t>
            </a:r>
            <a:r>
              <a:rPr lang="ru-RU" sz="2800" dirty="0">
                <a:solidFill>
                  <a:srgbClr val="111111"/>
                </a:solidFill>
                <a:effectLst/>
                <a:latin typeface="Times New Roman"/>
                <a:ea typeface="Calibri"/>
              </a:rPr>
              <a:t> </a:t>
            </a:r>
            <a:r>
              <a:rPr lang="ru-RU" sz="2800" dirty="0">
                <a:effectLst/>
                <a:latin typeface="Times New Roman"/>
                <a:ea typeface="Calibri"/>
              </a:rPr>
              <a:t>– одно из наиболее распространенных в гинекологической практике опухолевых заболеваний женских половых органов.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996952"/>
            <a:ext cx="7890080" cy="3744416"/>
          </a:xfrm>
        </p:spPr>
        <p:txBody>
          <a:bodyPr>
            <a:normAutofit fontScale="92500"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Возникновению миомы способствуют: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Calibri"/>
                <a:cs typeface="Times New Roman"/>
              </a:rPr>
              <a:t>Первичные изменения – наследственная отягощенность, инфантилизм, первичное эндокринное бесплодие, гормональные нарушения.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Calibri"/>
                <a:cs typeface="Times New Roman"/>
              </a:rPr>
              <a:t>Вторичные изменения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миометрия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– аборты, послеродовые осложнения, хронические воспаления половых органов.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93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864096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/>
                <a:ea typeface="Calibri"/>
                <a:cs typeface="Times New Roman"/>
              </a:rPr>
              <a:t>По классификации различают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9384" y="1161436"/>
            <a:ext cx="5544616" cy="5661248"/>
          </a:xfrm>
        </p:spPr>
        <p:txBody>
          <a:bodyPr>
            <a:normAutofit fontScale="70000" lnSpcReduction="20000"/>
          </a:bodyPr>
          <a:lstStyle/>
          <a:p>
            <a:pPr marL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-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по локализации – миома тела матки, миома шейки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матки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- по форме роста: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Интерстициальная (межмышечная) – узел располагается в толще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миометрия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latin typeface="Times New Roman"/>
                <a:ea typeface="Calibri"/>
                <a:cs typeface="Times New Roman"/>
              </a:rPr>
              <a:t>Субмукозная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(подслизистая) – рост по направлению к полости матки,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latin typeface="Times New Roman"/>
                <a:ea typeface="Calibri"/>
                <a:cs typeface="Times New Roman"/>
              </a:rPr>
              <a:t>Субсерозная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(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подбрюшинная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) – рост по направлению к брюшной полости,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Смешанная – сочетание двух, трех форм роста,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latin typeface="Times New Roman"/>
                <a:ea typeface="Calibri"/>
                <a:cs typeface="Times New Roman"/>
              </a:rPr>
              <a:t>Межсвязочная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– рост узла между передним и задним листками широкой связки,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Забрюшинная – при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экзофитном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росте из нижнего сегмента матки, перешейка, шейки матки.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4" name="Рисунок 3" descr="http://medwind.ru/images/mioma3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0" b="11712"/>
          <a:stretch/>
        </p:blipFill>
        <p:spPr bwMode="auto">
          <a:xfrm>
            <a:off x="0" y="1916832"/>
            <a:ext cx="3851920" cy="33075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039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100" dirty="0">
                <a:solidFill>
                  <a:srgbClr val="00206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Мастопатия – это </a:t>
            </a:r>
            <a:r>
              <a:rPr lang="ru-RU" sz="3100" dirty="0" err="1">
                <a:solidFill>
                  <a:srgbClr val="00206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дисгормональный</a:t>
            </a:r>
            <a:r>
              <a:rPr lang="ru-RU" sz="3100" dirty="0">
                <a:solidFill>
                  <a:srgbClr val="00206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 гиперпластический процесс в молочной железе.</a:t>
            </a:r>
            <a:r>
              <a:rPr lang="ru-RU" sz="4400" dirty="0">
                <a:solidFill>
                  <a:srgbClr val="002060"/>
                </a:solidFill>
                <a:effectLst/>
                <a:latin typeface="Arial"/>
                <a:ea typeface="Times New Roman"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5410200"/>
          </a:xfrm>
        </p:spPr>
        <p:txBody>
          <a:bodyPr>
            <a:normAutofit fontScale="47500" lnSpcReduction="20000"/>
          </a:bodyPr>
          <a:lstStyle/>
          <a:p>
            <a:pPr indent="180340" algn="ctr"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Основные причины возникновения 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мастопатии: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фрустрирующие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 ситуации, которые присутствуют в жизни современной женщины (неудовлетворенность семейным положением, конфликтные ситуации на работе, психоэмоциональные стрессы и др.);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факторы репродуктивного характера (малое количество заканчивающихся родами беременностей, большое количество абортов, возраст при беременности и родах, длительность лактации или ее отсутствие, раннее </a:t>
            </a:r>
            <a:r>
              <a:rPr lang="ru-RU" dirty="0" err="1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менархе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 и позднее наступление менопаузы и др.);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заболевания женской половой сферы, в первую очередь воспалительные процессы в органах малого таза;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неблагоприятные факторы гинекологического анамнеза (нарушения менструального цикла, </a:t>
            </a:r>
            <a:r>
              <a:rPr lang="ru-RU" dirty="0" err="1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ановуляторное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 бесплодие, </a:t>
            </a:r>
            <a:r>
              <a:rPr lang="ru-RU" dirty="0" err="1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эндометриоз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, гиперпластические процессы эндометрия, миома матки, опухоли яичников);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факторы сексуального характера (отсутствие или позднее начало половой жизни – в 30 лет и старше, пониженное либидо, дискомфорт в интимной жизни и др.);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эндокринные нарушения (заболевания щитовидной железы, сахарный диабет, метаболический синдром, синдром поликистозных яичников, врожденная дисфункция коры надпочечников);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функциональные нарушения и заболевания печени и желчевыводящих путей;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наследственная (генетическая) предрасположенность.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898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симптомы: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47800"/>
            <a:ext cx="7992888" cy="2269232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002060"/>
                </a:solidFill>
                <a:latin typeface="Arial"/>
                <a:ea typeface="Times New Roman"/>
              </a:rPr>
              <a:t>масталгия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</a:rPr>
              <a:t> 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</a:rPr>
              <a:t>(боли в молочных железах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</a:rPr>
              <a:t>)</a:t>
            </a:r>
          </a:p>
          <a:p>
            <a:r>
              <a:rPr lang="ru-RU" dirty="0" err="1" smtClean="0">
                <a:solidFill>
                  <a:srgbClr val="002060"/>
                </a:solidFill>
                <a:latin typeface="Arial"/>
                <a:ea typeface="Times New Roman"/>
              </a:rPr>
              <a:t>мастодиния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</a:rPr>
              <a:t> 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</a:rPr>
              <a:t>(увеличение и отек молочных желез). </a:t>
            </a:r>
            <a:endParaRPr lang="ru-RU" dirty="0"/>
          </a:p>
        </p:txBody>
      </p:sp>
      <p:pic>
        <p:nvPicPr>
          <p:cNvPr id="10242" name="Picture 2" descr="http://www.vrachfree.ru/images/narod_med_1/mastopatiya-lechenie-narodnymi-sredstvam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" y="4005064"/>
            <a:ext cx="4564698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s3.amazonaws.com/healthtap-public/ht-staging/user_answer/reference_image/12114/large/Breast_Canc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44" y="4005064"/>
            <a:ext cx="4478256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40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Злокачественные опухоли </a:t>
            </a:r>
            <a:br>
              <a:rPr lang="ru-RU" dirty="0" smtClean="0"/>
            </a:br>
            <a:r>
              <a:rPr lang="ru-RU" dirty="0" smtClean="0"/>
              <a:t>вульвы и влагалища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9912" y="1916832"/>
            <a:ext cx="5081768" cy="4645496"/>
          </a:xfrm>
        </p:spPr>
        <p:txBody>
          <a:bodyPr/>
          <a:lstStyle/>
          <a:p>
            <a:r>
              <a:rPr lang="ru-RU" dirty="0" smtClean="0"/>
              <a:t>Рак вульвы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Рак влагалища</a:t>
            </a:r>
            <a:endParaRPr lang="ru-RU" dirty="0"/>
          </a:p>
        </p:txBody>
      </p:sp>
      <p:pic>
        <p:nvPicPr>
          <p:cNvPr id="11266" name="Picture 2" descr="http://medicalpicturesinfo.com/wp-content/uploads/2011/10/Vulva-cancer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528392" cy="243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medicinamira.u31991.netangels.ru/images/stories/rak_shejki_matki/rak_shhejki_matki_ii_stadiy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1" y="4149080"/>
            <a:ext cx="3535197" cy="27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88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ru-RU" sz="2800" b="1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Рак шейки матки</a:t>
            </a:r>
            <a:r>
              <a:rPr lang="ru-RU" sz="2800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 – наиболее распространенная злокачественная опухоль женских половых органов.</a:t>
            </a:r>
            <a:r>
              <a:rPr lang="ru-RU" sz="2800" dirty="0">
                <a:latin typeface="Calibri"/>
                <a:ea typeface="Times New Roman"/>
                <a:cs typeface="Times New Roman"/>
              </a:rPr>
              <a:t/>
            </a:r>
            <a:br>
              <a:rPr lang="ru-RU" sz="2800" dirty="0">
                <a:latin typeface="Calibri"/>
                <a:ea typeface="Times New Roman"/>
                <a:cs typeface="Times New Roman"/>
              </a:rPr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08520" y="1447800"/>
            <a:ext cx="9042208" cy="2053208"/>
          </a:xfrm>
        </p:spPr>
        <p:txBody>
          <a:bodyPr>
            <a:normAutofit fontScale="775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Причинами 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могут являться некоторые виды ВПЧ (вируса папилломы 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человека), </a:t>
            </a:r>
            <a:r>
              <a:rPr lang="ru-RU" dirty="0" err="1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нелеченная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 эрозия, 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рожавшие женщины старше 40 лет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. </a:t>
            </a: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Рак 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шейки матки может протекать бессимптомно, ранними признаками могут быть бели и кровянистые выделения иногда с неприятным запахом. 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</p:txBody>
      </p:sp>
      <p:pic>
        <p:nvPicPr>
          <p:cNvPr id="12290" name="Picture 2" descr="http://vrachvdome.ru/wp-content/uploads/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1"/>
          <a:stretch/>
        </p:blipFill>
        <p:spPr bwMode="auto">
          <a:xfrm>
            <a:off x="1331640" y="3617640"/>
            <a:ext cx="697729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2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Рак тела матки</a:t>
            </a:r>
            <a:r>
              <a:rPr lang="ru-RU" sz="2800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 – менее распространен, чем рак шейки </a:t>
            </a:r>
            <a:r>
              <a:rPr lang="ru-RU" sz="2800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матки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628800"/>
            <a:ext cx="5369800" cy="5229200"/>
          </a:xfrm>
        </p:spPr>
        <p:txBody>
          <a:bodyPr>
            <a:normAutofit fontScale="70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Причины: 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гормональные нарушения в организме, может сочетаться с миомой матки, опухолями яичников, гиперплазией эндометрия, сахарным диабетом, ожирением и другими обменными нарушениями. 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В основном развивается у женщин старше 45-50 лет, часто протекает бессимптомно, женщины жалуются на слабость и быструю утомляемость.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Наиболее </a:t>
            </a:r>
            <a:r>
              <a:rPr lang="ru-RU" b="1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частым признаком 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рака тела матки являются </a:t>
            </a:r>
            <a:r>
              <a:rPr lang="ru-RU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кровянистые выделения </a:t>
            </a: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из половых путей возникающие </a:t>
            </a:r>
            <a:r>
              <a:rPr lang="ru-RU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в менопаузе и постменопаузе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</p:txBody>
      </p:sp>
      <p:pic>
        <p:nvPicPr>
          <p:cNvPr id="13314" name="Picture 2" descr="http://medicinamira.u31991.netangels.ru/images/stories/rak_tela_matki/rak_tela_matki._stadiya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22"/>
          <a:stretch/>
        </p:blipFill>
        <p:spPr bwMode="auto">
          <a:xfrm>
            <a:off x="1376143" y="1412776"/>
            <a:ext cx="2411760" cy="270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3"/>
          <a:stretch/>
        </p:blipFill>
        <p:spPr bwMode="auto">
          <a:xfrm>
            <a:off x="1557159" y="4016397"/>
            <a:ext cx="2049728" cy="283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06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6632"/>
            <a:ext cx="8034096" cy="3024336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002060"/>
                </a:solidFill>
                <a:latin typeface="Arial"/>
                <a:ea typeface="Calibri"/>
              </a:rPr>
              <a:t>Рак яичников по частоте занимает 3 место в структуре онкогинекологической заболеваемости. </a:t>
            </a:r>
            <a:endParaRPr lang="ru-RU" dirty="0" smtClean="0">
              <a:solidFill>
                <a:srgbClr val="002060"/>
              </a:solidFill>
              <a:latin typeface="Arial"/>
              <a:ea typeface="Calibri"/>
            </a:endParaRPr>
          </a:p>
          <a:p>
            <a:r>
              <a:rPr lang="ru-RU" dirty="0" smtClean="0">
                <a:solidFill>
                  <a:srgbClr val="002060"/>
                </a:solidFill>
                <a:latin typeface="Arial"/>
                <a:ea typeface="Calibri"/>
              </a:rPr>
              <a:t>Рак </a:t>
            </a:r>
            <a:r>
              <a:rPr lang="ru-RU" dirty="0">
                <a:solidFill>
                  <a:srgbClr val="002060"/>
                </a:solidFill>
                <a:latin typeface="Arial"/>
                <a:ea typeface="Calibri"/>
              </a:rPr>
              <a:t>яичников занимает первое место в структуре смертности от онкологических заболеваний. </a:t>
            </a:r>
            <a:endParaRPr lang="ru-RU" dirty="0" smtClean="0">
              <a:solidFill>
                <a:srgbClr val="002060"/>
              </a:solidFill>
              <a:latin typeface="Arial"/>
              <a:ea typeface="Calibri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Рак яичников на ранних стадиях протекает бессимптомно или имеются симптомы не характерные для рака яичников (диспепсия, чувство распирания в животе, тошнота, диарея сочетается с запорами).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Заболевание протекает агрессивно, с ранним метастазированием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</p:txBody>
      </p:sp>
      <p:pic>
        <p:nvPicPr>
          <p:cNvPr id="14338" name="Picture 2" descr="http://zdravitelnica.ru/wp-content/uploads/2014/07/rak-yaichni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3" y="3284984"/>
            <a:ext cx="901532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37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2060"/>
                </a:solidFill>
                <a:ea typeface="Calibri"/>
                <a:cs typeface="Times New Roman"/>
              </a:rPr>
              <a:t>7.Определите </a:t>
            </a: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возбудителей заболевания: сифилис - ….., гонорея - …., трихомониаз - ….., хламидиоз - …., остроконечные кондиломы - ….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 smtClean="0">
                <a:solidFill>
                  <a:srgbClr val="002060"/>
                </a:solidFill>
                <a:ea typeface="Calibri"/>
                <a:cs typeface="Times New Roman"/>
              </a:rPr>
              <a:t>8.Пути </a:t>
            </a: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проникновения инфекции - ….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0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2060"/>
                </a:solidFill>
                <a:ea typeface="Calibri"/>
                <a:cs typeface="Times New Roman"/>
              </a:rPr>
              <a:t>9.К </a:t>
            </a: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нейроэндокринным синдромам относят - …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mtClean="0">
                <a:solidFill>
                  <a:srgbClr val="002060"/>
                </a:solidFill>
                <a:ea typeface="Calibri"/>
                <a:cs typeface="Times New Roman"/>
              </a:rPr>
              <a:t>10.Параметры </a:t>
            </a:r>
            <a:r>
              <a:rPr lang="ru-RU" dirty="0">
                <a:solidFill>
                  <a:srgbClr val="002060"/>
                </a:solidFill>
                <a:ea typeface="Calibri"/>
                <a:cs typeface="Times New Roman"/>
              </a:rPr>
              <a:t>нормального менструального цикла: 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08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093438"/>
          </a:xfrm>
        </p:spPr>
        <p:txBody>
          <a:bodyPr>
            <a:normAutofit/>
          </a:bodyPr>
          <a:lstStyle/>
          <a:p>
            <a:pPr indent="33655" algn="ctr">
              <a:lnSpc>
                <a:spcPct val="115000"/>
              </a:lnSpc>
              <a:spcAft>
                <a:spcPts val="1000"/>
              </a:spcAft>
            </a:pPr>
            <a:r>
              <a:rPr lang="ru-RU" sz="4000" b="1" dirty="0">
                <a:effectLst/>
                <a:latin typeface="Times New Roman"/>
                <a:ea typeface="Calibri"/>
                <a:cs typeface="Times New Roman"/>
              </a:rPr>
              <a:t>Сестринский уход при </a:t>
            </a:r>
            <a:r>
              <a:rPr lang="ru-RU" sz="4000" b="1" dirty="0" smtClean="0">
                <a:effectLst/>
                <a:latin typeface="Times New Roman"/>
                <a:ea typeface="Calibri"/>
                <a:cs typeface="Times New Roman"/>
              </a:rPr>
              <a:t>онкологических </a:t>
            </a:r>
            <a:r>
              <a:rPr lang="ru-RU" sz="4000" b="1" dirty="0">
                <a:effectLst/>
                <a:latin typeface="Times New Roman"/>
                <a:ea typeface="Calibri"/>
                <a:cs typeface="Times New Roman"/>
              </a:rPr>
              <a:t>заболеваниях женских половых </a:t>
            </a:r>
            <a:r>
              <a:rPr lang="ru-RU" sz="4000" b="1" dirty="0" smtClean="0">
                <a:effectLst/>
                <a:latin typeface="Times New Roman"/>
                <a:ea typeface="Calibri"/>
                <a:cs typeface="Times New Roman"/>
              </a:rPr>
              <a:t>органов. Факторы риска развития женских половых органов.</a:t>
            </a:r>
            <a:br>
              <a:rPr lang="ru-RU" sz="4000" b="1" dirty="0" smtClean="0">
                <a:effectLst/>
                <a:latin typeface="Times New Roman"/>
                <a:ea typeface="Calibri"/>
                <a:cs typeface="Times New Roman"/>
              </a:rPr>
            </a:br>
            <a:r>
              <a:rPr lang="ru-RU" sz="4000" b="1" dirty="0">
                <a:effectLst/>
                <a:latin typeface="Times New Roman"/>
                <a:ea typeface="Calibri"/>
                <a:cs typeface="Times New Roman"/>
              </a:rPr>
              <a:t/>
            </a:r>
            <a:br>
              <a:rPr lang="ru-RU" sz="4000" b="1" dirty="0">
                <a:effectLst/>
                <a:latin typeface="Times New Roman"/>
                <a:ea typeface="Calibri"/>
                <a:cs typeface="Times New Roman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00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149817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rgbClr val="0000FF"/>
                </a:solidFill>
                <a:effectLst/>
                <a:latin typeface="Times New Roman"/>
                <a:ea typeface="Calibri"/>
                <a:cs typeface="Times New Roman"/>
              </a:rPr>
              <a:t>Фактором </a:t>
            </a:r>
            <a:r>
              <a:rPr lang="ru-RU" sz="2800" dirty="0" smtClean="0">
                <a:solidFill>
                  <a:srgbClr val="0000FF"/>
                </a:solidFill>
                <a:effectLst/>
                <a:latin typeface="Times New Roman"/>
                <a:ea typeface="Calibri"/>
                <a:cs typeface="Times New Roman"/>
              </a:rPr>
              <a:t> риска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 </a:t>
            </a:r>
            <a:r>
              <a:rPr lang="ru-RU" sz="2800" dirty="0">
                <a:effectLst/>
                <a:latin typeface="Times New Roman"/>
                <a:ea typeface="Calibri"/>
              </a:rPr>
              <a:t>в медицинской терминологии называются все обстоятельства, способствующие развитию болезней.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916832"/>
            <a:ext cx="7890080" cy="4752528"/>
          </a:xfrm>
        </p:spPr>
        <p:txBody>
          <a:bodyPr>
            <a:normAutofit fontScale="77500" lnSpcReduction="20000"/>
          </a:bodyPr>
          <a:lstStyle/>
          <a:p>
            <a:pPr indent="0" algn="ctr">
              <a:spcAft>
                <a:spcPts val="0"/>
              </a:spcAft>
              <a:buNone/>
            </a:pPr>
            <a:r>
              <a:rPr lang="ru-RU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Факторы риска развития </a:t>
            </a:r>
            <a:r>
              <a:rPr lang="ru-RU" dirty="0" smtClean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онкологических заболеваний </a:t>
            </a:r>
            <a:r>
              <a:rPr lang="ru-RU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условно можно разделить на 4 группы</a:t>
            </a:r>
            <a:r>
              <a:rPr lang="ru-RU" dirty="0" smtClean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:</a:t>
            </a:r>
          </a:p>
          <a:p>
            <a:pPr indent="0" algn="ctr">
              <a:spcAft>
                <a:spcPts val="0"/>
              </a:spcAft>
              <a:buNone/>
            </a:pPr>
            <a:endParaRPr lang="ru-RU" sz="2800" dirty="0">
              <a:solidFill>
                <a:srgbClr val="7030A0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i="1" dirty="0">
                <a:latin typeface="Times New Roman"/>
                <a:ea typeface="Calibri"/>
                <a:cs typeface="Times New Roman"/>
              </a:rPr>
              <a:t>Факторы образа жизни: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курение, злоупотребление алкоголем, вредная пища, посещение соляриев, низкая физическая активность, лишний вес.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i="1" dirty="0">
                <a:latin typeface="Times New Roman"/>
                <a:ea typeface="Calibri"/>
                <a:cs typeface="Times New Roman"/>
              </a:rPr>
              <a:t>Факторы окружающей среды</a:t>
            </a:r>
            <a:r>
              <a:rPr lang="ru-RU" dirty="0">
                <a:latin typeface="Times New Roman"/>
                <a:ea typeface="Calibri"/>
                <a:cs typeface="Times New Roman"/>
              </a:rPr>
              <a:t>: длительное пребывание на солнце, пассивное курение, токсины, радиация.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i="1" dirty="0">
                <a:latin typeface="Times New Roman"/>
                <a:ea typeface="Calibri"/>
                <a:cs typeface="Times New Roman"/>
              </a:rPr>
              <a:t>Биологические факторы: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пол, возраст, расовая и этническая принадлежность.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i="1" dirty="0">
                <a:latin typeface="Times New Roman"/>
                <a:ea typeface="Calibri"/>
                <a:cs typeface="Times New Roman"/>
              </a:rPr>
              <a:t>Наследственные факторы: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семейные генные мутации, повышающие риск развития определенных форм раковых опухолей.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31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88640"/>
            <a:ext cx="7962088" cy="6336704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Под термином «</a:t>
            </a:r>
            <a:r>
              <a:rPr lang="ru-RU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фоновые заболевания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» объединены различные по этиологии и морфологической картине заболевания, на фоне которых может развиться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предрак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и рак.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Под термином </a:t>
            </a:r>
            <a:r>
              <a:rPr lang="ru-RU" u="sng" dirty="0" err="1">
                <a:solidFill>
                  <a:srgbClr val="0000FF"/>
                </a:solidFill>
                <a:latin typeface="Times New Roman"/>
                <a:ea typeface="Calibri"/>
                <a:cs typeface="Times New Roman"/>
                <a:hlinkClick r:id="rId2" action="ppaction://hlinkfile"/>
              </a:rPr>
              <a:t>предрак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понимают дисплазии.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Дисплазия – это типия клеток с нарушением слоистости, но без вовлечения в процесс поверхностного слоя и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стормы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347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Фоновые заболевания </a:t>
            </a:r>
            <a:br>
              <a:rPr lang="ru-RU" dirty="0" smtClean="0"/>
            </a:br>
            <a:r>
              <a:rPr lang="ru-RU" dirty="0" smtClean="0"/>
              <a:t>вульвы и влагалища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9952" y="2060848"/>
            <a:ext cx="4793736" cy="4187552"/>
          </a:xfrm>
        </p:spPr>
        <p:txBody>
          <a:bodyPr/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остроконечные кондиломы;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</a:t>
            </a:r>
            <a:r>
              <a:rPr lang="ru-RU" dirty="0" err="1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крауроз</a:t>
            </a: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лейкоплакия.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1026" name="Picture 2" descr="http://www.extempore.info/images/ZTZH_5_2015/ZTG5-15_Page12_f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3074"/>
            <a:ext cx="3960440" cy="242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0-tub-ru.yandex.net/i?id=f81196065e7b4b730e411ef8a6205c8b&amp;n=33&amp;h=190&amp;w=28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1"/>
          <a:stretch/>
        </p:blipFill>
        <p:spPr bwMode="auto">
          <a:xfrm>
            <a:off x="251520" y="4365104"/>
            <a:ext cx="3983788" cy="216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5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Фоновые заболевания </a:t>
            </a:r>
            <a:br>
              <a:rPr lang="ru-RU" dirty="0" smtClean="0"/>
            </a:br>
            <a:r>
              <a:rPr lang="ru-RU" dirty="0" smtClean="0"/>
              <a:t>шейки матки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9912" y="1447800"/>
            <a:ext cx="5153776" cy="5293568"/>
          </a:xfrm>
        </p:spPr>
        <p:txBody>
          <a:bodyPr>
            <a:normAutofit fontScale="85000"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</a:t>
            </a: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истинная эрозия;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эктопия (псевдоэрозия);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</a:t>
            </a:r>
            <a:r>
              <a:rPr lang="ru-RU" dirty="0" err="1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эрозированныйэктропион</a:t>
            </a: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полипы цервикального канала;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папилломы;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лейкоплакии;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</a:t>
            </a:r>
            <a:r>
              <a:rPr lang="ru-RU" dirty="0" err="1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эндометриозвлагаличной</a:t>
            </a: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 части шейки матки;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- </a:t>
            </a:r>
            <a:r>
              <a:rPr lang="ru-RU" dirty="0" err="1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эндоцервициты</a:t>
            </a: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, </a:t>
            </a:r>
            <a:r>
              <a:rPr lang="ru-RU" dirty="0" err="1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цервикоз</a:t>
            </a:r>
            <a:r>
              <a:rPr lang="ru-RU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2050" name="Picture 2" descr="http://puziko.net/wp-content/uploads/2014/11/eroziya_sheyki_matki2_copy_copy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41399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cmedik.desa.ru/wp-content/uploads/2013/09/udalenie-polipa-cervikaln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21503" r="8450" b="19679"/>
          <a:stretch/>
        </p:blipFill>
        <p:spPr bwMode="auto">
          <a:xfrm>
            <a:off x="263622" y="3861048"/>
            <a:ext cx="3604809" cy="26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9381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1149</Words>
  <Application>Microsoft Office PowerPoint</Application>
  <PresentationFormat>Экран (4:3)</PresentationFormat>
  <Paragraphs>147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Тема Office</vt:lpstr>
      <vt:lpstr>Солнцестояние</vt:lpstr>
      <vt:lpstr>Задания по темам:   “Методы обследования в гинекологии”, “Сестринский уход при воспалительных заболеваниях женских половых органов, нарушении менструального цикла, бесплодии”. </vt:lpstr>
      <vt:lpstr>Презентация PowerPoint</vt:lpstr>
      <vt:lpstr>Презентация PowerPoint</vt:lpstr>
      <vt:lpstr>Презентация PowerPoint</vt:lpstr>
      <vt:lpstr>Сестринский уход при онкологических заболеваниях женских половых органов. Факторы риска развития женских половых органов.  </vt:lpstr>
      <vt:lpstr>Фактором  риска в медицинской терминологии называются все обстоятельства, способствующие развитию болезней.</vt:lpstr>
      <vt:lpstr>Презентация PowerPoint</vt:lpstr>
      <vt:lpstr>Фоновые заболевания  вульвы и влагалища</vt:lpstr>
      <vt:lpstr>Фоновые заболевания  шейки матки</vt:lpstr>
      <vt:lpstr>Фоновые заболевания тела матки</vt:lpstr>
      <vt:lpstr>Дисплазии </vt:lpstr>
      <vt:lpstr>Заболевания яичников</vt:lpstr>
      <vt:lpstr>Эндометриоз </vt:lpstr>
      <vt:lpstr>Диагностика заболеваний основывается на: </vt:lpstr>
      <vt:lpstr>Основные принципиальные отличия доброкачественных и злокачественных опухолей. </vt:lpstr>
      <vt:lpstr>Предрасполагающими к возникновению опухолей факторами называются следующие:</vt:lpstr>
      <vt:lpstr>Диагностика и лечение опухолей  женских половых органов</vt:lpstr>
      <vt:lpstr>Презентация PowerPoint</vt:lpstr>
      <vt:lpstr>К истинным доброкачественным опухолям влагалища относятся фибромы, миомы, фибромиомы, липомы.</vt:lpstr>
      <vt:lpstr>Киста яичника представляет собой полость, заполненную жидкостью. </vt:lpstr>
      <vt:lpstr>Миома матки, фибромиома матки, лейомиома – одно из наиболее распространенных в гинекологической практике опухолевых заболеваний женских половых органов.</vt:lpstr>
      <vt:lpstr>По классификации различают:</vt:lpstr>
      <vt:lpstr>Мастопатия – это дисгормональный гиперпластический процесс в молочной железе. </vt:lpstr>
      <vt:lpstr>Основные симптомы:</vt:lpstr>
      <vt:lpstr>Злокачественные опухоли  вульвы и влагалища</vt:lpstr>
      <vt:lpstr>Рак шейки матки – наиболее распространенная злокачественная опухоль женских половых органов. </vt:lpstr>
      <vt:lpstr>Рак тела матки – менее распространен, чем рак шейки матки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Сестринский уход при онкологических заболеваниях женских половых органов. Факторы риска развития женских половых органов.  </dc:title>
  <cp:lastModifiedBy>комп</cp:lastModifiedBy>
  <cp:revision>13</cp:revision>
  <dcterms:modified xsi:type="dcterms:W3CDTF">2016-01-21T03:20:56Z</dcterms:modified>
</cp:coreProperties>
</file>