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64" r:id="rId5"/>
    <p:sldId id="265" r:id="rId6"/>
    <p:sldId id="268" r:id="rId7"/>
    <p:sldId id="269" r:id="rId8"/>
    <p:sldId id="490" r:id="rId9"/>
    <p:sldId id="266" r:id="rId10"/>
    <p:sldId id="267" r:id="rId11"/>
    <p:sldId id="500" r:id="rId12"/>
    <p:sldId id="503" r:id="rId13"/>
    <p:sldId id="493" r:id="rId14"/>
    <p:sldId id="494" r:id="rId15"/>
    <p:sldId id="501" r:id="rId16"/>
    <p:sldId id="502" r:id="rId17"/>
    <p:sldId id="498" r:id="rId18"/>
    <p:sldId id="49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0E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3" autoAdjust="0"/>
  </p:normalViewPr>
  <p:slideViewPr>
    <p:cSldViewPr snapToGrid="0">
      <p:cViewPr varScale="1">
        <p:scale>
          <a:sx n="105" d="100"/>
          <a:sy n="105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11/30/2022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1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72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456DE3-4E01-4AFD-AD42-42312842ED8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79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mbly Basics Cheatsheet | Azeria Labs">
            <a:extLst>
              <a:ext uri="{FF2B5EF4-FFF2-40B4-BE49-F238E27FC236}">
                <a16:creationId xmlns:a16="http://schemas.microsoft.com/office/drawing/2014/main" id="{2E5A33CB-6135-FF66-16B6-3AA09C563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0" y="3036473"/>
            <a:ext cx="8649738" cy="770463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368800"/>
            <a:ext cx="8652788" cy="7704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CSE 315 January 2022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Md. Tareq Mahmood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Consolas" panose="020B0609020204030204" pitchFamily="49" charset="0"/>
              </a:rPr>
              <a:t>Department of CSE, BUET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DFB012C-2B42-46A4-1064-3F7EB9C663BA}"/>
              </a:ext>
            </a:extLst>
          </p:cNvPr>
          <p:cNvSpPr txBox="1">
            <a:spLocks/>
          </p:cNvSpPr>
          <p:nvPr/>
        </p:nvSpPr>
        <p:spPr>
          <a:xfrm>
            <a:off x="1771130" y="2074661"/>
            <a:ext cx="8649738" cy="501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6800" b="0" i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dirty="0">
                <a:latin typeface="Consolas" panose="020B0609020204030204" pitchFamily="49" charset="0"/>
              </a:rPr>
              <a:t>8086 Assembly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B0D4D-847C-913A-943E-AB7418A3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Based &amp; Indexed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F824-6745-0950-A809-5BEE0A9C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[register + displacement]</a:t>
            </a:r>
          </a:p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	[displacement + register]</a:t>
            </a:r>
          </a:p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	[register] + displacement</a:t>
            </a:r>
          </a:p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	displacement + [register]</a:t>
            </a:r>
          </a:p>
          <a:p>
            <a:pPr>
              <a:buNone/>
            </a:pPr>
            <a:r>
              <a:rPr lang="en-US" sz="2400" dirty="0">
                <a:latin typeface="Consolas" panose="020B0609020204030204" pitchFamily="49" charset="0"/>
              </a:rPr>
              <a:t>	displacement[register]</a:t>
            </a:r>
          </a:p>
          <a:p>
            <a:pPr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Register can be  </a:t>
            </a:r>
            <a:r>
              <a:rPr lang="en-US" dirty="0">
                <a:latin typeface="Consolas" panose="020B0609020204030204" pitchFamily="49" charset="0"/>
              </a:rPr>
              <a:t>BX, SI, DI.</a:t>
            </a:r>
          </a:p>
          <a:p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E569EBB-3840-4CE9-1713-F55F2B4DD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7" r="-1" b="-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417E74-6F67-902F-B9EE-D630299039E1}"/>
              </a:ext>
            </a:extLst>
          </p:cNvPr>
          <p:cNvSpPr/>
          <p:nvPr/>
        </p:nvSpPr>
        <p:spPr>
          <a:xfrm>
            <a:off x="9743768" y="4424516"/>
            <a:ext cx="1140542" cy="353961"/>
          </a:xfrm>
          <a:prstGeom prst="rec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80228307">
                  <a:custGeom>
                    <a:avLst/>
                    <a:gdLst>
                      <a:gd name="connsiteX0" fmla="*/ 0 w 3095625"/>
                      <a:gd name="connsiteY0" fmla="*/ 0 h 416640"/>
                      <a:gd name="connsiteX1" fmla="*/ 546894 w 3095625"/>
                      <a:gd name="connsiteY1" fmla="*/ 0 h 416640"/>
                      <a:gd name="connsiteX2" fmla="*/ 969963 w 3095625"/>
                      <a:gd name="connsiteY2" fmla="*/ 0 h 416640"/>
                      <a:gd name="connsiteX3" fmla="*/ 1454944 w 3095625"/>
                      <a:gd name="connsiteY3" fmla="*/ 0 h 416640"/>
                      <a:gd name="connsiteX4" fmla="*/ 1939925 w 3095625"/>
                      <a:gd name="connsiteY4" fmla="*/ 0 h 416640"/>
                      <a:gd name="connsiteX5" fmla="*/ 2424906 w 3095625"/>
                      <a:gd name="connsiteY5" fmla="*/ 0 h 416640"/>
                      <a:gd name="connsiteX6" fmla="*/ 3095625 w 3095625"/>
                      <a:gd name="connsiteY6" fmla="*/ 0 h 416640"/>
                      <a:gd name="connsiteX7" fmla="*/ 3095625 w 3095625"/>
                      <a:gd name="connsiteY7" fmla="*/ 416640 h 416640"/>
                      <a:gd name="connsiteX8" fmla="*/ 2548731 w 3095625"/>
                      <a:gd name="connsiteY8" fmla="*/ 416640 h 416640"/>
                      <a:gd name="connsiteX9" fmla="*/ 2001838 w 3095625"/>
                      <a:gd name="connsiteY9" fmla="*/ 416640 h 416640"/>
                      <a:gd name="connsiteX10" fmla="*/ 1454944 w 3095625"/>
                      <a:gd name="connsiteY10" fmla="*/ 416640 h 416640"/>
                      <a:gd name="connsiteX11" fmla="*/ 969963 w 3095625"/>
                      <a:gd name="connsiteY11" fmla="*/ 416640 h 416640"/>
                      <a:gd name="connsiteX12" fmla="*/ 515938 w 3095625"/>
                      <a:gd name="connsiteY12" fmla="*/ 416640 h 416640"/>
                      <a:gd name="connsiteX13" fmla="*/ 0 w 3095625"/>
                      <a:gd name="connsiteY13" fmla="*/ 416640 h 416640"/>
                      <a:gd name="connsiteX14" fmla="*/ 0 w 3095625"/>
                      <a:gd name="connsiteY14" fmla="*/ 0 h 416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95625" h="416640" extrusionOk="0">
                        <a:moveTo>
                          <a:pt x="0" y="0"/>
                        </a:moveTo>
                        <a:cubicBezTo>
                          <a:pt x="227453" y="-10217"/>
                          <a:pt x="307322" y="44219"/>
                          <a:pt x="546894" y="0"/>
                        </a:cubicBezTo>
                        <a:cubicBezTo>
                          <a:pt x="786466" y="-44219"/>
                          <a:pt x="762138" y="27619"/>
                          <a:pt x="969963" y="0"/>
                        </a:cubicBezTo>
                        <a:cubicBezTo>
                          <a:pt x="1177788" y="-27619"/>
                          <a:pt x="1326818" y="40264"/>
                          <a:pt x="1454944" y="0"/>
                        </a:cubicBezTo>
                        <a:cubicBezTo>
                          <a:pt x="1583070" y="-40264"/>
                          <a:pt x="1724703" y="51016"/>
                          <a:pt x="1939925" y="0"/>
                        </a:cubicBezTo>
                        <a:cubicBezTo>
                          <a:pt x="2155147" y="-51016"/>
                          <a:pt x="2300525" y="37863"/>
                          <a:pt x="2424906" y="0"/>
                        </a:cubicBezTo>
                        <a:cubicBezTo>
                          <a:pt x="2549287" y="-37863"/>
                          <a:pt x="2818236" y="11811"/>
                          <a:pt x="3095625" y="0"/>
                        </a:cubicBezTo>
                        <a:cubicBezTo>
                          <a:pt x="3110202" y="185968"/>
                          <a:pt x="3057062" y="301620"/>
                          <a:pt x="3095625" y="416640"/>
                        </a:cubicBezTo>
                        <a:cubicBezTo>
                          <a:pt x="2929457" y="471617"/>
                          <a:pt x="2741866" y="393202"/>
                          <a:pt x="2548731" y="416640"/>
                        </a:cubicBezTo>
                        <a:cubicBezTo>
                          <a:pt x="2355596" y="440078"/>
                          <a:pt x="2209951" y="383768"/>
                          <a:pt x="2001838" y="416640"/>
                        </a:cubicBezTo>
                        <a:cubicBezTo>
                          <a:pt x="1793725" y="449512"/>
                          <a:pt x="1582427" y="416360"/>
                          <a:pt x="1454944" y="416640"/>
                        </a:cubicBezTo>
                        <a:cubicBezTo>
                          <a:pt x="1327461" y="416920"/>
                          <a:pt x="1183250" y="377278"/>
                          <a:pt x="969963" y="416640"/>
                        </a:cubicBezTo>
                        <a:cubicBezTo>
                          <a:pt x="756676" y="456002"/>
                          <a:pt x="622428" y="394166"/>
                          <a:pt x="515938" y="416640"/>
                        </a:cubicBezTo>
                        <a:cubicBezTo>
                          <a:pt x="409449" y="439114"/>
                          <a:pt x="224240" y="375002"/>
                          <a:pt x="0" y="416640"/>
                        </a:cubicBezTo>
                        <a:cubicBezTo>
                          <a:pt x="-44115" y="309885"/>
                          <a:pt x="11321" y="1343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B0D4D-847C-913A-943E-AB7418A3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 dirty="0"/>
              <a:t>Based &amp; Indexed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F824-6745-0950-A809-5BEE0A9C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</a:rPr>
              <a:t>[register + displacement]</a:t>
            </a:r>
          </a:p>
          <a:p>
            <a:pPr>
              <a:buNone/>
            </a:pPr>
            <a:r>
              <a:rPr lang="en-US">
                <a:latin typeface="Consolas" panose="020B0609020204030204" pitchFamily="49" charset="0"/>
              </a:rPr>
              <a:t>	[displacement + register]</a:t>
            </a:r>
          </a:p>
          <a:p>
            <a:pPr>
              <a:buNone/>
            </a:pPr>
            <a:r>
              <a:rPr lang="en-US">
                <a:latin typeface="Consolas" panose="020B0609020204030204" pitchFamily="49" charset="0"/>
              </a:rPr>
              <a:t>	[register] + displacement</a:t>
            </a:r>
          </a:p>
          <a:p>
            <a:pPr>
              <a:buNone/>
            </a:pPr>
            <a:r>
              <a:rPr lang="en-US">
                <a:latin typeface="Consolas" panose="020B0609020204030204" pitchFamily="49" charset="0"/>
              </a:rPr>
              <a:t>	displacement + [register]</a:t>
            </a:r>
          </a:p>
          <a:p>
            <a:pPr>
              <a:buNone/>
            </a:pPr>
            <a:r>
              <a:rPr lang="en-US">
                <a:latin typeface="Consolas" panose="020B0609020204030204" pitchFamily="49" charset="0"/>
              </a:rPr>
              <a:t>	displacement[register]</a:t>
            </a:r>
          </a:p>
          <a:p>
            <a:pPr>
              <a:buNone/>
            </a:pPr>
            <a:endParaRPr lang="en-US">
              <a:latin typeface="Consolas" panose="020B0609020204030204" pitchFamily="49" charset="0"/>
            </a:endParaRPr>
          </a:p>
          <a:p>
            <a:r>
              <a:rPr lang="en-US" dirty="0"/>
              <a:t>Register can be  </a:t>
            </a:r>
            <a:r>
              <a:rPr lang="en-US" dirty="0">
                <a:latin typeface="Consolas" panose="020B0609020204030204" pitchFamily="49" charset="0"/>
              </a:rPr>
              <a:t>BX, SI, DI.</a:t>
            </a:r>
          </a:p>
          <a:p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569EBB-3840-4CE9-1713-F55F2B4DD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164" b="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5C5F3D-D14E-065E-E5E1-4DCD9CA39B11}"/>
              </a:ext>
            </a:extLst>
          </p:cNvPr>
          <p:cNvSpPr/>
          <p:nvPr/>
        </p:nvSpPr>
        <p:spPr>
          <a:xfrm>
            <a:off x="9773264" y="3357373"/>
            <a:ext cx="1199535" cy="356419"/>
          </a:xfrm>
          <a:prstGeom prst="rec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80228307">
                  <a:custGeom>
                    <a:avLst/>
                    <a:gdLst>
                      <a:gd name="connsiteX0" fmla="*/ 0 w 3095625"/>
                      <a:gd name="connsiteY0" fmla="*/ 0 h 416640"/>
                      <a:gd name="connsiteX1" fmla="*/ 546894 w 3095625"/>
                      <a:gd name="connsiteY1" fmla="*/ 0 h 416640"/>
                      <a:gd name="connsiteX2" fmla="*/ 969963 w 3095625"/>
                      <a:gd name="connsiteY2" fmla="*/ 0 h 416640"/>
                      <a:gd name="connsiteX3" fmla="*/ 1454944 w 3095625"/>
                      <a:gd name="connsiteY3" fmla="*/ 0 h 416640"/>
                      <a:gd name="connsiteX4" fmla="*/ 1939925 w 3095625"/>
                      <a:gd name="connsiteY4" fmla="*/ 0 h 416640"/>
                      <a:gd name="connsiteX5" fmla="*/ 2424906 w 3095625"/>
                      <a:gd name="connsiteY5" fmla="*/ 0 h 416640"/>
                      <a:gd name="connsiteX6" fmla="*/ 3095625 w 3095625"/>
                      <a:gd name="connsiteY6" fmla="*/ 0 h 416640"/>
                      <a:gd name="connsiteX7" fmla="*/ 3095625 w 3095625"/>
                      <a:gd name="connsiteY7" fmla="*/ 416640 h 416640"/>
                      <a:gd name="connsiteX8" fmla="*/ 2548731 w 3095625"/>
                      <a:gd name="connsiteY8" fmla="*/ 416640 h 416640"/>
                      <a:gd name="connsiteX9" fmla="*/ 2001838 w 3095625"/>
                      <a:gd name="connsiteY9" fmla="*/ 416640 h 416640"/>
                      <a:gd name="connsiteX10" fmla="*/ 1454944 w 3095625"/>
                      <a:gd name="connsiteY10" fmla="*/ 416640 h 416640"/>
                      <a:gd name="connsiteX11" fmla="*/ 969963 w 3095625"/>
                      <a:gd name="connsiteY11" fmla="*/ 416640 h 416640"/>
                      <a:gd name="connsiteX12" fmla="*/ 515938 w 3095625"/>
                      <a:gd name="connsiteY12" fmla="*/ 416640 h 416640"/>
                      <a:gd name="connsiteX13" fmla="*/ 0 w 3095625"/>
                      <a:gd name="connsiteY13" fmla="*/ 416640 h 416640"/>
                      <a:gd name="connsiteX14" fmla="*/ 0 w 3095625"/>
                      <a:gd name="connsiteY14" fmla="*/ 0 h 416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95625" h="416640" extrusionOk="0">
                        <a:moveTo>
                          <a:pt x="0" y="0"/>
                        </a:moveTo>
                        <a:cubicBezTo>
                          <a:pt x="227453" y="-10217"/>
                          <a:pt x="307322" y="44219"/>
                          <a:pt x="546894" y="0"/>
                        </a:cubicBezTo>
                        <a:cubicBezTo>
                          <a:pt x="786466" y="-44219"/>
                          <a:pt x="762138" y="27619"/>
                          <a:pt x="969963" y="0"/>
                        </a:cubicBezTo>
                        <a:cubicBezTo>
                          <a:pt x="1177788" y="-27619"/>
                          <a:pt x="1326818" y="40264"/>
                          <a:pt x="1454944" y="0"/>
                        </a:cubicBezTo>
                        <a:cubicBezTo>
                          <a:pt x="1583070" y="-40264"/>
                          <a:pt x="1724703" y="51016"/>
                          <a:pt x="1939925" y="0"/>
                        </a:cubicBezTo>
                        <a:cubicBezTo>
                          <a:pt x="2155147" y="-51016"/>
                          <a:pt x="2300525" y="37863"/>
                          <a:pt x="2424906" y="0"/>
                        </a:cubicBezTo>
                        <a:cubicBezTo>
                          <a:pt x="2549287" y="-37863"/>
                          <a:pt x="2818236" y="11811"/>
                          <a:pt x="3095625" y="0"/>
                        </a:cubicBezTo>
                        <a:cubicBezTo>
                          <a:pt x="3110202" y="185968"/>
                          <a:pt x="3057062" y="301620"/>
                          <a:pt x="3095625" y="416640"/>
                        </a:cubicBezTo>
                        <a:cubicBezTo>
                          <a:pt x="2929457" y="471617"/>
                          <a:pt x="2741866" y="393202"/>
                          <a:pt x="2548731" y="416640"/>
                        </a:cubicBezTo>
                        <a:cubicBezTo>
                          <a:pt x="2355596" y="440078"/>
                          <a:pt x="2209951" y="383768"/>
                          <a:pt x="2001838" y="416640"/>
                        </a:cubicBezTo>
                        <a:cubicBezTo>
                          <a:pt x="1793725" y="449512"/>
                          <a:pt x="1582427" y="416360"/>
                          <a:pt x="1454944" y="416640"/>
                        </a:cubicBezTo>
                        <a:cubicBezTo>
                          <a:pt x="1327461" y="416920"/>
                          <a:pt x="1183250" y="377278"/>
                          <a:pt x="969963" y="416640"/>
                        </a:cubicBezTo>
                        <a:cubicBezTo>
                          <a:pt x="756676" y="456002"/>
                          <a:pt x="622428" y="394166"/>
                          <a:pt x="515938" y="416640"/>
                        </a:cubicBezTo>
                        <a:cubicBezTo>
                          <a:pt x="409449" y="439114"/>
                          <a:pt x="224240" y="375002"/>
                          <a:pt x="0" y="416640"/>
                        </a:cubicBezTo>
                        <a:cubicBezTo>
                          <a:pt x="-44115" y="309885"/>
                          <a:pt x="11321" y="1343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6BB78-BB93-7760-EB41-21D9C8D695BF}"/>
              </a:ext>
            </a:extLst>
          </p:cNvPr>
          <p:cNvSpPr/>
          <p:nvPr/>
        </p:nvSpPr>
        <p:spPr>
          <a:xfrm>
            <a:off x="9773264" y="4345515"/>
            <a:ext cx="1199535" cy="356419"/>
          </a:xfrm>
          <a:prstGeom prst="rect">
            <a:avLst/>
          </a:pr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280228307">
                  <a:custGeom>
                    <a:avLst/>
                    <a:gdLst>
                      <a:gd name="connsiteX0" fmla="*/ 0 w 3095625"/>
                      <a:gd name="connsiteY0" fmla="*/ 0 h 416640"/>
                      <a:gd name="connsiteX1" fmla="*/ 546894 w 3095625"/>
                      <a:gd name="connsiteY1" fmla="*/ 0 h 416640"/>
                      <a:gd name="connsiteX2" fmla="*/ 969963 w 3095625"/>
                      <a:gd name="connsiteY2" fmla="*/ 0 h 416640"/>
                      <a:gd name="connsiteX3" fmla="*/ 1454944 w 3095625"/>
                      <a:gd name="connsiteY3" fmla="*/ 0 h 416640"/>
                      <a:gd name="connsiteX4" fmla="*/ 1939925 w 3095625"/>
                      <a:gd name="connsiteY4" fmla="*/ 0 h 416640"/>
                      <a:gd name="connsiteX5" fmla="*/ 2424906 w 3095625"/>
                      <a:gd name="connsiteY5" fmla="*/ 0 h 416640"/>
                      <a:gd name="connsiteX6" fmla="*/ 3095625 w 3095625"/>
                      <a:gd name="connsiteY6" fmla="*/ 0 h 416640"/>
                      <a:gd name="connsiteX7" fmla="*/ 3095625 w 3095625"/>
                      <a:gd name="connsiteY7" fmla="*/ 416640 h 416640"/>
                      <a:gd name="connsiteX8" fmla="*/ 2548731 w 3095625"/>
                      <a:gd name="connsiteY8" fmla="*/ 416640 h 416640"/>
                      <a:gd name="connsiteX9" fmla="*/ 2001838 w 3095625"/>
                      <a:gd name="connsiteY9" fmla="*/ 416640 h 416640"/>
                      <a:gd name="connsiteX10" fmla="*/ 1454944 w 3095625"/>
                      <a:gd name="connsiteY10" fmla="*/ 416640 h 416640"/>
                      <a:gd name="connsiteX11" fmla="*/ 969963 w 3095625"/>
                      <a:gd name="connsiteY11" fmla="*/ 416640 h 416640"/>
                      <a:gd name="connsiteX12" fmla="*/ 515938 w 3095625"/>
                      <a:gd name="connsiteY12" fmla="*/ 416640 h 416640"/>
                      <a:gd name="connsiteX13" fmla="*/ 0 w 3095625"/>
                      <a:gd name="connsiteY13" fmla="*/ 416640 h 416640"/>
                      <a:gd name="connsiteX14" fmla="*/ 0 w 3095625"/>
                      <a:gd name="connsiteY14" fmla="*/ 0 h 416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95625" h="416640" extrusionOk="0">
                        <a:moveTo>
                          <a:pt x="0" y="0"/>
                        </a:moveTo>
                        <a:cubicBezTo>
                          <a:pt x="227453" y="-10217"/>
                          <a:pt x="307322" y="44219"/>
                          <a:pt x="546894" y="0"/>
                        </a:cubicBezTo>
                        <a:cubicBezTo>
                          <a:pt x="786466" y="-44219"/>
                          <a:pt x="762138" y="27619"/>
                          <a:pt x="969963" y="0"/>
                        </a:cubicBezTo>
                        <a:cubicBezTo>
                          <a:pt x="1177788" y="-27619"/>
                          <a:pt x="1326818" y="40264"/>
                          <a:pt x="1454944" y="0"/>
                        </a:cubicBezTo>
                        <a:cubicBezTo>
                          <a:pt x="1583070" y="-40264"/>
                          <a:pt x="1724703" y="51016"/>
                          <a:pt x="1939925" y="0"/>
                        </a:cubicBezTo>
                        <a:cubicBezTo>
                          <a:pt x="2155147" y="-51016"/>
                          <a:pt x="2300525" y="37863"/>
                          <a:pt x="2424906" y="0"/>
                        </a:cubicBezTo>
                        <a:cubicBezTo>
                          <a:pt x="2549287" y="-37863"/>
                          <a:pt x="2818236" y="11811"/>
                          <a:pt x="3095625" y="0"/>
                        </a:cubicBezTo>
                        <a:cubicBezTo>
                          <a:pt x="3110202" y="185968"/>
                          <a:pt x="3057062" y="301620"/>
                          <a:pt x="3095625" y="416640"/>
                        </a:cubicBezTo>
                        <a:cubicBezTo>
                          <a:pt x="2929457" y="471617"/>
                          <a:pt x="2741866" y="393202"/>
                          <a:pt x="2548731" y="416640"/>
                        </a:cubicBezTo>
                        <a:cubicBezTo>
                          <a:pt x="2355596" y="440078"/>
                          <a:pt x="2209951" y="383768"/>
                          <a:pt x="2001838" y="416640"/>
                        </a:cubicBezTo>
                        <a:cubicBezTo>
                          <a:pt x="1793725" y="449512"/>
                          <a:pt x="1582427" y="416360"/>
                          <a:pt x="1454944" y="416640"/>
                        </a:cubicBezTo>
                        <a:cubicBezTo>
                          <a:pt x="1327461" y="416920"/>
                          <a:pt x="1183250" y="377278"/>
                          <a:pt x="969963" y="416640"/>
                        </a:cubicBezTo>
                        <a:cubicBezTo>
                          <a:pt x="756676" y="456002"/>
                          <a:pt x="622428" y="394166"/>
                          <a:pt x="515938" y="416640"/>
                        </a:cubicBezTo>
                        <a:cubicBezTo>
                          <a:pt x="409449" y="439114"/>
                          <a:pt x="224240" y="375002"/>
                          <a:pt x="0" y="416640"/>
                        </a:cubicBezTo>
                        <a:cubicBezTo>
                          <a:pt x="-44115" y="309885"/>
                          <a:pt x="11321" y="1343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E58A-999F-41CE-E75F-5C6E1A5A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BA8E8-8DAB-91C4-8A75-896A68465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144983"/>
            <a:ext cx="6411220" cy="29436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E415F-F44E-6BE1-B463-520CBFB3C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97" y="2144983"/>
            <a:ext cx="327050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D429-D270-DEF3-4A43-82EB66CB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A7122-262E-0FD7-01DE-FCC1277EF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0341" y="2377440"/>
            <a:ext cx="6950429" cy="3255264"/>
          </a:xfrm>
        </p:spPr>
      </p:pic>
    </p:spTree>
    <p:extLst>
      <p:ext uri="{BB962C8B-B14F-4D97-AF65-F5344CB8AC3E}">
        <p14:creationId xmlns:p14="http://schemas.microsoft.com/office/powerpoint/2010/main" val="25673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such as </a:t>
            </a:r>
          </a:p>
          <a:p>
            <a:pPr lvl="1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MOV [BX], 1 ; illegal</a:t>
            </a:r>
          </a:p>
          <a:p>
            <a:pPr lvl="1">
              <a:buNone/>
            </a:pPr>
            <a:r>
              <a:rPr lang="en-US" sz="2400" dirty="0"/>
              <a:t>the destination is byte or word is unknown</a:t>
            </a:r>
          </a:p>
          <a:p>
            <a:pPr lvl="1">
              <a:buNone/>
            </a:pPr>
            <a:endParaRPr lang="en-US" sz="2400" dirty="0"/>
          </a:p>
          <a:p>
            <a:r>
              <a:rPr lang="en-US" dirty="0"/>
              <a:t>The PTR operator can be used for type casting</a:t>
            </a:r>
          </a:p>
          <a:p>
            <a:pPr lvl="1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MOV 	BYTE PTR [BX], 1</a:t>
            </a:r>
          </a:p>
          <a:p>
            <a:pPr lvl="1">
              <a:buNone/>
            </a:pPr>
            <a:r>
              <a:rPr lang="en-US" sz="2400" dirty="0">
                <a:latin typeface="Consolas" panose="020B0609020204030204" pitchFamily="49" charset="0"/>
              </a:rPr>
              <a:t>	MOV 	WORD PTR [BX],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EDCC-B620-A312-0001-FE279A92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BACE-0002-045C-484C-73A4FDB4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10</a:t>
            </a:r>
          </a:p>
        </p:txBody>
      </p:sp>
    </p:spTree>
    <p:extLst>
      <p:ext uri="{BB962C8B-B14F-4D97-AF65-F5344CB8AC3E}">
        <p14:creationId xmlns:p14="http://schemas.microsoft.com/office/powerpoint/2010/main" val="174403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EB2E-A2BE-B8D6-1285-A8E4CA22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2440-C308-69E4-D4A3-438078946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A 5 character string named MSG</a:t>
            </a:r>
          </a:p>
          <a:p>
            <a:pPr algn="just">
              <a:buNone/>
            </a:pPr>
            <a:r>
              <a:rPr lang="en-US" sz="2000" dirty="0"/>
              <a:t>		</a:t>
            </a:r>
            <a:r>
              <a:rPr lang="en-US" sz="2000" dirty="0">
                <a:latin typeface="Consolas" panose="020B0609020204030204" pitchFamily="49" charset="0"/>
              </a:rPr>
              <a:t>MSG	DB	‘</a:t>
            </a:r>
            <a:r>
              <a:rPr lang="en-US" sz="2000" dirty="0" err="1">
                <a:latin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</a:rPr>
              <a:t>’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 word array W of 6 integers</a:t>
            </a:r>
          </a:p>
          <a:p>
            <a:pPr algn="just">
              <a:buNone/>
            </a:pPr>
            <a:r>
              <a:rPr lang="en-US" sz="2000" dirty="0"/>
              <a:t>		</a:t>
            </a:r>
            <a:r>
              <a:rPr lang="en-US" sz="2000" dirty="0">
                <a:latin typeface="Consolas" panose="020B0609020204030204" pitchFamily="49" charset="0"/>
              </a:rPr>
              <a:t>W	DW	10, 20, 30, 40, 50, 60</a:t>
            </a:r>
          </a:p>
          <a:p>
            <a:endParaRPr lang="en-US" sz="2000" dirty="0"/>
          </a:p>
          <a:p>
            <a:r>
              <a:rPr lang="en-US" sz="2000" dirty="0"/>
              <a:t>A byte array R of 100 bytes</a:t>
            </a:r>
          </a:p>
          <a:p>
            <a:pPr marL="274320" lvl="1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R 	DB	100 	DUP(?)</a:t>
            </a:r>
          </a:p>
        </p:txBody>
      </p:sp>
    </p:spTree>
    <p:extLst>
      <p:ext uri="{BB962C8B-B14F-4D97-AF65-F5344CB8AC3E}">
        <p14:creationId xmlns:p14="http://schemas.microsoft.com/office/powerpoint/2010/main" val="10556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4E98-74D9-F2D2-0495-56E13A40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D51040-A804-1716-5DAE-794BA32F1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20431"/>
              </p:ext>
            </p:extLst>
          </p:nvPr>
        </p:nvGraphicFramePr>
        <p:xfrm>
          <a:off x="1066800" y="2713038"/>
          <a:ext cx="10058397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95799588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093201413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2141973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22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 W[0]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09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3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 W[2]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5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10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 W[4]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42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3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 W[6]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7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6559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A56FDE-D382-C9A3-8B4D-148E6A6C8BE9}"/>
              </a:ext>
            </a:extLst>
          </p:cNvPr>
          <p:cNvSpPr txBox="1"/>
          <p:nvPr/>
        </p:nvSpPr>
        <p:spPr>
          <a:xfrm>
            <a:off x="1066800" y="1994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800" dirty="0">
                <a:latin typeface="Consolas" panose="020B0609020204030204" pitchFamily="49" charset="0"/>
              </a:rPr>
              <a:t>W	DW	10, 20, 30, 40</a:t>
            </a:r>
          </a:p>
        </p:txBody>
      </p:sp>
    </p:spTree>
    <p:extLst>
      <p:ext uri="{BB962C8B-B14F-4D97-AF65-F5344CB8AC3E}">
        <p14:creationId xmlns:p14="http://schemas.microsoft.com/office/powerpoint/2010/main" val="142259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E4E98-74D9-F2D2-0495-56E13A40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1D51040-A804-1716-5DAE-794BA32F1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396286"/>
              </p:ext>
            </p:extLst>
          </p:nvPr>
        </p:nvGraphicFramePr>
        <p:xfrm>
          <a:off x="1066799" y="2713038"/>
          <a:ext cx="993549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1832">
                  <a:extLst>
                    <a:ext uri="{9D8B030D-6E8A-4147-A177-3AD203B41FA5}">
                      <a16:colId xmlns:a16="http://schemas.microsoft.com/office/drawing/2014/main" val="3957995880"/>
                    </a:ext>
                  </a:extLst>
                </a:gridCol>
                <a:gridCol w="3311832">
                  <a:extLst>
                    <a:ext uri="{9D8B030D-6E8A-4147-A177-3AD203B41FA5}">
                      <a16:colId xmlns:a16="http://schemas.microsoft.com/office/drawing/2014/main" val="1093201413"/>
                    </a:ext>
                  </a:extLst>
                </a:gridCol>
                <a:gridCol w="3311832">
                  <a:extLst>
                    <a:ext uri="{9D8B030D-6E8A-4147-A177-3AD203B41FA5}">
                      <a16:colId xmlns:a16="http://schemas.microsoft.com/office/drawing/2014/main" val="3986914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54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 W[0]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09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 W[1]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43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 W[2]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25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baseline="30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 W[3]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10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42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63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637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0720:0007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66559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A56FDE-D382-C9A3-8B4D-148E6A6C8BE9}"/>
              </a:ext>
            </a:extLst>
          </p:cNvPr>
          <p:cNvSpPr txBox="1"/>
          <p:nvPr/>
        </p:nvSpPr>
        <p:spPr>
          <a:xfrm>
            <a:off x="1066800" y="1994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800" dirty="0">
                <a:latin typeface="Consolas" panose="020B0609020204030204" pitchFamily="49" charset="0"/>
              </a:rPr>
              <a:t>W	DB	10, 20, 30, 40</a:t>
            </a:r>
          </a:p>
        </p:txBody>
      </p:sp>
    </p:spTree>
    <p:extLst>
      <p:ext uri="{BB962C8B-B14F-4D97-AF65-F5344CB8AC3E}">
        <p14:creationId xmlns:p14="http://schemas.microsoft.com/office/powerpoint/2010/main" val="350682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677" y="652426"/>
            <a:ext cx="10058400" cy="1371600"/>
          </a:xfrm>
        </p:spPr>
        <p:txBody>
          <a:bodyPr/>
          <a:lstStyle/>
          <a:p>
            <a:r>
              <a:rPr lang="en-US" dirty="0"/>
              <a:t>DUP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677" y="2024026"/>
            <a:ext cx="10864645" cy="410988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repeat_count</a:t>
            </a:r>
            <a:r>
              <a:rPr lang="en-US" dirty="0"/>
              <a:t>	DUP 	(value)</a:t>
            </a:r>
          </a:p>
          <a:p>
            <a:endParaRPr lang="en-US" dirty="0"/>
          </a:p>
          <a:p>
            <a:r>
              <a:rPr lang="en-US" sz="2600" dirty="0"/>
              <a:t>An array of 100 words, each initialized to 0</a:t>
            </a:r>
          </a:p>
          <a:p>
            <a:pPr>
              <a:buNone/>
            </a:pPr>
            <a:r>
              <a:rPr lang="en-US" sz="2600" dirty="0"/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GAMMA	DW	100 DUP (0)</a:t>
            </a:r>
          </a:p>
          <a:p>
            <a:r>
              <a:rPr lang="en-US" sz="2600" dirty="0"/>
              <a:t>An array of 212 uninitialized bytes.</a:t>
            </a:r>
          </a:p>
          <a:p>
            <a:pPr>
              <a:buNone/>
            </a:pPr>
            <a:r>
              <a:rPr lang="en-US" sz="2600" dirty="0"/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DELTA		DB	212 DUP (?)</a:t>
            </a:r>
          </a:p>
          <a:p>
            <a:pPr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/>
              <a:t>Nested DUP operator</a:t>
            </a:r>
          </a:p>
          <a:p>
            <a:pPr>
              <a:buNone/>
            </a:pPr>
            <a:r>
              <a:rPr lang="en-US" sz="2600" dirty="0"/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LINE		DB	5, 4, 3 DUP (2, 3 DUP (0), 1) </a:t>
            </a:r>
          </a:p>
          <a:p>
            <a:pPr>
              <a:buNone/>
            </a:pPr>
            <a:r>
              <a:rPr lang="en-US" sz="2600" dirty="0"/>
              <a:t>	is equivalent to</a:t>
            </a:r>
          </a:p>
          <a:p>
            <a:pPr>
              <a:buNone/>
            </a:pPr>
            <a:r>
              <a:rPr lang="en-US" sz="2600" dirty="0"/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LINE		DB	5, 4, 2, 0, 0, 0, 1, 2, 0, 0, 0, 1, 2, 0, 0, 0,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38D3-5844-F647-20B0-F31CF5FD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095D-8828-ADDD-6BCA-F22EC91D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indirect mode</a:t>
            </a:r>
          </a:p>
          <a:p>
            <a:r>
              <a:rPr lang="en-US" dirty="0"/>
              <a:t>Based and Indexed mode</a:t>
            </a:r>
          </a:p>
          <a:p>
            <a:r>
              <a:rPr lang="en-US" dirty="0"/>
              <a:t>Based indexed mode (2D Array)</a:t>
            </a:r>
          </a:p>
        </p:txBody>
      </p:sp>
    </p:spTree>
    <p:extLst>
      <p:ext uri="{BB962C8B-B14F-4D97-AF65-F5344CB8AC3E}">
        <p14:creationId xmlns:p14="http://schemas.microsoft.com/office/powerpoint/2010/main" val="251975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B0D4D-847C-913A-943E-AB7418A3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/>
              <a:t>Register indirect mode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F824-6745-0950-A809-5BEE0A9CC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[register]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Register can be  </a:t>
            </a:r>
            <a:r>
              <a:rPr lang="en-US" dirty="0">
                <a:latin typeface="Consolas" panose="020B0609020204030204" pitchFamily="49" charset="0"/>
              </a:rPr>
              <a:t>BX, SI, DI.</a:t>
            </a:r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569EBB-3840-4CE9-1713-F55F2B4DDF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725" b="-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4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745-47C8-F4BC-C50A-34681DBB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3E5CC-1527-DE08-9F17-775F9B880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6387" y="2103438"/>
            <a:ext cx="6799226" cy="3849687"/>
          </a:xfrm>
        </p:spPr>
      </p:pic>
    </p:spTree>
    <p:extLst>
      <p:ext uri="{BB962C8B-B14F-4D97-AF65-F5344CB8AC3E}">
        <p14:creationId xmlns:p14="http://schemas.microsoft.com/office/powerpoint/2010/main" val="268650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F6B1-ECF2-7405-8159-B9096AA1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DC6F0-8146-39E3-1223-30EA67BF9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571" y="2350008"/>
            <a:ext cx="7832304" cy="3337560"/>
          </a:xfrm>
        </p:spPr>
      </p:pic>
    </p:spTree>
    <p:extLst>
      <p:ext uri="{BB962C8B-B14F-4D97-AF65-F5344CB8AC3E}">
        <p14:creationId xmlns:p14="http://schemas.microsoft.com/office/powerpoint/2010/main" val="3940709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>
    <a:spDef>
      <a:spPr>
        <a:noFill/>
        <a:ln>
          <a:solidFill>
            <a:srgbClr val="FF0000"/>
          </a:solidFill>
          <a:extLst>
            <a:ext uri="{C807C97D-BFC1-408E-A445-0C87EB9F89A2}">
              <ask:lineSketchStyleProps xmlns:ask="http://schemas.microsoft.com/office/drawing/2018/sketchyshapes" sd="2280228307">
                <a:custGeom>
                  <a:avLst/>
                  <a:gdLst>
                    <a:gd name="connsiteX0" fmla="*/ 0 w 3095625"/>
                    <a:gd name="connsiteY0" fmla="*/ 0 h 416640"/>
                    <a:gd name="connsiteX1" fmla="*/ 546894 w 3095625"/>
                    <a:gd name="connsiteY1" fmla="*/ 0 h 416640"/>
                    <a:gd name="connsiteX2" fmla="*/ 969963 w 3095625"/>
                    <a:gd name="connsiteY2" fmla="*/ 0 h 416640"/>
                    <a:gd name="connsiteX3" fmla="*/ 1454944 w 3095625"/>
                    <a:gd name="connsiteY3" fmla="*/ 0 h 416640"/>
                    <a:gd name="connsiteX4" fmla="*/ 1939925 w 3095625"/>
                    <a:gd name="connsiteY4" fmla="*/ 0 h 416640"/>
                    <a:gd name="connsiteX5" fmla="*/ 2424906 w 3095625"/>
                    <a:gd name="connsiteY5" fmla="*/ 0 h 416640"/>
                    <a:gd name="connsiteX6" fmla="*/ 3095625 w 3095625"/>
                    <a:gd name="connsiteY6" fmla="*/ 0 h 416640"/>
                    <a:gd name="connsiteX7" fmla="*/ 3095625 w 3095625"/>
                    <a:gd name="connsiteY7" fmla="*/ 416640 h 416640"/>
                    <a:gd name="connsiteX8" fmla="*/ 2548731 w 3095625"/>
                    <a:gd name="connsiteY8" fmla="*/ 416640 h 416640"/>
                    <a:gd name="connsiteX9" fmla="*/ 2001838 w 3095625"/>
                    <a:gd name="connsiteY9" fmla="*/ 416640 h 416640"/>
                    <a:gd name="connsiteX10" fmla="*/ 1454944 w 3095625"/>
                    <a:gd name="connsiteY10" fmla="*/ 416640 h 416640"/>
                    <a:gd name="connsiteX11" fmla="*/ 969963 w 3095625"/>
                    <a:gd name="connsiteY11" fmla="*/ 416640 h 416640"/>
                    <a:gd name="connsiteX12" fmla="*/ 515938 w 3095625"/>
                    <a:gd name="connsiteY12" fmla="*/ 416640 h 416640"/>
                    <a:gd name="connsiteX13" fmla="*/ 0 w 3095625"/>
                    <a:gd name="connsiteY13" fmla="*/ 416640 h 416640"/>
                    <a:gd name="connsiteX14" fmla="*/ 0 w 3095625"/>
                    <a:gd name="connsiteY14" fmla="*/ 0 h 416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95625" h="416640" extrusionOk="0">
                      <a:moveTo>
                        <a:pt x="0" y="0"/>
                      </a:moveTo>
                      <a:cubicBezTo>
                        <a:pt x="227453" y="-10217"/>
                        <a:pt x="307322" y="44219"/>
                        <a:pt x="546894" y="0"/>
                      </a:cubicBezTo>
                      <a:cubicBezTo>
                        <a:pt x="786466" y="-44219"/>
                        <a:pt x="762138" y="27619"/>
                        <a:pt x="969963" y="0"/>
                      </a:cubicBezTo>
                      <a:cubicBezTo>
                        <a:pt x="1177788" y="-27619"/>
                        <a:pt x="1326818" y="40264"/>
                        <a:pt x="1454944" y="0"/>
                      </a:cubicBezTo>
                      <a:cubicBezTo>
                        <a:pt x="1583070" y="-40264"/>
                        <a:pt x="1724703" y="51016"/>
                        <a:pt x="1939925" y="0"/>
                      </a:cubicBezTo>
                      <a:cubicBezTo>
                        <a:pt x="2155147" y="-51016"/>
                        <a:pt x="2300525" y="37863"/>
                        <a:pt x="2424906" y="0"/>
                      </a:cubicBezTo>
                      <a:cubicBezTo>
                        <a:pt x="2549287" y="-37863"/>
                        <a:pt x="2818236" y="11811"/>
                        <a:pt x="3095625" y="0"/>
                      </a:cubicBezTo>
                      <a:cubicBezTo>
                        <a:pt x="3110202" y="185968"/>
                        <a:pt x="3057062" y="301620"/>
                        <a:pt x="3095625" y="416640"/>
                      </a:cubicBezTo>
                      <a:cubicBezTo>
                        <a:pt x="2929457" y="471617"/>
                        <a:pt x="2741866" y="393202"/>
                        <a:pt x="2548731" y="416640"/>
                      </a:cubicBezTo>
                      <a:cubicBezTo>
                        <a:pt x="2355596" y="440078"/>
                        <a:pt x="2209951" y="383768"/>
                        <a:pt x="2001838" y="416640"/>
                      </a:cubicBezTo>
                      <a:cubicBezTo>
                        <a:pt x="1793725" y="449512"/>
                        <a:pt x="1582427" y="416360"/>
                        <a:pt x="1454944" y="416640"/>
                      </a:cubicBezTo>
                      <a:cubicBezTo>
                        <a:pt x="1327461" y="416920"/>
                        <a:pt x="1183250" y="377278"/>
                        <a:pt x="969963" y="416640"/>
                      </a:cubicBezTo>
                      <a:cubicBezTo>
                        <a:pt x="756676" y="456002"/>
                        <a:pt x="622428" y="394166"/>
                        <a:pt x="515938" y="416640"/>
                      </a:cubicBezTo>
                      <a:cubicBezTo>
                        <a:pt x="409449" y="439114"/>
                        <a:pt x="224240" y="375002"/>
                        <a:pt x="0" y="416640"/>
                      </a:cubicBezTo>
                      <a:cubicBezTo>
                        <a:pt x="-44115" y="309885"/>
                        <a:pt x="11321" y="134336"/>
                        <a:pt x="0" y="0"/>
                      </a:cubicBezTo>
                      <a:close/>
                    </a:path>
                  </a:pathLst>
                </a:custGeom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{2F3A7B25-1AAE-469A-A721-30BE66A42851}tf11531919_win32</Template>
  <TotalTime>7623</TotalTime>
  <Words>475</Words>
  <Application>Microsoft Office PowerPoint</Application>
  <PresentationFormat>Widescreen</PresentationFormat>
  <Paragraphs>114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Avenir Next LT Pro</vt:lpstr>
      <vt:lpstr>Avenir Next LT Pro Light</vt:lpstr>
      <vt:lpstr>Calibri</vt:lpstr>
      <vt:lpstr>Consolas</vt:lpstr>
      <vt:lpstr>Courier New</vt:lpstr>
      <vt:lpstr>Garamond</vt:lpstr>
      <vt:lpstr>SavonVTI</vt:lpstr>
      <vt:lpstr>ARRAY</vt:lpstr>
      <vt:lpstr>Define Array</vt:lpstr>
      <vt:lpstr>Array</vt:lpstr>
      <vt:lpstr>Array</vt:lpstr>
      <vt:lpstr>DUP operator</vt:lpstr>
      <vt:lpstr>How to Access Array Elements</vt:lpstr>
      <vt:lpstr>Register indirect mode</vt:lpstr>
      <vt:lpstr>Practice</vt:lpstr>
      <vt:lpstr>Solution</vt:lpstr>
      <vt:lpstr>Based &amp; Indexed mode</vt:lpstr>
      <vt:lpstr>Based &amp; Indexed mode</vt:lpstr>
      <vt:lpstr>Practice</vt:lpstr>
      <vt:lpstr>Solution</vt:lpstr>
      <vt:lpstr>PTR operator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problems</dc:title>
  <dc:creator>Md. Tareq Mahmood</dc:creator>
  <cp:lastModifiedBy>Masum Mushfiq</cp:lastModifiedBy>
  <cp:revision>566</cp:revision>
  <dcterms:created xsi:type="dcterms:W3CDTF">2022-01-18T21:38:19Z</dcterms:created>
  <dcterms:modified xsi:type="dcterms:W3CDTF">2022-11-30T03:00:49Z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