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notesSlides/notesSlide2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20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1.xml" ContentType="application/vnd.openxmlformats-officedocument.presentationml.tags+xml"/>
  <Override PartName="/ppt/notesSlides/notesSlide31.xml" ContentType="application/vnd.openxmlformats-officedocument.presentationml.notesSlide+xml"/>
  <Override PartName="/ppt/tags/tag22.xml" ContentType="application/vnd.openxmlformats-officedocument.presentationml.tags+xml"/>
  <Override PartName="/ppt/notesSlides/notesSlide32.xml" ContentType="application/vnd.openxmlformats-officedocument.presentationml.notesSlide+xml"/>
  <Override PartName="/ppt/tags/tag23.xml" ContentType="application/vnd.openxmlformats-officedocument.presentationml.tags+xml"/>
  <Override PartName="/ppt/notesSlides/notesSlide33.xml" ContentType="application/vnd.openxmlformats-officedocument.presentationml.notesSlide+xml"/>
  <Override PartName="/ppt/tags/tag24.xml" ContentType="application/vnd.openxmlformats-officedocument.presentationml.tags+xml"/>
  <Override PartName="/ppt/notesSlides/notesSlide34.xml" ContentType="application/vnd.openxmlformats-officedocument.presentationml.notesSlide+xml"/>
  <Override PartName="/ppt/tags/tag25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6.xml" ContentType="application/vnd.openxmlformats-officedocument.presentationml.tags+xml"/>
  <Override PartName="/ppt/notesSlides/notesSlide38.xml" ContentType="application/vnd.openxmlformats-officedocument.presentationml.notesSlide+xml"/>
  <Override PartName="/ppt/tags/tag27.xml" ContentType="application/vnd.openxmlformats-officedocument.presentationml.tags+xml"/>
  <Override PartName="/ppt/notesSlides/notesSlide39.xml" ContentType="application/vnd.openxmlformats-officedocument.presentationml.notesSlide+xml"/>
  <Override PartName="/ppt/tags/tag28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9.xml" ContentType="application/vnd.openxmlformats-officedocument.presentationml.tags+xml"/>
  <Override PartName="/ppt/notesSlides/notesSlide43.xml" ContentType="application/vnd.openxmlformats-officedocument.presentationml.notesSlide+xml"/>
  <Override PartName="/ppt/tags/tag30.xml" ContentType="application/vnd.openxmlformats-officedocument.presentationml.tags+xml"/>
  <Override PartName="/ppt/notesSlides/notesSlide44.xml" ContentType="application/vnd.openxmlformats-officedocument.presentationml.notesSlide+xml"/>
  <Override PartName="/ppt/tags/tag31.xml" ContentType="application/vnd.openxmlformats-officedocument.presentationml.tags+xml"/>
  <Override PartName="/ppt/notesSlides/notesSlide45.xml" ContentType="application/vnd.openxmlformats-officedocument.presentationml.notesSlide+xml"/>
  <Override PartName="/ppt/tags/tag32.xml" ContentType="application/vnd.openxmlformats-officedocument.presentationml.tags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68" r:id="rId2"/>
    <p:sldId id="644" r:id="rId3"/>
    <p:sldId id="645" r:id="rId4"/>
    <p:sldId id="716" r:id="rId5"/>
    <p:sldId id="717" r:id="rId6"/>
    <p:sldId id="718" r:id="rId7"/>
    <p:sldId id="719" r:id="rId8"/>
    <p:sldId id="720" r:id="rId9"/>
    <p:sldId id="721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31" r:id="rId20"/>
    <p:sldId id="732" r:id="rId21"/>
    <p:sldId id="733" r:id="rId22"/>
    <p:sldId id="665" r:id="rId23"/>
    <p:sldId id="666" r:id="rId24"/>
    <p:sldId id="667" r:id="rId25"/>
    <p:sldId id="668" r:id="rId26"/>
    <p:sldId id="669" r:id="rId27"/>
    <p:sldId id="670" r:id="rId28"/>
    <p:sldId id="673" r:id="rId29"/>
    <p:sldId id="674" r:id="rId30"/>
    <p:sldId id="675" r:id="rId31"/>
    <p:sldId id="676" r:id="rId32"/>
    <p:sldId id="677" r:id="rId33"/>
    <p:sldId id="678" r:id="rId34"/>
    <p:sldId id="679" r:id="rId35"/>
    <p:sldId id="680" r:id="rId36"/>
    <p:sldId id="681" r:id="rId37"/>
    <p:sldId id="682" r:id="rId38"/>
    <p:sldId id="683" r:id="rId39"/>
    <p:sldId id="684" r:id="rId40"/>
    <p:sldId id="685" r:id="rId41"/>
    <p:sldId id="686" r:id="rId42"/>
    <p:sldId id="687" r:id="rId43"/>
    <p:sldId id="688" r:id="rId44"/>
    <p:sldId id="689" r:id="rId45"/>
    <p:sldId id="690" r:id="rId46"/>
    <p:sldId id="691" r:id="rId47"/>
    <p:sldId id="714" r:id="rId48"/>
    <p:sldId id="643" r:id="rId49"/>
    <p:sldId id="734" r:id="rId50"/>
    <p:sldId id="735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Chen" initials="LC" lastIdx="4" clrIdx="0">
    <p:extLst>
      <p:ext uri="{19B8F6BF-5375-455C-9EA6-DF929625EA0E}">
        <p15:presenceInfo xmlns:p15="http://schemas.microsoft.com/office/powerpoint/2012/main" userId="31ff8d46afcb7e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5768" autoAdjust="0"/>
  </p:normalViewPr>
  <p:slideViewPr>
    <p:cSldViewPr>
      <p:cViewPr varScale="1">
        <p:scale>
          <a:sx n="68" d="100"/>
          <a:sy n="68" d="100"/>
        </p:scale>
        <p:origin x="121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26T10:40:12.352" idx="1">
    <p:pos x="10" y="10"/>
    <p:text>***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D58D-F39F-40D0-964A-C1AFEF993641}" type="datetimeFigureOut">
              <a:rPr lang="zh-CN" altLang="en-US" smtClean="0"/>
              <a:pPr/>
              <a:t>2022-10-26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03082-E6BC-41CF-858D-A02371255A2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840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9D7D0-5A6E-4780-A1B0-D6B5DD6F41FA}" type="datetimeFigureOut">
              <a:rPr lang="zh-CN" altLang="en-US" smtClean="0"/>
              <a:pPr/>
              <a:t>2022-10-26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438DF-3FCD-48F8-A49C-424ABE7E369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780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56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76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83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92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58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44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012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771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4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27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387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6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47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77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272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7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29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54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623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6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438DF-3FCD-48F8-A49C-424ABE7E369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121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98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402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808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366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095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105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832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968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58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35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2296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46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741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360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036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0938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856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13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23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51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6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9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93092-FE88-4D07-BF39-C792A877E3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388226"/>
            <a:ext cx="8643938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/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9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hyperlink" Target="https://docs.scipy.org/doc/numpy/user/basics.indexing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hyperlink" Target="https://docs.scipy.org/doc/numpy/user/basics.indexing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4" Type="http://schemas.openxmlformats.org/officeDocument/2006/relationships/hyperlink" Target="https://pandas.pydata.org/pandas-docs/stable/user_guide/indexing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indexing.html" TargetMode="External"/><Relationship Id="rId2" Type="http://schemas.openxmlformats.org/officeDocument/2006/relationships/hyperlink" Target="https://docs.scipy.org/doc/numpy/user/basics.indexing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SI100B Introduction to Information Science and Technology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b="1" dirty="0"/>
              <a:t>Python Programming)</a:t>
            </a:r>
            <a:endParaRPr lang="zh-CN" altLang="en-US" b="1" dirty="0"/>
          </a:p>
        </p:txBody>
      </p:sp>
      <p:sp>
        <p:nvSpPr>
          <p:cNvPr id="4" name="副标题 2"/>
          <p:cNvSpPr>
            <a:spLocks noGrp="1"/>
          </p:cNvSpPr>
          <p:nvPr>
            <p:ph type="subTitle" idx="1"/>
          </p:nvPr>
        </p:nvSpPr>
        <p:spPr>
          <a:xfrm>
            <a:off x="1134122" y="4019288"/>
            <a:ext cx="6858000" cy="16557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高盛华</a:t>
            </a:r>
            <a:endParaRPr lang="en-US" altLang="zh-CN" dirty="0"/>
          </a:p>
          <a:p>
            <a:r>
              <a:rPr lang="en-US" altLang="zh-CN" dirty="0"/>
              <a:t>School of Information Science and Technology</a:t>
            </a:r>
          </a:p>
          <a:p>
            <a:r>
              <a:rPr lang="en-US" altLang="zh-CN" dirty="0" err="1"/>
              <a:t>ShanghaiTech</a:t>
            </a:r>
            <a:r>
              <a:rPr lang="en-US" altLang="zh-CN" dirty="0"/>
              <a:t>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6510AC-6128-44F0-9551-44547E6F5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103403"/>
            <a:ext cx="1643074" cy="43935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9BB881C-C0AB-40F8-9C4E-3CF8C586CF86}"/>
              </a:ext>
            </a:extLst>
          </p:cNvPr>
          <p:cNvSpPr/>
          <p:nvPr/>
        </p:nvSpPr>
        <p:spPr>
          <a:xfrm>
            <a:off x="4493175" y="63852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altLang="zh-CN" dirty="0"/>
              <a:t>Slides credited to Prof </a:t>
            </a:r>
            <a:r>
              <a:rPr lang="en-US" altLang="zh-CN" dirty="0" err="1"/>
              <a:t>Haipeng</a:t>
            </a:r>
            <a:r>
              <a:rPr lang="en-US" altLang="zh-CN" dirty="0"/>
              <a:t> Zhang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87"/>
    </mc:Choice>
    <mc:Fallback xmlns="">
      <p:transition spd="slow" advTm="208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143" y="1554607"/>
            <a:ext cx="8762999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np  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(data) # create an array from list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a.ndim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     # metadata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ndim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dimension      </a:t>
            </a:r>
          </a:p>
          <a:p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a.shape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				 # metadata shape 	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a.dtype</a:t>
            </a:r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'int32'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2754500" y="294306"/>
            <a:ext cx="3877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Some metadata</a:t>
            </a:r>
            <a:endParaRPr lang="zh-CN" alt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4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1" y="1130063"/>
            <a:ext cx="5105400" cy="51552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time</a:t>
            </a:r>
          </a:p>
          <a:p>
            <a:br>
              <a:rPr lang="en-US" altLang="zh-CN" sz="105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l = </a:t>
            </a:r>
            <a:r>
              <a:rPr lang="en-US" altLang="zh-CN" sz="24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zh-CN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start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_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a2 = a *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- start)</a:t>
            </a:r>
          </a:p>
          <a:p>
            <a:b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start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_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l2 = [x *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x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l]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time.time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 - start)</a:t>
            </a:r>
          </a:p>
        </p:txBody>
      </p:sp>
      <p:sp>
        <p:nvSpPr>
          <p:cNvPr id="3" name="矩形 2"/>
          <p:cNvSpPr/>
          <p:nvPr/>
        </p:nvSpPr>
        <p:spPr>
          <a:xfrm>
            <a:off x="2362614" y="207220"/>
            <a:ext cx="46578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err="1"/>
              <a:t>NumPy</a:t>
            </a:r>
            <a:r>
              <a:rPr lang="en-US" altLang="zh-CN" sz="4400" b="1" dirty="0"/>
              <a:t> array vs list</a:t>
            </a:r>
            <a:endParaRPr lang="zh-CN" altLang="en-US" sz="4400" b="1" dirty="0"/>
          </a:p>
        </p:txBody>
      </p:sp>
      <p:sp>
        <p:nvSpPr>
          <p:cNvPr id="4" name="矩形 3"/>
          <p:cNvSpPr/>
          <p:nvPr/>
        </p:nvSpPr>
        <p:spPr>
          <a:xfrm>
            <a:off x="5453742" y="3119735"/>
            <a:ext cx="35596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Output: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0.05100297927856445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1.9661142826080322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83F21F-9173-45AC-8CEE-C6E589C39A39}"/>
              </a:ext>
            </a:extLst>
          </p:cNvPr>
          <p:cNvSpPr/>
          <p:nvPr/>
        </p:nvSpPr>
        <p:spPr>
          <a:xfrm>
            <a:off x="5474901" y="5085184"/>
            <a:ext cx="3177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List comprehensions: </a:t>
            </a:r>
            <a:r>
              <a:rPr lang="zh-CN" altLang="en-US" dirty="0"/>
              <a:t>https://docs.python.org/3/tutorial/datastructures.html</a:t>
            </a:r>
          </a:p>
        </p:txBody>
      </p:sp>
    </p:spTree>
    <p:extLst>
      <p:ext uri="{BB962C8B-B14F-4D97-AF65-F5344CB8AC3E}">
        <p14:creationId xmlns:p14="http://schemas.microsoft.com/office/powerpoint/2010/main" val="308787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7430" y="228992"/>
            <a:ext cx="57112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Data Types for </a:t>
            </a:r>
            <a:r>
              <a:rPr lang="en-US" altLang="zh-CN" sz="4400" b="1" dirty="0" err="1"/>
              <a:t>ndarrays</a:t>
            </a:r>
            <a:endParaRPr lang="en-US" altLang="zh-CN" sz="4400" b="1" dirty="0"/>
          </a:p>
        </p:txBody>
      </p:sp>
      <p:sp>
        <p:nvSpPr>
          <p:cNvPr id="4" name="矩形 3"/>
          <p:cNvSpPr/>
          <p:nvPr/>
        </p:nvSpPr>
        <p:spPr>
          <a:xfrm>
            <a:off x="308894" y="1828524"/>
            <a:ext cx="85452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Python has an </a:t>
            </a:r>
            <a:r>
              <a:rPr lang="en-US" altLang="zh-CN" sz="2800" dirty="0">
                <a:solidFill>
                  <a:srgbClr val="0000FF"/>
                </a:solidFill>
              </a:rPr>
              <a:t>integer</a:t>
            </a:r>
            <a:r>
              <a:rPr lang="en-US" altLang="zh-CN" sz="2800" dirty="0"/>
              <a:t> type, a </a:t>
            </a:r>
            <a:r>
              <a:rPr lang="en-US" altLang="zh-CN" sz="2800" dirty="0">
                <a:solidFill>
                  <a:srgbClr val="0000FF"/>
                </a:solidFill>
              </a:rPr>
              <a:t>float</a:t>
            </a:r>
            <a:r>
              <a:rPr lang="en-US" altLang="zh-CN" sz="2800" dirty="0"/>
              <a:t> type, and </a:t>
            </a:r>
            <a:r>
              <a:rPr lang="en-US" altLang="zh-CN" sz="2800" dirty="0">
                <a:solidFill>
                  <a:srgbClr val="0000FF"/>
                </a:solidFill>
              </a:rPr>
              <a:t>complex</a:t>
            </a:r>
            <a:r>
              <a:rPr lang="en-US" altLang="zh-CN" sz="2800" dirty="0"/>
              <a:t> type; nonetheless, this is </a:t>
            </a:r>
            <a:r>
              <a:rPr lang="en-US" altLang="zh-CN" sz="2800" dirty="0">
                <a:solidFill>
                  <a:srgbClr val="0000FF"/>
                </a:solidFill>
              </a:rPr>
              <a:t>not</a:t>
            </a:r>
            <a:r>
              <a:rPr lang="en-US" altLang="zh-CN" sz="2800" dirty="0"/>
              <a:t> sufficient for scientific calculations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In practice, we still demand </a:t>
            </a:r>
            <a:r>
              <a:rPr lang="en-US" altLang="zh-CN" sz="2800" dirty="0">
                <a:solidFill>
                  <a:srgbClr val="0000FF"/>
                </a:solidFill>
              </a:rPr>
              <a:t>more data types </a:t>
            </a:r>
            <a:r>
              <a:rPr lang="en-US" altLang="zh-CN" sz="2800" dirty="0"/>
              <a:t>with varying </a:t>
            </a:r>
            <a:r>
              <a:rPr lang="en-US" altLang="zh-CN" sz="2800" dirty="0">
                <a:solidFill>
                  <a:srgbClr val="0000FF"/>
                </a:solidFill>
              </a:rPr>
              <a:t>precisions</a:t>
            </a:r>
            <a:r>
              <a:rPr lang="en-US" altLang="zh-CN" sz="2800" dirty="0"/>
              <a:t> and, consequently, different storage sizes of the type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351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67430" y="228992"/>
            <a:ext cx="59113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err="1"/>
              <a:t>NumPy</a:t>
            </a:r>
            <a:r>
              <a:rPr lang="en-US" altLang="zh-CN" sz="4400" b="1" dirty="0"/>
              <a:t> numerical types: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44285" y="1255486"/>
          <a:ext cx="8033657" cy="492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372">
                  <a:extLst>
                    <a:ext uri="{9D8B030D-6E8A-4147-A177-3AD203B41FA5}">
                      <a16:colId xmlns:a16="http://schemas.microsoft.com/office/drawing/2014/main" val="493844994"/>
                    </a:ext>
                  </a:extLst>
                </a:gridCol>
                <a:gridCol w="5116285">
                  <a:extLst>
                    <a:ext uri="{9D8B030D-6E8A-4147-A177-3AD203B41FA5}">
                      <a16:colId xmlns:a16="http://schemas.microsoft.com/office/drawing/2014/main" val="2040502638"/>
                    </a:ext>
                  </a:extLst>
                </a:gridCol>
              </a:tblGrid>
              <a:tr h="4833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CN" altLang="en-US" sz="2400" b="1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108061"/>
                  </a:ext>
                </a:extLst>
              </a:tr>
              <a:tr h="688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 (True or False) stored as a byte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173250"/>
                  </a:ext>
                </a:extLst>
              </a:tr>
              <a:tr h="852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Platform integer </a:t>
                      </a:r>
                    </a:p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(normally either int32 or int64)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957694"/>
                  </a:ext>
                </a:extLst>
              </a:tr>
              <a:tr h="4833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(n=8,16,32,64)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(-2</a:t>
                      </a:r>
                      <a:r>
                        <a:rPr lang="en-US" altLang="zh-CN" sz="24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altLang="zh-CN" sz="24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n-1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841839"/>
                  </a:ext>
                </a:extLst>
              </a:tr>
              <a:tr h="61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uint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(n=8,16,32,64)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Unsigned integer (0 to 2</a:t>
                      </a:r>
                      <a:r>
                        <a:rPr lang="en-US" altLang="zh-CN" sz="2400" b="0" i="0" u="none" strike="noStrike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991154"/>
                  </a:ext>
                </a:extLst>
              </a:tr>
              <a:tr h="61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+mn-lt"/>
                        </a:rPr>
                        <a:t>float</a:t>
                      </a:r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+mn-lt"/>
                        </a:rPr>
                        <a:t>n</a:t>
                      </a:r>
                      <a:r>
                        <a:rPr lang="en-US" altLang="zh-CN" sz="2400" baseline="0" dirty="0">
                          <a:latin typeface="+mn-lt"/>
                        </a:rPr>
                        <a:t> (n=16,32,64)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</a:rPr>
                        <a:t>Half/single/double precision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083168"/>
                  </a:ext>
                </a:extLst>
              </a:tr>
              <a:tr h="612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r>
                        <a:rPr lang="en-US" altLang="zh-CN" sz="2400" b="0" i="0" u="none" strike="noStrike" kern="1200" baseline="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altLang="zh-CN" sz="2400" b="0" i="0" u="none" strike="noStrike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(n=64,128)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number, represented by two n/2 bit floats (real and imaginary components)</a:t>
                      </a:r>
                      <a:endParaRPr lang="zh-CN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934600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44285" y="6224860"/>
            <a:ext cx="2386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PS: float = float64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400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143" y="1260693"/>
            <a:ext cx="8762999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np  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(data) # create an array from list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a.dtype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'int32'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(data,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=np.int8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]], </a:t>
            </a:r>
            <a:r>
              <a:rPr lang="en-US" altLang="zh-CN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=int8)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b.dtype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'int8'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849499" y="152792"/>
            <a:ext cx="78717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Create </a:t>
            </a:r>
            <a:r>
              <a:rPr lang="en-US" altLang="zh-CN" sz="4400" b="1" dirty="0" err="1"/>
              <a:t>ndarray</a:t>
            </a:r>
            <a:r>
              <a:rPr lang="en-US" altLang="zh-CN" sz="4400" b="1" dirty="0"/>
              <a:t> with specific type</a:t>
            </a:r>
            <a:endParaRPr lang="zh-CN" alt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18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2143" y="1217149"/>
            <a:ext cx="8762999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np  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(data) # create an array from list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a.dtype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'int32'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a.astype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(np.float32) #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astype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 casting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.]], </a:t>
            </a:r>
            <a:r>
              <a:rPr lang="en-US" altLang="zh-CN" sz="2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=float32)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b.dtype</a:t>
            </a:r>
            <a:endParaRPr lang="en-US" altLang="zh-CN" sz="24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'float32'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2153694" y="188640"/>
            <a:ext cx="49998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err="1"/>
              <a:t>ndarray</a:t>
            </a:r>
            <a:r>
              <a:rPr lang="en-US" altLang="zh-CN" sz="4400" b="1" dirty="0"/>
              <a:t> Type casting</a:t>
            </a:r>
            <a:endParaRPr lang="zh-CN" alt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842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54716" y="120135"/>
            <a:ext cx="23126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 Indexing</a:t>
            </a:r>
          </a:p>
        </p:txBody>
      </p:sp>
      <p:sp>
        <p:nvSpPr>
          <p:cNvPr id="2" name="矩形 1"/>
          <p:cNvSpPr/>
          <p:nvPr/>
        </p:nvSpPr>
        <p:spPr>
          <a:xfrm>
            <a:off x="141514" y="1195661"/>
            <a:ext cx="877388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indexing is similar to list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indexing: a[i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]…a[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7030A0"/>
                </a:solidFill>
              </a:rPr>
              <a:t>assignment via indexing: </a:t>
            </a:r>
          </a:p>
          <a:p>
            <a:pPr lvl="1" algn="ctr"/>
            <a:r>
              <a:rPr lang="en-US" altLang="zh-CN" sz="2800" dirty="0">
                <a:solidFill>
                  <a:srgbClr val="7030A0"/>
                </a:solidFill>
              </a:rPr>
              <a:t>a[i</a:t>
            </a:r>
            <a:r>
              <a:rPr lang="en-US" altLang="zh-CN" sz="2800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dirty="0">
                <a:solidFill>
                  <a:srgbClr val="7030A0"/>
                </a:solidFill>
              </a:rPr>
              <a:t>]…a[</a:t>
            </a:r>
            <a:r>
              <a:rPr lang="en-US" altLang="zh-CN" sz="2800" dirty="0" err="1">
                <a:solidFill>
                  <a:srgbClr val="7030A0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7030A0"/>
                </a:solidFill>
              </a:rPr>
              <a:t>k</a:t>
            </a:r>
            <a:r>
              <a:rPr lang="en-US" altLang="zh-CN" sz="2800" dirty="0">
                <a:solidFill>
                  <a:srgbClr val="7030A0"/>
                </a:solidFill>
              </a:rPr>
              <a:t>]</a:t>
            </a:r>
          </a:p>
          <a:p>
            <a:pPr lvl="1" algn="ctr"/>
            <a:endParaRPr lang="en-US" altLang="zh-CN" sz="12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Efficient</a:t>
            </a:r>
            <a:r>
              <a:rPr lang="en-US" altLang="zh-CN" sz="2800" dirty="0">
                <a:solidFill>
                  <a:srgbClr val="7030A0"/>
                </a:solidFill>
              </a:rPr>
              <a:t> </a:t>
            </a:r>
            <a:r>
              <a:rPr lang="en-US" altLang="zh-CN" sz="2800" dirty="0"/>
              <a:t>indexing for array (</a:t>
            </a:r>
            <a:r>
              <a:rPr lang="en-US" altLang="zh-CN" sz="2800" dirty="0">
                <a:solidFill>
                  <a:srgbClr val="FF0000"/>
                </a:solidFill>
              </a:rPr>
              <a:t>not</a:t>
            </a:r>
            <a:r>
              <a:rPr lang="en-US" altLang="zh-CN" sz="2800" dirty="0"/>
              <a:t> work for list), 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Tuple indexing: a[(i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)] or a[i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7030A0"/>
                </a:solidFill>
              </a:rPr>
              <a:t>assignment via tuple indexing: </a:t>
            </a:r>
          </a:p>
          <a:p>
            <a:pPr lvl="1"/>
            <a:r>
              <a:rPr lang="en-US" altLang="zh-CN" sz="2800" dirty="0">
                <a:solidFill>
                  <a:srgbClr val="7030A0"/>
                </a:solidFill>
              </a:rPr>
              <a:t>			 a[(i</a:t>
            </a:r>
            <a:r>
              <a:rPr lang="en-US" altLang="zh-CN" sz="2800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dirty="0">
                <a:solidFill>
                  <a:srgbClr val="7030A0"/>
                </a:solidFill>
              </a:rPr>
              <a:t>,…,</a:t>
            </a:r>
            <a:r>
              <a:rPr lang="en-US" altLang="zh-CN" sz="2800" dirty="0" err="1">
                <a:solidFill>
                  <a:srgbClr val="7030A0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7030A0"/>
                </a:solidFill>
              </a:rPr>
              <a:t>k</a:t>
            </a:r>
            <a:r>
              <a:rPr lang="en-US" altLang="zh-CN" sz="2800" dirty="0">
                <a:solidFill>
                  <a:srgbClr val="7030A0"/>
                </a:solidFill>
              </a:rPr>
              <a:t>)] or a[i</a:t>
            </a:r>
            <a:r>
              <a:rPr lang="en-US" altLang="zh-CN" sz="2800" baseline="-25000" dirty="0">
                <a:solidFill>
                  <a:srgbClr val="7030A0"/>
                </a:solidFill>
              </a:rPr>
              <a:t>1</a:t>
            </a:r>
            <a:r>
              <a:rPr lang="en-US" altLang="zh-CN" sz="2800" dirty="0">
                <a:solidFill>
                  <a:srgbClr val="7030A0"/>
                </a:solidFill>
              </a:rPr>
              <a:t>,…,</a:t>
            </a:r>
            <a:r>
              <a:rPr lang="en-US" altLang="zh-CN" sz="2800" dirty="0" err="1">
                <a:solidFill>
                  <a:srgbClr val="7030A0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7030A0"/>
                </a:solidFill>
              </a:rPr>
              <a:t>k</a:t>
            </a:r>
            <a:r>
              <a:rPr lang="en-US" altLang="zh-CN" sz="2800" dirty="0">
                <a:solidFill>
                  <a:srgbClr val="7030A0"/>
                </a:solidFill>
              </a:rPr>
              <a:t>]</a:t>
            </a:r>
            <a:endParaRPr lang="en-US" altLang="zh-CN" sz="14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All of these indexing return a </a:t>
            </a:r>
            <a:r>
              <a:rPr lang="en-US" altLang="zh-CN" sz="2800" dirty="0">
                <a:solidFill>
                  <a:srgbClr val="FF0000"/>
                </a:solidFill>
              </a:rPr>
              <a:t>new view of original data (pointer to the original data)</a:t>
            </a:r>
            <a:r>
              <a:rPr lang="en-US" altLang="zh-CN" sz="2800" dirty="0"/>
              <a:t>, it does not copy items in array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7030A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595C3C-1A4F-4FC6-A093-9F2DB0B7C773}"/>
              </a:ext>
            </a:extLst>
          </p:cNvPr>
          <p:cNvSpPr/>
          <p:nvPr/>
        </p:nvSpPr>
        <p:spPr>
          <a:xfrm>
            <a:off x="1043608" y="6021288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more, visit:</a:t>
            </a:r>
            <a:endParaRPr lang="en-US" altLang="zh-CN" dirty="0">
              <a:hlinkClick r:id="rId4"/>
            </a:endParaRPr>
          </a:p>
          <a:p>
            <a:r>
              <a:rPr lang="en-US" altLang="zh-CN" dirty="0">
                <a:hlinkClick r:id="rId4"/>
              </a:rPr>
              <a:t>https://docs.scipy.org/doc/numpy/user/basics.indexing.html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58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0371" y="74081"/>
            <a:ext cx="8512629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l = [[[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 [[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(l)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l[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    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# [0,1] =&gt; [(0,1)] (0,1) is a tuple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l[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Traceback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 (most recent call last):…</a:t>
            </a:r>
            <a:r>
              <a:rPr lang="en-US" altLang="zh-CN" sz="22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 indices must be integers </a:t>
            </a:r>
            <a:r>
              <a:rPr lang="en-US" altLang="zh-CN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 slices, </a:t>
            </a:r>
            <a:r>
              <a:rPr lang="en-US" altLang="zh-CN" sz="2200" b="1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4EC9B0"/>
                </a:solidFill>
                <a:latin typeface="Consolas" panose="020B0609020204030204" pitchFamily="49" charset="0"/>
              </a:rPr>
              <a:t>tuple</a:t>
            </a:r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93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90688" y="239878"/>
            <a:ext cx="37071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 Array Indexing</a:t>
            </a:r>
          </a:p>
        </p:txBody>
      </p:sp>
      <p:sp>
        <p:nvSpPr>
          <p:cNvPr id="2" name="矩形 1"/>
          <p:cNvSpPr/>
          <p:nvPr/>
        </p:nvSpPr>
        <p:spPr>
          <a:xfrm>
            <a:off x="119743" y="1282744"/>
            <a:ext cx="877388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Array</a:t>
            </a:r>
            <a:r>
              <a:rPr lang="en-US" altLang="zh-CN" sz="2800" dirty="0"/>
              <a:t> indexing (or any sequence-like object that can be converted to an array, with the exception of tuples)</a:t>
            </a:r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a[ [i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 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indicates which value in array to use in place of the index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what is returned is a </a:t>
            </a:r>
            <a:r>
              <a:rPr lang="en-US" altLang="zh-CN" sz="2800" dirty="0">
                <a:solidFill>
                  <a:srgbClr val="FF0000"/>
                </a:solidFill>
              </a:rPr>
              <a:t>copy</a:t>
            </a:r>
            <a:r>
              <a:rPr lang="en-US" altLang="zh-CN" sz="2800" dirty="0"/>
              <a:t> of the original data, not a view as one gets for other indexing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Multi-array indexing</a:t>
            </a:r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a[l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l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</a:t>
            </a:r>
            <a:r>
              <a:rPr lang="en-US" altLang="zh-CN" sz="2800" dirty="0" err="1"/>
              <a:t>l</a:t>
            </a:r>
            <a:r>
              <a:rPr lang="en-US" altLang="zh-CN" sz="2800" baseline="-25000" dirty="0" err="1"/>
              <a:t>k</a:t>
            </a:r>
            <a:r>
              <a:rPr lang="en-US" altLang="zh-CN" sz="2800" dirty="0"/>
              <a:t> are sequence-like objects except tuples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6021288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more, visit:</a:t>
            </a:r>
            <a:endParaRPr lang="en-US" altLang="zh-CN" dirty="0">
              <a:hlinkClick r:id="rId4"/>
            </a:endParaRPr>
          </a:p>
          <a:p>
            <a:r>
              <a:rPr lang="en-US" altLang="zh-CN" dirty="0">
                <a:hlinkClick r:id="rId4"/>
              </a:rPr>
              <a:t>https://docs.scipy.org/doc/numpy/user/basics.indexing.html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11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5685" y="93394"/>
            <a:ext cx="8512629" cy="66479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l = [[[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 [[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</a:t>
            </a:r>
            <a:b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2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(l)   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  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b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  <a:p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 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 ] 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# array indexing, </a:t>
            </a:r>
            <a:r>
              <a:rPr lang="en-US" altLang="zh-CN" sz="2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200" b="1" dirty="0">
                <a:solidFill>
                  <a:srgbClr val="FF0000"/>
                </a:solidFill>
                <a:latin typeface="Consolas" panose="020B0609020204030204" pitchFamily="49" charset="0"/>
              </a:rPr>
              <a:t>([a[1],a[1]])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b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[[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  <a:p>
            <a:endParaRPr lang="en-US" altLang="zh-CN" sz="22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2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a[[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1,1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0,1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 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# Multi-array indexing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([a[0,0],a[1,0],a[1,1]])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  <a:endParaRPr lang="en-US" altLang="zh-CN" sz="22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4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8" y="-1"/>
            <a:ext cx="7898836" cy="6809507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85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6658" y="185449"/>
            <a:ext cx="45660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/>
              <a:t> Slicing</a:t>
            </a:r>
          </a:p>
        </p:txBody>
      </p:sp>
      <p:sp>
        <p:nvSpPr>
          <p:cNvPr id="2" name="矩形 1"/>
          <p:cNvSpPr/>
          <p:nvPr/>
        </p:nvSpPr>
        <p:spPr>
          <a:xfrm>
            <a:off x="141514" y="1369832"/>
            <a:ext cx="87738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1-dimensional array: same as sequence-like object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slicing: a[start=0[:stop=-1[:step=1]]]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7030A0"/>
                </a:solidFill>
              </a:rPr>
              <a:t>assigning: a[start=0[:stop=-1[:step=1]]] = </a:t>
            </a:r>
            <a:r>
              <a:rPr lang="en-US" altLang="zh-CN" sz="2800" dirty="0" err="1">
                <a:solidFill>
                  <a:srgbClr val="7030A0"/>
                </a:solidFill>
              </a:rPr>
              <a:t>newsubarray</a:t>
            </a:r>
            <a:endParaRPr lang="en-US" altLang="zh-CN" sz="2800" dirty="0">
              <a:solidFill>
                <a:srgbClr val="7030A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US" altLang="zh-CN" sz="2800" dirty="0">
              <a:solidFill>
                <a:srgbClr val="7030A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7030A0"/>
                </a:solidFill>
              </a:rPr>
              <a:t>multi-dimensional array: dimensional-wise slicing</a:t>
            </a:r>
          </a:p>
          <a:p>
            <a:pPr lvl="3"/>
            <a:r>
              <a:rPr lang="en-US" altLang="zh-CN" sz="2800" dirty="0">
                <a:solidFill>
                  <a:srgbClr val="7030A0"/>
                </a:solidFill>
              </a:rPr>
              <a:t>a[</a:t>
            </a:r>
          </a:p>
          <a:p>
            <a:pPr lvl="3"/>
            <a:r>
              <a:rPr lang="en-US" altLang="zh-CN" sz="2800" dirty="0">
                <a:solidFill>
                  <a:srgbClr val="7030A0"/>
                </a:solidFill>
              </a:rPr>
              <a:t>    </a:t>
            </a:r>
            <a:r>
              <a:rPr lang="en-US" altLang="zh-CN" sz="2800" dirty="0">
                <a:solidFill>
                  <a:srgbClr val="0000FF"/>
                </a:solidFill>
              </a:rPr>
              <a:t>start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=0[:stop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=-1[:step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=1]]],  # first dim</a:t>
            </a:r>
          </a:p>
          <a:p>
            <a:pPr lvl="3"/>
            <a:r>
              <a:rPr lang="en-US" altLang="zh-CN" sz="2800" dirty="0">
                <a:solidFill>
                  <a:srgbClr val="0000FF"/>
                </a:solidFill>
              </a:rPr>
              <a:t>    ……,</a:t>
            </a:r>
          </a:p>
          <a:p>
            <a:pPr lvl="3"/>
            <a:r>
              <a:rPr lang="en-US" altLang="zh-CN" sz="2800" dirty="0">
                <a:solidFill>
                  <a:srgbClr val="0000FF"/>
                </a:solidFill>
              </a:rPr>
              <a:t>    </a:t>
            </a:r>
            <a:r>
              <a:rPr lang="en-US" altLang="zh-CN" sz="2800" dirty="0" err="1">
                <a:solidFill>
                  <a:srgbClr val="0000FF"/>
                </a:solidFill>
              </a:rPr>
              <a:t>start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=0[:</a:t>
            </a:r>
            <a:r>
              <a:rPr lang="en-US" altLang="zh-CN" sz="2800" dirty="0" err="1">
                <a:solidFill>
                  <a:srgbClr val="0000FF"/>
                </a:solidFill>
              </a:rPr>
              <a:t>stop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=-1[:</a:t>
            </a:r>
            <a:r>
              <a:rPr lang="en-US" altLang="zh-CN" sz="2800" dirty="0" err="1">
                <a:solidFill>
                  <a:srgbClr val="0000FF"/>
                </a:solidFill>
              </a:rPr>
              <a:t>step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=1]]],   #k</a:t>
            </a:r>
            <a:r>
              <a:rPr lang="en-US" altLang="zh-CN" sz="2800" baseline="30000" dirty="0">
                <a:solidFill>
                  <a:srgbClr val="0000FF"/>
                </a:solidFill>
              </a:rPr>
              <a:t>th</a:t>
            </a:r>
            <a:r>
              <a:rPr lang="en-US" altLang="zh-CN" sz="2800" dirty="0">
                <a:solidFill>
                  <a:srgbClr val="0000FF"/>
                </a:solidFill>
              </a:rPr>
              <a:t> dim</a:t>
            </a:r>
          </a:p>
          <a:p>
            <a:pPr lvl="3"/>
            <a:r>
              <a:rPr lang="en-US" altLang="zh-CN" sz="2800" dirty="0">
                <a:solidFill>
                  <a:srgbClr val="0000FF"/>
                </a:solidFill>
              </a:rPr>
              <a:t>  </a:t>
            </a:r>
            <a:r>
              <a:rPr lang="en-US" altLang="zh-CN" sz="2800" dirty="0">
                <a:solidFill>
                  <a:srgbClr val="7030A0"/>
                </a:solidFill>
              </a:rPr>
              <a:t>]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Only return a new view of original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69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799" y="487737"/>
            <a:ext cx="8659689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([[[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 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#elem0, elem1 from 1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nsolas" panose="020B0609020204030204" pitchFamily="49" charset="0"/>
              </a:rPr>
              <a:t>st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dim, elem1 from 2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nsolas" panose="020B0609020204030204" pitchFamily="49" charset="0"/>
              </a:rPr>
              <a:t>nd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dim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b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  <a:p>
            <a:endParaRPr lang="en-US" altLang="zh-CN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#c = a[0:2] c[1:2]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array([[[ 7, 8, 9],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[10, 11, 12]]])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#... elem1 from 3</a:t>
            </a:r>
            <a:r>
              <a:rPr lang="en-US" altLang="zh-CN" sz="2000" b="1" baseline="30000" dirty="0">
                <a:solidFill>
                  <a:srgbClr val="FF0000"/>
                </a:solidFill>
                <a:latin typeface="Consolas" panose="020B0609020204030204" pitchFamily="49" charset="0"/>
              </a:rPr>
              <a:t>rd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dim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]],</a:t>
            </a:r>
            <a:b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[[</a:t>
            </a:r>
            <a:r>
              <a:rPr lang="en-US" altLang="zh-CN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]]])</a:t>
            </a:r>
          </a:p>
          <a:p>
            <a:r>
              <a:rPr lang="en-US" altLang="zh-CN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6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26658" y="185449"/>
            <a:ext cx="45660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/>
              <a:t> Boolean indexing</a:t>
            </a:r>
          </a:p>
        </p:txBody>
      </p:sp>
      <p:sp>
        <p:nvSpPr>
          <p:cNvPr id="2" name="矩形 1"/>
          <p:cNvSpPr/>
          <p:nvPr/>
        </p:nvSpPr>
        <p:spPr>
          <a:xfrm>
            <a:off x="122728" y="1587545"/>
            <a:ext cx="877388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It returns a 1-D array containing all the elements in the indexed array corresponding to all the true elements in the </a:t>
            </a:r>
            <a:r>
              <a:rPr lang="en-US" altLang="zh-CN" sz="2800" dirty="0" err="1"/>
              <a:t>boolean</a:t>
            </a:r>
            <a:r>
              <a:rPr lang="en-US" altLang="zh-CN" sz="2800" dirty="0"/>
              <a:t> array</a:t>
            </a:r>
          </a:p>
          <a:p>
            <a:pPr algn="ctr">
              <a:spcAft>
                <a:spcPts val="600"/>
              </a:spcAf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a[b]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870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7528" y="537312"/>
            <a:ext cx="3861444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np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np.zeros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b1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b2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b = b1 &amp; b2</a:t>
            </a:r>
          </a:p>
          <a:p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(b1)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(b)</a:t>
            </a:r>
          </a:p>
          <a:p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[b])</a:t>
            </a:r>
          </a:p>
        </p:txBody>
      </p:sp>
      <p:sp>
        <p:nvSpPr>
          <p:cNvPr id="5" name="矩形 4"/>
          <p:cNvSpPr/>
          <p:nvPr/>
        </p:nvSpPr>
        <p:spPr>
          <a:xfrm>
            <a:off x="4332514" y="248645"/>
            <a:ext cx="471351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[[0. 0. 0. 0. 0.]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[1. 1. 1. 1. 1.]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[2. 2. 2. 2. 2.]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[3. 3. 3. 3. 3.]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[4. 4. 4. 4. 4.]]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[[False </a:t>
            </a:r>
            <a:r>
              <a:rPr lang="en-US" altLang="zh-CN" sz="2400" dirty="0" err="1">
                <a:solidFill>
                  <a:srgbClr val="0000FF"/>
                </a:solidFill>
              </a:rPr>
              <a:t>False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False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</a:rPr>
              <a:t>False</a:t>
            </a:r>
            <a:r>
              <a:rPr lang="en-US" altLang="zh-CN" sz="2400" dirty="0">
                <a:solidFill>
                  <a:srgbClr val="0000FF"/>
                </a:solidFill>
              </a:rPr>
              <a:t> False]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[ True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[ True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[ True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 [ True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</a:t>
            </a:r>
            <a:r>
              <a:rPr lang="en-US" altLang="zh-CN" sz="2400" dirty="0" err="1">
                <a:solidFill>
                  <a:srgbClr val="0000FF"/>
                </a:solidFill>
              </a:rPr>
              <a:t>True</a:t>
            </a:r>
            <a:r>
              <a:rPr lang="en-US" altLang="zh-CN" sz="2400" dirty="0">
                <a:solidFill>
                  <a:srgbClr val="0000FF"/>
                </a:solidFill>
              </a:rPr>
              <a:t>  True]]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[[False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False]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 True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 True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 True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 err="1">
                <a:solidFill>
                  <a:srgbClr val="FF0000"/>
                </a:solidFill>
              </a:rPr>
              <a:t>True</a:t>
            </a:r>
            <a:r>
              <a:rPr lang="en-US" altLang="zh-CN" sz="2400" dirty="0">
                <a:solidFill>
                  <a:srgbClr val="FF0000"/>
                </a:solidFill>
              </a:rPr>
              <a:t>  True]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 [False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False</a:t>
            </a:r>
            <a:r>
              <a:rPr lang="en-US" altLang="zh-CN" sz="2400" dirty="0">
                <a:solidFill>
                  <a:srgbClr val="FF0000"/>
                </a:solidFill>
              </a:rPr>
              <a:t> False]]</a:t>
            </a:r>
          </a:p>
          <a:p>
            <a:r>
              <a:rPr lang="en-US" altLang="zh-CN" sz="2400" dirty="0">
                <a:solidFill>
                  <a:srgbClr val="0000FF"/>
                </a:solidFill>
              </a:rPr>
              <a:t>[1. 1. 1. 1. 1. 2. 2. 2. 2. 2. 3. 3. 3. 3. 3.]</a:t>
            </a:r>
          </a:p>
          <a:p>
            <a:endParaRPr lang="zh-CN" altLang="en-US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83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7457" y="55346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Broadcasting</a:t>
            </a:r>
            <a:endParaRPr lang="en-US" sz="4800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2728" y="1587545"/>
            <a:ext cx="87738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r>
              <a:rPr lang="en-US" altLang="zh-CN" sz="2800" dirty="0"/>
              <a:t> attempts to execute a procedure even though the operands do </a:t>
            </a:r>
            <a:r>
              <a:rPr lang="en-US" altLang="zh-CN" sz="2800" dirty="0">
                <a:solidFill>
                  <a:srgbClr val="FF0000"/>
                </a:solidFill>
              </a:rPr>
              <a:t>not</a:t>
            </a:r>
            <a:r>
              <a:rPr lang="en-US" altLang="zh-CN" sz="2800" dirty="0"/>
              <a:t> have the same shape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For an operation </a:t>
            </a:r>
            <a:r>
              <a:rPr lang="en-US" altLang="zh-CN" sz="2800" dirty="0">
                <a:solidFill>
                  <a:srgbClr val="0000FF"/>
                </a:solidFill>
              </a:rPr>
              <a:t>op</a:t>
            </a:r>
            <a:r>
              <a:rPr lang="en-US" altLang="zh-CN" sz="2800" dirty="0"/>
              <a:t> on an </a:t>
            </a:r>
            <a:r>
              <a:rPr lang="en-US" altLang="zh-CN" sz="2800" dirty="0">
                <a:solidFill>
                  <a:srgbClr val="0000FF"/>
                </a:solidFill>
              </a:rPr>
              <a:t>array</a:t>
            </a:r>
            <a:r>
              <a:rPr lang="en-US" altLang="zh-CN" sz="2800" dirty="0"/>
              <a:t> object </a:t>
            </a:r>
            <a:r>
              <a:rPr lang="en-US" altLang="zh-CN" sz="2800" dirty="0">
                <a:solidFill>
                  <a:srgbClr val="0000FF"/>
                </a:solidFill>
              </a:rPr>
              <a:t>a</a:t>
            </a:r>
            <a:r>
              <a:rPr lang="en-US" altLang="zh-CN" sz="2800" dirty="0"/>
              <a:t> and a </a:t>
            </a:r>
            <a:r>
              <a:rPr lang="en-US" altLang="zh-CN" sz="2800" dirty="0">
                <a:solidFill>
                  <a:srgbClr val="0000FF"/>
                </a:solidFill>
              </a:rPr>
              <a:t>scalar s</a:t>
            </a:r>
          </a:p>
          <a:p>
            <a:pPr algn="ctr"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s op a  </a:t>
            </a:r>
            <a:r>
              <a:rPr lang="en-US" altLang="zh-CN" sz="2800" dirty="0"/>
              <a:t>or</a:t>
            </a:r>
            <a:r>
              <a:rPr lang="en-US" altLang="zh-CN" sz="2800" dirty="0">
                <a:solidFill>
                  <a:srgbClr val="0000FF"/>
                </a:solidFill>
              </a:rPr>
              <a:t>  a op 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 scalar </a:t>
            </a:r>
            <a:r>
              <a:rPr lang="en-US" altLang="zh-CN" sz="2800" dirty="0">
                <a:solidFill>
                  <a:srgbClr val="0000FF"/>
                </a:solidFill>
              </a:rPr>
              <a:t>s</a:t>
            </a:r>
            <a:r>
              <a:rPr lang="en-US" altLang="zh-CN" sz="2800" dirty="0"/>
              <a:t> is </a:t>
            </a:r>
            <a:r>
              <a:rPr lang="en-US" altLang="zh-CN" sz="2800" dirty="0">
                <a:solidFill>
                  <a:srgbClr val="FF0000"/>
                </a:solidFill>
              </a:rPr>
              <a:t>broadened</a:t>
            </a:r>
            <a:r>
              <a:rPr lang="en-US" altLang="zh-CN" sz="2800" dirty="0"/>
              <a:t> to the </a:t>
            </a:r>
            <a:r>
              <a:rPr lang="en-US" altLang="zh-CN" sz="2800" dirty="0">
                <a:solidFill>
                  <a:srgbClr val="0000FF"/>
                </a:solidFill>
              </a:rPr>
              <a:t>shape</a:t>
            </a:r>
            <a:r>
              <a:rPr lang="en-US" altLang="zh-CN" sz="2800" dirty="0"/>
              <a:t> of the array </a:t>
            </a:r>
            <a:r>
              <a:rPr lang="en-US" altLang="zh-CN" sz="2800" dirty="0">
                <a:solidFill>
                  <a:srgbClr val="0000FF"/>
                </a:solidFill>
              </a:rPr>
              <a:t>a</a:t>
            </a:r>
            <a:r>
              <a:rPr lang="en-US" altLang="zh-CN" sz="2800" dirty="0"/>
              <a:t>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then the operation is executed on two array objects in an </a:t>
            </a:r>
            <a:r>
              <a:rPr lang="en-US" altLang="zh-CN" sz="2800" dirty="0">
                <a:solidFill>
                  <a:srgbClr val="FF0000"/>
                </a:solidFill>
              </a:rPr>
              <a:t>element-by-element</a:t>
            </a:r>
            <a:r>
              <a:rPr lang="en-US" altLang="zh-CN" sz="2800" dirty="0"/>
              <a:t> fashion</a:t>
            </a:r>
          </a:p>
        </p:txBody>
      </p:sp>
    </p:spTree>
    <p:extLst>
      <p:ext uri="{BB962C8B-B14F-4D97-AF65-F5344CB8AC3E}">
        <p14:creationId xmlns:p14="http://schemas.microsoft.com/office/powerpoint/2010/main" val="1468698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70528" y="232512"/>
            <a:ext cx="6397816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+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+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*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**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=int32)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* a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7457" y="55346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+mn-lt"/>
              </a:rPr>
              <a:t>Universal Functions</a:t>
            </a:r>
            <a:endParaRPr lang="en-US" sz="4800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84" y="1239202"/>
            <a:ext cx="9064816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 </a:t>
            </a:r>
            <a:r>
              <a:rPr lang="en-US" altLang="zh-CN" sz="2800" dirty="0">
                <a:solidFill>
                  <a:srgbClr val="0000FF"/>
                </a:solidFill>
              </a:rPr>
              <a:t>universal function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ufunc</a:t>
            </a:r>
            <a:r>
              <a:rPr lang="en-US" altLang="zh-CN" sz="2800" dirty="0"/>
              <a:t>) is a function that operates on </a:t>
            </a:r>
            <a:r>
              <a:rPr lang="en-US" altLang="zh-CN" sz="2800" dirty="0" err="1">
                <a:solidFill>
                  <a:srgbClr val="0000FF"/>
                </a:solidFill>
              </a:rPr>
              <a:t>ndarrays</a:t>
            </a:r>
            <a:r>
              <a:rPr lang="en-US" altLang="zh-CN" sz="2800" dirty="0"/>
              <a:t> in an </a:t>
            </a:r>
            <a:r>
              <a:rPr lang="en-US" altLang="zh-CN" sz="2800" dirty="0">
                <a:solidFill>
                  <a:srgbClr val="0000FF"/>
                </a:solidFill>
              </a:rPr>
              <a:t>element-by-element fashion</a:t>
            </a:r>
            <a:r>
              <a:rPr lang="en-US" altLang="zh-CN" sz="2800" dirty="0"/>
              <a:t>, supporting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array broadcasting,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type casting,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and several other standard features.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 </a:t>
            </a:r>
            <a:r>
              <a:rPr lang="en-US" altLang="zh-CN" sz="2800" dirty="0" err="1">
                <a:solidFill>
                  <a:srgbClr val="0000FF"/>
                </a:solidFill>
              </a:rPr>
              <a:t>ufunc</a:t>
            </a:r>
            <a:r>
              <a:rPr lang="en-US" altLang="zh-CN" sz="2800" dirty="0"/>
              <a:t> is a “</a:t>
            </a:r>
            <a:r>
              <a:rPr lang="en-US" altLang="zh-CN" sz="2800" dirty="0" err="1">
                <a:solidFill>
                  <a:srgbClr val="FF0000"/>
                </a:solidFill>
              </a:rPr>
              <a:t>vectorized</a:t>
            </a:r>
            <a:r>
              <a:rPr lang="en-US" altLang="zh-CN" sz="2800" dirty="0"/>
              <a:t>” wrapper for a function that takes a fixed number of scalar inputs and produces a fixed number of scalar outputs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ufuncs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/>
              <a:t>are instances of the </a:t>
            </a:r>
            <a:r>
              <a:rPr lang="en-US" altLang="zh-CN" sz="2800" dirty="0" err="1">
                <a:solidFill>
                  <a:srgbClr val="0000FF"/>
                </a:solidFill>
              </a:rPr>
              <a:t>numpy.ufunc</a:t>
            </a:r>
            <a:r>
              <a:rPr lang="en-US" altLang="zh-CN" sz="2800" dirty="0"/>
              <a:t> class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Many of the built-in functions are implemented in compiled C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788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7664" y="476672"/>
            <a:ext cx="6397816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 = a**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=int32)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np.sqrt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(b)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.]])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c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np.maximum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a,c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32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File Input and Output with Arrays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85" y="1065031"/>
            <a:ext cx="906481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Save and load one array</a:t>
            </a:r>
          </a:p>
          <a:p>
            <a:pPr algn="ctr"/>
            <a:r>
              <a:rPr lang="en-US" altLang="zh-CN" sz="2800" dirty="0">
                <a:solidFill>
                  <a:srgbClr val="0000FF"/>
                </a:solidFill>
              </a:rPr>
              <a:t>save(file, </a:t>
            </a:r>
            <a:r>
              <a:rPr lang="en-US" altLang="zh-CN" sz="2800" dirty="0" err="1">
                <a:solidFill>
                  <a:srgbClr val="0000FF"/>
                </a:solidFill>
              </a:rPr>
              <a:t>arr</a:t>
            </a:r>
            <a:r>
              <a:rPr lang="en-US" altLang="zh-CN" sz="2800" dirty="0">
                <a:solidFill>
                  <a:srgbClr val="0000FF"/>
                </a:solidFill>
              </a:rPr>
              <a:t>) </a:t>
            </a:r>
            <a:r>
              <a:rPr lang="en-US" altLang="zh-CN" sz="2800" dirty="0"/>
              <a:t>and</a:t>
            </a:r>
            <a:r>
              <a:rPr lang="en-US" altLang="zh-CN" sz="2800" dirty="0">
                <a:solidFill>
                  <a:srgbClr val="0000FF"/>
                </a:solidFill>
              </a:rPr>
              <a:t> load(file)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save an array to a binary file in ``.</a:t>
            </a:r>
            <a:r>
              <a:rPr lang="en-US" altLang="zh-CN" sz="2800" dirty="0" err="1">
                <a:solidFill>
                  <a:srgbClr val="0000FF"/>
                </a:solidFill>
              </a:rPr>
              <a:t>npy</a:t>
            </a:r>
            <a:r>
              <a:rPr lang="en-US" altLang="zh-CN" sz="2800" dirty="0"/>
              <a:t>`` format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load an array from a binary file in ``.</a:t>
            </a:r>
            <a:r>
              <a:rPr lang="en-US" altLang="zh-CN" sz="2800" dirty="0" err="1">
                <a:solidFill>
                  <a:srgbClr val="0000FF"/>
                </a:solidFill>
              </a:rPr>
              <a:t>npy</a:t>
            </a:r>
            <a:r>
              <a:rPr lang="en-US" altLang="zh-CN" sz="2800" dirty="0"/>
              <a:t>`` format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file : file,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, or </a:t>
            </a:r>
            <a:r>
              <a:rPr lang="en-US" altLang="zh-CN" sz="2800" dirty="0" err="1"/>
              <a:t>pathlib.Path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arr</a:t>
            </a:r>
            <a:r>
              <a:rPr lang="en-US" altLang="zh-CN" sz="2800" dirty="0"/>
              <a:t> : array data to be saved</a:t>
            </a:r>
            <a:endParaRPr lang="zh-CN" altLang="en-US" sz="2800" dirty="0"/>
          </a:p>
          <a:p>
            <a:endParaRPr lang="zh-CN" altLang="en-US" sz="2800" dirty="0"/>
          </a:p>
          <a:p>
            <a:pPr marL="971550" lvl="1" indent="-5143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1046522" y="3948381"/>
            <a:ext cx="7542307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x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np.save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"x.</a:t>
            </a:r>
            <a:r>
              <a:rPr lang="en-US" altLang="zh-CN" sz="24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npy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,x)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np.load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x.npy</a:t>
            </a:r>
            <a:r>
              <a:rPr lang="en-US" altLang="zh-CN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0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File Input and Output with Arrays</a:t>
            </a:r>
            <a:endParaRPr lang="en-US" b="1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85" y="1065031"/>
            <a:ext cx="906481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Save and load arrays</a:t>
            </a:r>
          </a:p>
          <a:p>
            <a:pPr algn="ctr"/>
            <a:r>
              <a:rPr lang="en-US" altLang="zh-CN" sz="2800" dirty="0" err="1">
                <a:solidFill>
                  <a:srgbClr val="0000FF"/>
                </a:solidFill>
              </a:rPr>
              <a:t>savez</a:t>
            </a:r>
            <a:r>
              <a:rPr lang="en-US" altLang="zh-CN" sz="2800" dirty="0">
                <a:solidFill>
                  <a:srgbClr val="0000FF"/>
                </a:solidFill>
              </a:rPr>
              <a:t>(file, *</a:t>
            </a:r>
            <a:r>
              <a:rPr lang="en-US" altLang="zh-CN" sz="2800" dirty="0" err="1">
                <a:solidFill>
                  <a:srgbClr val="0000FF"/>
                </a:solidFill>
              </a:rPr>
              <a:t>args</a:t>
            </a:r>
            <a:r>
              <a:rPr lang="en-US" altLang="zh-CN" sz="2800" dirty="0">
                <a:solidFill>
                  <a:srgbClr val="0000FF"/>
                </a:solidFill>
              </a:rPr>
              <a:t>, **</a:t>
            </a:r>
            <a:r>
              <a:rPr lang="en-US" altLang="zh-CN" sz="2800" dirty="0" err="1">
                <a:solidFill>
                  <a:srgbClr val="0000FF"/>
                </a:solidFill>
              </a:rPr>
              <a:t>kwds</a:t>
            </a:r>
            <a:r>
              <a:rPr lang="en-US" altLang="zh-CN" sz="2800" dirty="0">
                <a:solidFill>
                  <a:srgbClr val="0000FF"/>
                </a:solidFill>
              </a:rPr>
              <a:t>) </a:t>
            </a:r>
            <a:r>
              <a:rPr lang="en-US" altLang="zh-CN" sz="2800" dirty="0"/>
              <a:t>and</a:t>
            </a:r>
            <a:r>
              <a:rPr lang="en-US" altLang="zh-CN" sz="2800" dirty="0">
                <a:solidFill>
                  <a:srgbClr val="0000FF"/>
                </a:solidFill>
              </a:rPr>
              <a:t>  load(file)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save arrays to a binary file in ``.</a:t>
            </a:r>
            <a:r>
              <a:rPr lang="en-US" altLang="zh-CN" sz="2800" dirty="0" err="1">
                <a:solidFill>
                  <a:srgbClr val="0000FF"/>
                </a:solidFill>
              </a:rPr>
              <a:t>npz</a:t>
            </a:r>
            <a:r>
              <a:rPr lang="en-US" altLang="zh-CN" sz="2800" dirty="0"/>
              <a:t>`` format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load arrays from a binary file in ``.</a:t>
            </a:r>
            <a:r>
              <a:rPr lang="en-US" altLang="zh-CN" sz="2800" dirty="0" err="1">
                <a:solidFill>
                  <a:srgbClr val="0000FF"/>
                </a:solidFill>
              </a:rPr>
              <a:t>npz</a:t>
            </a:r>
            <a:r>
              <a:rPr lang="en-US" altLang="zh-CN" sz="2800" dirty="0"/>
              <a:t>`` format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file : file, </a:t>
            </a:r>
            <a:r>
              <a:rPr lang="en-US" altLang="zh-CN" sz="2800" dirty="0" err="1"/>
              <a:t>str</a:t>
            </a:r>
            <a:r>
              <a:rPr lang="en-US" altLang="zh-CN" sz="2800" dirty="0"/>
              <a:t>, or </a:t>
            </a:r>
            <a:r>
              <a:rPr lang="en-US" altLang="zh-CN" sz="2800" dirty="0" err="1"/>
              <a:t>pathlib.Path</a:t>
            </a:r>
            <a:endParaRPr lang="en-US" altLang="zh-CN" sz="2800" dirty="0"/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args</a:t>
            </a:r>
            <a:r>
              <a:rPr lang="en-US" altLang="zh-CN" sz="2800" dirty="0"/>
              <a:t> (optional): arrays to save to the file. The arrays will be saved with names "arr_0", "arr_1", and so on.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kwds</a:t>
            </a:r>
            <a:r>
              <a:rPr lang="en-US" altLang="zh-CN" sz="2800" dirty="0"/>
              <a:t> (optional) : arrays to save to the file. Arrays will be saved in the file with the keyword names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At least one argument is given</a:t>
            </a:r>
          </a:p>
        </p:txBody>
      </p:sp>
    </p:spTree>
    <p:extLst>
      <p:ext uri="{BB962C8B-B14F-4D97-AF65-F5344CB8AC3E}">
        <p14:creationId xmlns:p14="http://schemas.microsoft.com/office/powerpoint/2010/main" val="85771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Learning Objectives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757136" lvl="1" indent="-457200"/>
            <a:r>
              <a:rPr lang="en-US" altLang="zh-CN" sz="3200" b="1" dirty="0">
                <a:solidFill>
                  <a:schemeClr val="tx1"/>
                </a:solidFill>
              </a:rPr>
              <a:t>Understand and use  </a:t>
            </a:r>
            <a:endParaRPr lang="zh-CN" altLang="en-US" sz="3200" b="1" dirty="0"/>
          </a:p>
          <a:p>
            <a:pPr marL="1214336" lvl="2" indent="-457200"/>
            <a:r>
              <a:rPr lang="en-US" altLang="zh-CN" sz="3200" b="1" dirty="0" err="1"/>
              <a:t>NumPy</a:t>
            </a:r>
            <a:r>
              <a:rPr lang="en-US" altLang="zh-CN" sz="3200" b="1" dirty="0"/>
              <a:t> </a:t>
            </a:r>
          </a:p>
          <a:p>
            <a:pPr marL="1214336" lvl="2" indent="-457200"/>
            <a:r>
              <a:rPr lang="en-US" altLang="zh-CN" sz="3200" b="1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96326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File Input and Output with Arrays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2350" y="1673268"/>
            <a:ext cx="7542307" cy="41549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x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y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np.savez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"file.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npz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x,y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np.load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file.npz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'arr_0'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'arr_1'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</p:txBody>
      </p:sp>
    </p:spTree>
    <p:extLst>
      <p:ext uri="{BB962C8B-B14F-4D97-AF65-F5344CB8AC3E}">
        <p14:creationId xmlns:p14="http://schemas.microsoft.com/office/powerpoint/2010/main" val="1119132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Pandas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88392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rgbClr val="0000FF"/>
                </a:solidFill>
              </a:rPr>
              <a:t>pandas</a:t>
            </a:r>
            <a:r>
              <a:rPr lang="en-US" altLang="zh-CN" sz="3200" dirty="0"/>
              <a:t> is an open source library providing high-performance, easy-to-use </a:t>
            </a:r>
            <a:r>
              <a:rPr lang="en-US" altLang="zh-CN" sz="3200" dirty="0">
                <a:solidFill>
                  <a:srgbClr val="0000FF"/>
                </a:solidFill>
              </a:rPr>
              <a:t>data structures </a:t>
            </a:r>
            <a:r>
              <a:rPr lang="en-US" altLang="zh-CN" sz="3200" dirty="0"/>
              <a:t>and </a:t>
            </a:r>
            <a:r>
              <a:rPr lang="en-US" altLang="zh-CN" sz="3200" dirty="0">
                <a:solidFill>
                  <a:srgbClr val="0000FF"/>
                </a:solidFill>
              </a:rPr>
              <a:t>data analysis tools </a:t>
            </a:r>
            <a:r>
              <a:rPr lang="en-US" altLang="zh-CN" sz="3200" dirty="0"/>
              <a:t>for Python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The two primary data structures of pandas,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Series</a:t>
            </a:r>
            <a:r>
              <a:rPr lang="en-US" altLang="zh-CN" sz="2800" dirty="0"/>
              <a:t> (1-dimensional)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DataFrame</a:t>
            </a:r>
            <a:r>
              <a:rPr lang="en-US" altLang="zh-CN" sz="2800" dirty="0"/>
              <a:t> (2-dimensional)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Handle the vast majority of typical use cases in finance, statistics, social science, and many areas of engineering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How to install pandas</a:t>
            </a:r>
          </a:p>
          <a:p>
            <a:pPr algn="ctr"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pip3 install pandas</a:t>
            </a: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5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8839201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The Pandas </a:t>
            </a:r>
            <a:r>
              <a:rPr lang="en-US" altLang="zh-CN" sz="3200" dirty="0">
                <a:solidFill>
                  <a:srgbClr val="0000FF"/>
                </a:solidFill>
              </a:rPr>
              <a:t>Series</a:t>
            </a:r>
            <a:r>
              <a:rPr lang="en-US" altLang="zh-CN" sz="3200" dirty="0"/>
              <a:t> data structure is a one-dimensional, </a:t>
            </a:r>
            <a:r>
              <a:rPr lang="en-US" altLang="zh-CN" sz="3200" dirty="0">
                <a:solidFill>
                  <a:srgbClr val="FF0000"/>
                </a:solidFill>
              </a:rPr>
              <a:t>heterogeneous</a:t>
            </a:r>
            <a:r>
              <a:rPr lang="en-US" altLang="zh-CN" sz="3200" dirty="0"/>
              <a:t> array with </a:t>
            </a:r>
            <a:r>
              <a:rPr lang="en-US" altLang="zh-CN" sz="3200" dirty="0">
                <a:solidFill>
                  <a:srgbClr val="0000FF"/>
                </a:solidFill>
              </a:rPr>
              <a:t>labels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Ordered </a:t>
            </a:r>
            <a:r>
              <a:rPr lang="en-US" altLang="zh-CN" sz="3200" dirty="0" err="1"/>
              <a:t>dict</a:t>
            </a:r>
            <a:endParaRPr lang="en-US" altLang="zh-CN" sz="3200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A Series data structure can be created via: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a Python </a:t>
            </a:r>
            <a:r>
              <a:rPr lang="en-US" altLang="zh-CN" sz="2800" dirty="0" err="1">
                <a:solidFill>
                  <a:srgbClr val="0000FF"/>
                </a:solidFill>
              </a:rPr>
              <a:t>dict</a:t>
            </a:r>
            <a:r>
              <a:rPr lang="en-US" altLang="zh-CN" sz="2800" dirty="0">
                <a:solidFill>
                  <a:srgbClr val="0000FF"/>
                </a:solidFill>
              </a:rPr>
              <a:t>: </a:t>
            </a:r>
            <a:r>
              <a:rPr lang="en-US" altLang="zh-CN" sz="2800" dirty="0"/>
              <a:t>the sorted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 keys will become the index unless supply the index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a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array</a:t>
            </a:r>
            <a:r>
              <a:rPr lang="en-US" altLang="zh-CN" sz="2800" dirty="0"/>
              <a:t>: index values starting from 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Using a single </a:t>
            </a:r>
            <a:r>
              <a:rPr lang="en-US" altLang="zh-CN" sz="2800" dirty="0">
                <a:solidFill>
                  <a:srgbClr val="0000FF"/>
                </a:solidFill>
              </a:rPr>
              <a:t>scalar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value</a:t>
            </a:r>
            <a:r>
              <a:rPr lang="en-US" altLang="zh-CN" sz="2800" dirty="0"/>
              <a:t>: must supply the index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Index and values can be obtained via </a:t>
            </a:r>
          </a:p>
          <a:p>
            <a:pPr lvl="1" algn="ctr">
              <a:spcAft>
                <a:spcPts val="600"/>
              </a:spcAft>
            </a:pPr>
            <a:r>
              <a:rPr lang="en-US" altLang="zh-CN" sz="2800" dirty="0" err="1">
                <a:solidFill>
                  <a:srgbClr val="0000FF"/>
                </a:solidFill>
              </a:rPr>
              <a:t>s.index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/>
              <a:t>and </a:t>
            </a:r>
            <a:r>
              <a:rPr lang="en-US" altLang="zh-CN" sz="2800" dirty="0" err="1">
                <a:solidFill>
                  <a:srgbClr val="0000FF"/>
                </a:solidFill>
              </a:rPr>
              <a:t>s.values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Access values of specific index:  </a:t>
            </a:r>
            <a:r>
              <a:rPr lang="en-US" altLang="zh-CN" sz="2800" dirty="0">
                <a:solidFill>
                  <a:srgbClr val="0000FF"/>
                </a:solidFill>
              </a:rPr>
              <a:t>s[[i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</a:rPr>
              <a:t>,…,</a:t>
            </a:r>
            <a:r>
              <a:rPr lang="en-US" altLang="zh-CN" sz="2800" dirty="0" err="1">
                <a:solidFill>
                  <a:srgbClr val="0000FF"/>
                </a:solidFill>
              </a:rPr>
              <a:t>i</a:t>
            </a:r>
            <a:r>
              <a:rPr lang="en-US" altLang="zh-CN" sz="2800" baseline="-25000" dirty="0" err="1">
                <a:solidFill>
                  <a:srgbClr val="0000FF"/>
                </a:solidFill>
              </a:rPr>
              <a:t>k</a:t>
            </a:r>
            <a:r>
              <a:rPr lang="en-US" altLang="zh-CN" sz="2800" dirty="0">
                <a:solidFill>
                  <a:srgbClr val="0000FF"/>
                </a:solidFill>
              </a:rPr>
              <a:t>]] = v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03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 from array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3905" y="1153887"/>
            <a:ext cx="7636580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          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# first column is index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				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 # 2nd column is value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s1.index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RangeIndex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stop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s1.values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array([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=int64)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s1[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118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 from array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4869" y="990601"/>
            <a:ext cx="7886952" cy="470898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US" altLang="zh-CN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s2 = 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zh-CN" sz="20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a'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'd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s2					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# specify index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a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c 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d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endParaRPr lang="en-US" altLang="zh-C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s2.index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Index([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'd'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'object'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s2.values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array([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-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=int64)</a:t>
            </a:r>
          </a:p>
          <a:p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&gt;&gt;&gt; s2[</a:t>
            </a:r>
            <a:r>
              <a:rPr lang="en-US" altLang="zh-CN" sz="2000" dirty="0">
                <a:solidFill>
                  <a:srgbClr val="CE9178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C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2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 from </a:t>
            </a:r>
            <a:r>
              <a:rPr lang="en-US" altLang="zh-CN" b="1" dirty="0" err="1">
                <a:latin typeface="+mn-lt"/>
              </a:rPr>
              <a:t>dict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4915" y="1001485"/>
            <a:ext cx="8322590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'Texas'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'Oregon'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 [[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Utah"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"Ohio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# select view of some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85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Series from </a:t>
            </a:r>
            <a:r>
              <a:rPr lang="en-US" altLang="zh-CN" b="1" dirty="0" err="1">
                <a:latin typeface="+mn-lt"/>
              </a:rPr>
              <a:t>dict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8491" y="2481943"/>
            <a:ext cx="795745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'Texas'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'Oregon'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o =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Oregon'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'Texas'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'Shanghai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s4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d,o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s4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Shanghai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float64</a:t>
            </a:r>
          </a:p>
        </p:txBody>
      </p:sp>
      <p:sp>
        <p:nvSpPr>
          <p:cNvPr id="3" name="矩形 2"/>
          <p:cNvSpPr/>
          <p:nvPr/>
        </p:nvSpPr>
        <p:spPr>
          <a:xfrm>
            <a:off x="502069" y="1001485"/>
            <a:ext cx="687810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Create a Series from </a:t>
            </a:r>
            <a:r>
              <a:rPr lang="en-US" altLang="zh-CN" sz="2400" b="1" dirty="0" err="1"/>
              <a:t>dict</a:t>
            </a:r>
            <a:r>
              <a:rPr lang="en-US" altLang="zh-CN" sz="2400" b="1" dirty="0"/>
              <a:t> with defined order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The 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en-US" altLang="zh-CN" sz="2400" b="1" baseline="30000" dirty="0">
                <a:solidFill>
                  <a:srgbClr val="0000FF"/>
                </a:solidFill>
              </a:rPr>
              <a:t>nd</a:t>
            </a:r>
            <a:r>
              <a:rPr lang="en-US" altLang="zh-CN" sz="2400" b="1" dirty="0">
                <a:solidFill>
                  <a:srgbClr val="0000FF"/>
                </a:solidFill>
              </a:rPr>
              <a:t> argument </a:t>
            </a:r>
            <a:r>
              <a:rPr lang="en-US" altLang="zh-CN" sz="2400" b="1" dirty="0"/>
              <a:t>determines the </a:t>
            </a:r>
            <a:r>
              <a:rPr lang="en-US" altLang="zh-CN" sz="2400" b="1" dirty="0">
                <a:solidFill>
                  <a:srgbClr val="0000FF"/>
                </a:solidFill>
              </a:rPr>
              <a:t>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00FF"/>
                </a:solidFill>
              </a:rPr>
              <a:t>Missing</a:t>
            </a:r>
            <a:r>
              <a:rPr lang="en-US" altLang="zh-CN" sz="2400" b="1" dirty="0"/>
              <a:t> data is denoted by </a:t>
            </a:r>
            <a:r>
              <a:rPr lang="en-US" altLang="zh-CN" sz="2400" b="1" dirty="0" err="1">
                <a:solidFill>
                  <a:srgbClr val="0000FF"/>
                </a:solidFill>
              </a:rPr>
              <a:t>NaN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zh-CN" sz="2400" b="1" dirty="0"/>
              <a:t>(</a:t>
            </a:r>
            <a:r>
              <a:rPr lang="en-US" altLang="zh-CN" sz="2400" b="1" dirty="0" err="1">
                <a:solidFill>
                  <a:srgbClr val="0000FF"/>
                </a:solidFill>
              </a:rPr>
              <a:t>pd.isnull</a:t>
            </a:r>
            <a:r>
              <a:rPr lang="en-US" altLang="zh-CN" sz="2400" b="1" dirty="0">
                <a:solidFill>
                  <a:srgbClr val="0000FF"/>
                </a:solidFill>
              </a:rPr>
              <a:t>() </a:t>
            </a:r>
            <a:r>
              <a:rPr lang="en-US" altLang="zh-CN" sz="2400" b="1" dirty="0"/>
              <a:t>and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</a:rPr>
              <a:t>pd.notnull</a:t>
            </a:r>
            <a:r>
              <a:rPr lang="en-US" altLang="zh-CN" sz="2400" b="1" dirty="0">
                <a:solidFill>
                  <a:srgbClr val="0000FF"/>
                </a:solidFill>
              </a:rPr>
              <a:t>() to check null values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9971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Index can be renamed</a:t>
            </a:r>
          </a:p>
        </p:txBody>
      </p:sp>
      <p:sp>
        <p:nvSpPr>
          <p:cNvPr id="2" name="矩形 1"/>
          <p:cNvSpPr/>
          <p:nvPr/>
        </p:nvSpPr>
        <p:spPr>
          <a:xfrm>
            <a:off x="588491" y="2481943"/>
            <a:ext cx="795745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'Texas'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'Oregon'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pd.Series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s.index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069" y="1001485"/>
            <a:ext cx="86419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Index of a series can be renamed via </a:t>
            </a:r>
          </a:p>
          <a:p>
            <a:pPr algn="ctr"/>
            <a:r>
              <a:rPr lang="en-US" altLang="zh-CN" sz="2800" b="1" dirty="0" err="1">
                <a:solidFill>
                  <a:srgbClr val="0000FF"/>
                </a:solidFill>
              </a:rPr>
              <a:t>s.index</a:t>
            </a:r>
            <a:r>
              <a:rPr lang="en-US" altLang="zh-CN" sz="2800" b="1" dirty="0">
                <a:solidFill>
                  <a:srgbClr val="0000FF"/>
                </a:solidFill>
              </a:rPr>
              <a:t> = </a:t>
            </a:r>
            <a:r>
              <a:rPr lang="en-US" altLang="zh-CN" sz="2800" b="1" dirty="0" err="1">
                <a:solidFill>
                  <a:srgbClr val="0000FF"/>
                </a:solidFill>
              </a:rPr>
              <a:t>newindex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Note:  </a:t>
            </a:r>
            <a:r>
              <a:rPr lang="en-US" altLang="zh-CN" sz="2800" dirty="0">
                <a:solidFill>
                  <a:srgbClr val="FF0000"/>
                </a:solidFill>
              </a:rPr>
              <a:t>can’t do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</a:rPr>
              <a:t>s.values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newvalues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43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Operations on Series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5779" y="3080658"/>
            <a:ext cx="270390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s4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Shanghai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float64</a:t>
            </a:r>
          </a:p>
        </p:txBody>
      </p:sp>
      <p:sp>
        <p:nvSpPr>
          <p:cNvPr id="3" name="矩形 2"/>
          <p:cNvSpPr/>
          <p:nvPr/>
        </p:nvSpPr>
        <p:spPr>
          <a:xfrm>
            <a:off x="502069" y="1001485"/>
            <a:ext cx="79125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Index-label by index-label computation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NaN</a:t>
            </a:r>
            <a:r>
              <a:rPr lang="en-US" altLang="zh-CN" sz="2800" dirty="0"/>
              <a:t> op v = </a:t>
            </a:r>
            <a:r>
              <a:rPr lang="en-US" altLang="zh-CN" sz="2800" dirty="0" err="1">
                <a:solidFill>
                  <a:srgbClr val="0000FF"/>
                </a:solidFill>
              </a:rPr>
              <a:t>NaN</a:t>
            </a:r>
            <a:r>
              <a:rPr lang="en-US" altLang="zh-CN" sz="2800" dirty="0"/>
              <a:t> ; v op </a:t>
            </a:r>
            <a:r>
              <a:rPr lang="en-US" altLang="zh-CN" sz="2800" dirty="0" err="1">
                <a:solidFill>
                  <a:srgbClr val="0000FF"/>
                </a:solidFill>
              </a:rPr>
              <a:t>NaN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/>
              <a:t>= </a:t>
            </a:r>
            <a:r>
              <a:rPr lang="en-US" altLang="zh-CN" sz="2800" dirty="0" err="1">
                <a:solidFill>
                  <a:srgbClr val="0000FF"/>
                </a:solidFill>
              </a:rPr>
              <a:t>NaN</a:t>
            </a:r>
            <a:endParaRPr lang="en-US" altLang="zh-C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Slicing via index   s[start=0:end=-1:step=1]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r>
              <a:rPr lang="en-US" altLang="zh-CN" sz="2800" dirty="0"/>
              <a:t> functions can operate on Series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16348" y="3080658"/>
            <a:ext cx="2448624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</a:t>
            </a: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71000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</p:txBody>
      </p:sp>
      <p:sp>
        <p:nvSpPr>
          <p:cNvPr id="6" name="矩形 5"/>
          <p:cNvSpPr/>
          <p:nvPr/>
        </p:nvSpPr>
        <p:spPr>
          <a:xfrm>
            <a:off x="5878285" y="3080658"/>
            <a:ext cx="2939143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s3 + s4</a:t>
            </a: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Ohio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Oregon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32000.0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Shanghai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Texas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142000.0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Utah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10000.0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float64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59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 err="1">
                <a:latin typeface="+mn-lt"/>
              </a:rPr>
              <a:t>DataFrames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9078687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rgbClr val="0000FF"/>
                </a:solidFill>
              </a:rPr>
              <a:t>DataFrame</a:t>
            </a:r>
            <a:r>
              <a:rPr lang="en-US" altLang="zh-CN" sz="3200" dirty="0"/>
              <a:t> is a labeled </a:t>
            </a:r>
            <a:r>
              <a:rPr lang="en-US" altLang="zh-CN" sz="3200" dirty="0">
                <a:solidFill>
                  <a:srgbClr val="0000FF"/>
                </a:solidFill>
              </a:rPr>
              <a:t>two-dimensional</a:t>
            </a:r>
            <a:r>
              <a:rPr lang="en-US" altLang="zh-CN" sz="3200" dirty="0"/>
              <a:t> data structure similar to Microsoft Excel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The columns in Pandas </a:t>
            </a:r>
            <a:r>
              <a:rPr lang="en-US" altLang="zh-CN" sz="3200" dirty="0" err="1"/>
              <a:t>DataFrame</a:t>
            </a:r>
            <a:r>
              <a:rPr lang="en-US" altLang="zh-CN" sz="3200" dirty="0"/>
              <a:t> can be of </a:t>
            </a:r>
            <a:r>
              <a:rPr lang="en-US" altLang="zh-CN" sz="3200" dirty="0">
                <a:solidFill>
                  <a:srgbClr val="0000FF"/>
                </a:solidFill>
              </a:rPr>
              <a:t>different types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err="1"/>
              <a:t>DataFrame</a:t>
            </a:r>
            <a:r>
              <a:rPr lang="en-US" altLang="zh-CN" sz="3200" dirty="0"/>
              <a:t> can be created via: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Using another </a:t>
            </a:r>
            <a:r>
              <a:rPr lang="en-US" altLang="zh-CN" sz="2800" dirty="0" err="1"/>
              <a:t>DataFrame</a:t>
            </a:r>
            <a:r>
              <a:rPr lang="en-US" altLang="zh-CN" sz="2800" dirty="0"/>
              <a:t> or Series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Using 1-D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array, list,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 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Composition of arrays that has a 2-D shape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Reading from a file, such as a CSV/Excel file</a:t>
            </a:r>
          </a:p>
          <a:p>
            <a:pPr>
              <a:spcAft>
                <a:spcPts val="600"/>
              </a:spcAft>
            </a:pPr>
            <a:endParaRPr lang="en-US" altLang="zh-CN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00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7118"/>
            <a:ext cx="9024257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NumPy and Pandas</a:t>
            </a:r>
          </a:p>
        </p:txBody>
      </p:sp>
      <p:sp>
        <p:nvSpPr>
          <p:cNvPr id="10" name="矩形 9"/>
          <p:cNvSpPr/>
          <p:nvPr/>
        </p:nvSpPr>
        <p:spPr>
          <a:xfrm>
            <a:off x="261257" y="1619345"/>
            <a:ext cx="8882743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r>
              <a:rPr lang="en-US" altLang="zh-CN" sz="2800" dirty="0"/>
              <a:t>: a general-purpose library that provides </a:t>
            </a:r>
            <a:r>
              <a:rPr lang="en-US" altLang="zh-CN" sz="2800" dirty="0">
                <a:solidFill>
                  <a:srgbClr val="0000FF"/>
                </a:solidFill>
              </a:rPr>
              <a:t>numerical arrays</a:t>
            </a:r>
            <a:r>
              <a:rPr lang="en-US" altLang="zh-CN" sz="2800" dirty="0"/>
              <a:t>, and </a:t>
            </a:r>
            <a:r>
              <a:rPr lang="en-US" altLang="zh-CN" sz="2800" dirty="0">
                <a:solidFill>
                  <a:srgbClr val="0000FF"/>
                </a:solidFill>
              </a:rPr>
              <a:t>functions</a:t>
            </a:r>
            <a:r>
              <a:rPr lang="en-US" altLang="zh-CN" sz="2800" dirty="0"/>
              <a:t> to manipulate the arrays efficiently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Pandas</a:t>
            </a:r>
            <a:r>
              <a:rPr lang="en-US" altLang="zh-CN" sz="2800" dirty="0"/>
              <a:t>: a data-manipulation library that provides data structures and operations for manipulating </a:t>
            </a:r>
            <a:r>
              <a:rPr lang="en-US" altLang="zh-CN" sz="2800" dirty="0">
                <a:solidFill>
                  <a:srgbClr val="0000FF"/>
                </a:solidFill>
              </a:rPr>
              <a:t>tables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0000FF"/>
                </a:solidFill>
              </a:rPr>
              <a:t>time series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Create a </a:t>
            </a:r>
            <a:r>
              <a:rPr lang="en-US" b="1" dirty="0" err="1">
                <a:latin typeface="+mn-lt"/>
              </a:rPr>
              <a:t>DataFrame</a:t>
            </a:r>
            <a:r>
              <a:rPr lang="en-US" b="1" dirty="0">
                <a:latin typeface="+mn-lt"/>
              </a:rPr>
              <a:t> from </a:t>
            </a:r>
            <a:r>
              <a:rPr lang="en-US" b="1" dirty="0" err="1">
                <a:latin typeface="+mn-lt"/>
              </a:rPr>
              <a:t>Dict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616" y="1153887"/>
            <a:ext cx="7957457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state year pop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2.9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739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Get Header (first five rows)</a:t>
            </a:r>
          </a:p>
        </p:txBody>
      </p:sp>
      <p:sp>
        <p:nvSpPr>
          <p:cNvPr id="2" name="矩形 1"/>
          <p:cNvSpPr/>
          <p:nvPr/>
        </p:nvSpPr>
        <p:spPr>
          <a:xfrm>
            <a:off x="559616" y="1153887"/>
            <a:ext cx="7957457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'Nevada'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2.9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frame.head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state year pop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2.4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Nevada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2.9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71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/>
              <a:t>Create a </a:t>
            </a:r>
            <a:r>
              <a:rPr lang="en-US" altLang="zh-CN" b="1" dirty="0" err="1"/>
              <a:t>DataFrame</a:t>
            </a:r>
            <a:r>
              <a:rPr lang="en-US" altLang="zh-CN" b="1" dirty="0"/>
              <a:t> from </a:t>
            </a:r>
            <a:r>
              <a:rPr lang="en-US" altLang="zh-CN" b="1" dirty="0" err="1"/>
              <a:t>Dict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616" y="2492828"/>
            <a:ext cx="795745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‘state’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‘Ohio’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‘Ohio’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‘Ohio‘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nocol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year state pop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nocol</a:t>
            </a:r>
            <a:endParaRPr lang="en-US" altLang="zh-CN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Ohio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NaN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2069" y="1001485"/>
            <a:ext cx="76298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Create a </a:t>
            </a:r>
            <a:r>
              <a:rPr lang="en-US" altLang="zh-CN" sz="2800" dirty="0" err="1"/>
              <a:t>DataFrame</a:t>
            </a:r>
            <a:r>
              <a:rPr lang="en-US" altLang="zh-CN" sz="2800" dirty="0"/>
              <a:t> from </a:t>
            </a:r>
            <a:r>
              <a:rPr lang="en-US" altLang="zh-CN" sz="2800" dirty="0" err="1"/>
              <a:t>dict</a:t>
            </a:r>
            <a:r>
              <a:rPr lang="en-US" altLang="zh-CN" sz="2800" dirty="0"/>
              <a:t> with defined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0000FF"/>
                </a:solidFill>
              </a:rPr>
              <a:t>2</a:t>
            </a:r>
            <a:r>
              <a:rPr lang="en-US" altLang="zh-CN" sz="2800" baseline="30000" dirty="0">
                <a:solidFill>
                  <a:srgbClr val="0000FF"/>
                </a:solidFill>
              </a:rPr>
              <a:t>nd</a:t>
            </a:r>
            <a:r>
              <a:rPr lang="en-US" altLang="zh-CN" sz="2800" dirty="0">
                <a:solidFill>
                  <a:srgbClr val="0000FF"/>
                </a:solidFill>
              </a:rPr>
              <a:t> argument </a:t>
            </a:r>
            <a:r>
              <a:rPr lang="en-US" altLang="zh-CN" sz="2800" dirty="0"/>
              <a:t>determines the </a:t>
            </a:r>
            <a:r>
              <a:rPr lang="en-US" altLang="zh-CN" sz="2800" dirty="0">
                <a:solidFill>
                  <a:srgbClr val="0000FF"/>
                </a:solidFill>
              </a:rPr>
              <a:t>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</a:rPr>
              <a:t>Missing</a:t>
            </a:r>
            <a:r>
              <a:rPr lang="en-US" altLang="zh-CN" sz="2800" dirty="0"/>
              <a:t> column is denoted by </a:t>
            </a:r>
            <a:r>
              <a:rPr lang="en-US" altLang="zh-CN" sz="2800" dirty="0" err="1">
                <a:solidFill>
                  <a:srgbClr val="0000FF"/>
                </a:solidFill>
              </a:rPr>
              <a:t>NaN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99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/>
              <a:t>Indexing on </a:t>
            </a:r>
            <a:r>
              <a:rPr lang="en-US" altLang="zh-CN" b="1" dirty="0" err="1"/>
              <a:t>DataFrame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6198" y="1012372"/>
            <a:ext cx="909286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Get row index: </a:t>
            </a:r>
            <a:r>
              <a:rPr lang="en-US" altLang="zh-CN" sz="2800" dirty="0" err="1">
                <a:solidFill>
                  <a:srgbClr val="0000FF"/>
                </a:solidFill>
              </a:rPr>
              <a:t>frame.index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Row index renaming: </a:t>
            </a:r>
            <a:r>
              <a:rPr lang="en-US" altLang="zh-CN" sz="2800" dirty="0" err="1">
                <a:solidFill>
                  <a:srgbClr val="0000FF"/>
                </a:solidFill>
              </a:rPr>
              <a:t>frame.index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newIndex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Get column index: </a:t>
            </a:r>
            <a:r>
              <a:rPr lang="en-US" altLang="zh-CN" sz="2800" dirty="0" err="1">
                <a:solidFill>
                  <a:srgbClr val="0000FF"/>
                </a:solidFill>
              </a:rPr>
              <a:t>frame.columns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Column index renaming: </a:t>
            </a:r>
            <a:r>
              <a:rPr lang="en-US" altLang="zh-CN" sz="2800" dirty="0" err="1">
                <a:solidFill>
                  <a:srgbClr val="0000FF"/>
                </a:solidFill>
              </a:rPr>
              <a:t>frame.columns</a:t>
            </a:r>
            <a:r>
              <a:rPr lang="en-US" altLang="zh-CN" sz="2800" dirty="0">
                <a:solidFill>
                  <a:srgbClr val="0000FF"/>
                </a:solidFill>
              </a:rPr>
              <a:t> = </a:t>
            </a:r>
            <a:r>
              <a:rPr lang="en-US" altLang="zh-CN" sz="2800" dirty="0" err="1">
                <a:solidFill>
                  <a:srgbClr val="0000FF"/>
                </a:solidFill>
              </a:rPr>
              <a:t>newColumns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Get a specific column: </a:t>
            </a:r>
            <a:r>
              <a:rPr lang="en-US" altLang="zh-CN" sz="2800" dirty="0">
                <a:solidFill>
                  <a:srgbClr val="0000FF"/>
                </a:solidFill>
              </a:rPr>
              <a:t>frame[</a:t>
            </a:r>
            <a:r>
              <a:rPr lang="en-US" altLang="zh-CN" sz="2800" dirty="0" err="1">
                <a:solidFill>
                  <a:srgbClr val="0000FF"/>
                </a:solidFill>
              </a:rPr>
              <a:t>columnName</a:t>
            </a:r>
            <a:r>
              <a:rPr lang="en-US" altLang="zh-CN" sz="2800" dirty="0">
                <a:solidFill>
                  <a:srgbClr val="0000FF"/>
                </a:solidFill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Set/add a column: </a:t>
            </a:r>
            <a:r>
              <a:rPr lang="en-US" altLang="zh-CN" sz="2800" dirty="0">
                <a:solidFill>
                  <a:srgbClr val="0000FF"/>
                </a:solidFill>
              </a:rPr>
              <a:t>frame[</a:t>
            </a:r>
            <a:r>
              <a:rPr lang="en-US" altLang="zh-CN" sz="2800" dirty="0" err="1">
                <a:solidFill>
                  <a:srgbClr val="0000FF"/>
                </a:solidFill>
              </a:rPr>
              <a:t>columnName</a:t>
            </a:r>
            <a:r>
              <a:rPr lang="en-US" altLang="zh-CN" sz="2800" dirty="0">
                <a:solidFill>
                  <a:srgbClr val="0000FF"/>
                </a:solidFill>
              </a:rPr>
              <a:t>]=Column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Row/column </a:t>
            </a:r>
            <a:r>
              <a:rPr lang="en-US" altLang="zh-CN" sz="2800" dirty="0" err="1"/>
              <a:t>reindex</a:t>
            </a:r>
            <a:r>
              <a:rPr lang="en-US" altLang="zh-CN" sz="28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frame.reindex</a:t>
            </a:r>
            <a:r>
              <a:rPr lang="en-US" altLang="zh-CN" sz="2400" dirty="0">
                <a:solidFill>
                  <a:srgbClr val="0000FF"/>
                </a:solidFill>
              </a:rPr>
              <a:t>([a list of row </a:t>
            </a:r>
            <a:r>
              <a:rPr lang="en-US" altLang="zh-CN" sz="2400" dirty="0" err="1">
                <a:solidFill>
                  <a:srgbClr val="0000FF"/>
                </a:solidFill>
              </a:rPr>
              <a:t>reindex</a:t>
            </a:r>
            <a:r>
              <a:rPr lang="en-US" altLang="zh-CN" sz="2400" dirty="0">
                <a:solidFill>
                  <a:srgbClr val="0000FF"/>
                </a:solidFill>
              </a:rPr>
              <a:t>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frame.reindex</a:t>
            </a:r>
            <a:r>
              <a:rPr lang="en-US" altLang="zh-CN" sz="2400" dirty="0">
                <a:solidFill>
                  <a:srgbClr val="0000FF"/>
                </a:solidFill>
              </a:rPr>
              <a:t>(columns=[a list of column </a:t>
            </a:r>
            <a:r>
              <a:rPr lang="en-US" altLang="zh-CN" sz="2400" dirty="0" err="1">
                <a:solidFill>
                  <a:srgbClr val="0000FF"/>
                </a:solidFill>
              </a:rPr>
              <a:t>reindex</a:t>
            </a:r>
            <a:r>
              <a:rPr lang="en-US" altLang="zh-CN" sz="2400" dirty="0">
                <a:solidFill>
                  <a:srgbClr val="0000FF"/>
                </a:solidFill>
              </a:rPr>
              <a:t>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Drop row/columns: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frame.drop</a:t>
            </a:r>
            <a:r>
              <a:rPr lang="en-US" altLang="zh-CN" sz="2400" dirty="0">
                <a:solidFill>
                  <a:srgbClr val="0000FF"/>
                </a:solidFill>
              </a:rPr>
              <a:t>([a list of row index])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frame.drop</a:t>
            </a:r>
            <a:r>
              <a:rPr lang="en-US" altLang="zh-CN" sz="2400" dirty="0">
                <a:solidFill>
                  <a:srgbClr val="0000FF"/>
                </a:solidFill>
              </a:rPr>
              <a:t>([a list of column index], axis='columns')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83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/>
              <a:t>Indexing of </a:t>
            </a:r>
            <a:r>
              <a:rPr lang="en-US" altLang="zh-CN" b="1" dirty="0" err="1"/>
              <a:t>DataFrame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9616" y="1240972"/>
            <a:ext cx="8246927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{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1.7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]}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frame.index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RangeIndex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stop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frame.columns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Index([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'state'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'pop'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'object'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'year'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2001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2002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Name: year,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int64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60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/>
              <a:t>Selection with </a:t>
            </a:r>
            <a:r>
              <a:rPr lang="en-US" altLang="zh-CN" b="1" dirty="0" err="1"/>
              <a:t>loc</a:t>
            </a:r>
            <a:r>
              <a:rPr lang="en-US" altLang="zh-CN" b="1" dirty="0"/>
              <a:t> and </a:t>
            </a:r>
            <a:r>
              <a:rPr lang="en-US" altLang="zh-CN" b="1" dirty="0" err="1"/>
              <a:t>iloc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4426" y="1360715"/>
            <a:ext cx="909286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Selects specific rows and columns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frame.loc</a:t>
            </a:r>
            <a:r>
              <a:rPr lang="en-US" altLang="zh-CN" sz="2800" dirty="0">
                <a:solidFill>
                  <a:srgbClr val="0000FF"/>
                </a:solidFill>
              </a:rPr>
              <a:t>([</a:t>
            </a:r>
            <a:r>
              <a:rPr lang="en-US" altLang="zh-CN" sz="2800" dirty="0" err="1">
                <a:solidFill>
                  <a:srgbClr val="0000FF"/>
                </a:solidFill>
              </a:rPr>
              <a:t>rownames</a:t>
            </a:r>
            <a:r>
              <a:rPr lang="en-US" altLang="zh-CN" sz="2800" dirty="0">
                <a:solidFill>
                  <a:srgbClr val="0000FF"/>
                </a:solidFill>
              </a:rPr>
              <a:t>],[</a:t>
            </a:r>
            <a:r>
              <a:rPr lang="en-US" altLang="zh-CN" sz="2800" dirty="0" err="1">
                <a:solidFill>
                  <a:srgbClr val="0000FF"/>
                </a:solidFill>
              </a:rPr>
              <a:t>columnnames</a:t>
            </a:r>
            <a:r>
              <a:rPr lang="en-US" altLang="zh-CN" sz="2800" dirty="0">
                <a:solidFill>
                  <a:srgbClr val="0000FF"/>
                </a:solidFill>
              </a:rPr>
              <a:t>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frame.iloc</a:t>
            </a:r>
            <a:r>
              <a:rPr lang="en-US" altLang="zh-CN" sz="2800" dirty="0">
                <a:solidFill>
                  <a:srgbClr val="0000FF"/>
                </a:solidFill>
              </a:rPr>
              <a:t>([</a:t>
            </a:r>
            <a:r>
              <a:rPr lang="en-US" altLang="zh-CN" sz="2800" dirty="0" err="1">
                <a:solidFill>
                  <a:srgbClr val="0000FF"/>
                </a:solidFill>
              </a:rPr>
              <a:t>rowindex</a:t>
            </a:r>
            <a:r>
              <a:rPr lang="en-US" altLang="zh-CN" sz="2800" dirty="0">
                <a:solidFill>
                  <a:srgbClr val="0000FF"/>
                </a:solidFill>
              </a:rPr>
              <a:t>],[</a:t>
            </a:r>
            <a:r>
              <a:rPr lang="en-US" altLang="zh-CN" sz="2800" dirty="0" err="1">
                <a:solidFill>
                  <a:srgbClr val="0000FF"/>
                </a:solidFill>
              </a:rPr>
              <a:t>columnIndex</a:t>
            </a:r>
            <a:r>
              <a:rPr lang="en-US" altLang="zh-CN" sz="2800" dirty="0">
                <a:solidFill>
                  <a:srgbClr val="0000FF"/>
                </a:solidFill>
              </a:rPr>
              <a:t>])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Set values of specific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frame.loc</a:t>
            </a:r>
            <a:r>
              <a:rPr lang="en-US" altLang="zh-CN" sz="2800" dirty="0">
                <a:solidFill>
                  <a:srgbClr val="0000FF"/>
                </a:solidFill>
              </a:rPr>
              <a:t>([</a:t>
            </a:r>
            <a:r>
              <a:rPr lang="en-US" altLang="zh-CN" sz="2800" dirty="0" err="1">
                <a:solidFill>
                  <a:srgbClr val="0000FF"/>
                </a:solidFill>
              </a:rPr>
              <a:t>rownames</a:t>
            </a:r>
            <a:r>
              <a:rPr lang="en-US" altLang="zh-CN" sz="2800" dirty="0">
                <a:solidFill>
                  <a:srgbClr val="0000FF"/>
                </a:solidFill>
              </a:rPr>
              <a:t>],[</a:t>
            </a:r>
            <a:r>
              <a:rPr lang="en-US" altLang="zh-CN" sz="2800" dirty="0" err="1">
                <a:solidFill>
                  <a:srgbClr val="0000FF"/>
                </a:solidFill>
              </a:rPr>
              <a:t>columnnames</a:t>
            </a:r>
            <a:r>
              <a:rPr lang="en-US" altLang="zh-CN" sz="2800" dirty="0">
                <a:solidFill>
                  <a:srgbClr val="0000FF"/>
                </a:solidFill>
              </a:rPr>
              <a:t>]) =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00FF"/>
                </a:solidFill>
              </a:rPr>
              <a:t>frame.iloc</a:t>
            </a:r>
            <a:r>
              <a:rPr lang="en-US" altLang="zh-CN" sz="2800" dirty="0">
                <a:solidFill>
                  <a:srgbClr val="0000FF"/>
                </a:solidFill>
              </a:rPr>
              <a:t>([</a:t>
            </a:r>
            <a:r>
              <a:rPr lang="en-US" altLang="zh-CN" sz="2800" dirty="0" err="1">
                <a:solidFill>
                  <a:srgbClr val="0000FF"/>
                </a:solidFill>
              </a:rPr>
              <a:t>rowindex</a:t>
            </a:r>
            <a:r>
              <a:rPr lang="en-US" altLang="zh-CN" sz="2800" dirty="0">
                <a:solidFill>
                  <a:srgbClr val="0000FF"/>
                </a:solidFill>
              </a:rPr>
              <a:t>],[</a:t>
            </a:r>
            <a:r>
              <a:rPr lang="en-US" altLang="zh-CN" sz="2800" dirty="0" err="1">
                <a:solidFill>
                  <a:srgbClr val="0000FF"/>
                </a:solidFill>
              </a:rPr>
              <a:t>columnIndex</a:t>
            </a:r>
            <a:r>
              <a:rPr lang="en-US" altLang="zh-CN" sz="2800" dirty="0">
                <a:solidFill>
                  <a:srgbClr val="0000FF"/>
                </a:solidFill>
              </a:rPr>
              <a:t>])  =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1921" y="5733256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more, visit:</a:t>
            </a:r>
            <a:endParaRPr lang="en-US" altLang="zh-CN" dirty="0">
              <a:hlinkClick r:id="rId4"/>
            </a:endParaRPr>
          </a:p>
          <a:p>
            <a:r>
              <a:rPr lang="en-US" altLang="zh-CN" dirty="0">
                <a:hlinkClick r:id="rId4"/>
              </a:rPr>
              <a:t>https://pandas.pydata.org/pandas-docs/stable/user_guide/indexing.html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483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9185" y="55347"/>
            <a:ext cx="8918320" cy="1098540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Selection with </a:t>
            </a:r>
            <a:r>
              <a:rPr lang="en-US" altLang="zh-CN" b="1" dirty="0" err="1">
                <a:latin typeface="+mn-lt"/>
              </a:rPr>
              <a:t>loc</a:t>
            </a:r>
            <a:r>
              <a:rPr lang="en-US" altLang="zh-CN" b="1" dirty="0">
                <a:latin typeface="+mn-lt"/>
              </a:rPr>
              <a:t> and </a:t>
            </a:r>
            <a:r>
              <a:rPr lang="en-US" altLang="zh-CN" b="1" dirty="0" err="1">
                <a:latin typeface="+mn-lt"/>
              </a:rPr>
              <a:t>iloc</a:t>
            </a:r>
            <a:endParaRPr lang="en-US" b="1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2159" y="1153886"/>
            <a:ext cx="8775346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np  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pandas 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frame =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pd.DataFrame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).reshape((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'Ohio'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'Colorado'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'Utah'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'New York'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columns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'one'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'two'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'three'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'four'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        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frame.loc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'Colorado'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'two'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'three'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 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two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three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Name: Colorado,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int32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frame.iloc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]]        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two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three 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Name: Colorado, 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dtype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: int32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526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1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+mn-lt"/>
              </a:rPr>
              <a:t>Recap</a:t>
            </a:r>
            <a:endParaRPr lang="en-US" b="1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757136" lvl="1" indent="-457200"/>
            <a:r>
              <a:rPr lang="en-US" altLang="zh-CN" sz="3200" b="1" dirty="0">
                <a:solidFill>
                  <a:schemeClr val="tx1"/>
                </a:solidFill>
              </a:rPr>
              <a:t>Understand and use  </a:t>
            </a:r>
            <a:endParaRPr lang="zh-CN" altLang="en-US" sz="3200" b="1" dirty="0"/>
          </a:p>
          <a:p>
            <a:pPr marL="1214336" lvl="2" indent="-457200"/>
            <a:r>
              <a:rPr lang="en-US" altLang="zh-CN" sz="3200" b="1" dirty="0" err="1"/>
              <a:t>NumPy</a:t>
            </a:r>
            <a:r>
              <a:rPr lang="en-US" altLang="zh-CN" sz="3200" b="1" dirty="0"/>
              <a:t> </a:t>
            </a:r>
          </a:p>
          <a:p>
            <a:pPr marL="1214336" lvl="2" indent="-457200"/>
            <a:r>
              <a:rPr lang="en-US" altLang="zh-CN" sz="3200" b="1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814178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014B4-0D09-457E-A904-DAC9D17F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Readings (recommended)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D60F9-FB5A-4A24-98B3-03624C1A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Numpy indexing</a:t>
            </a:r>
            <a:endParaRPr lang="en-US" altLang="zh-CN" dirty="0">
              <a:hlinkClick r:id="rId2"/>
            </a:endParaRPr>
          </a:p>
          <a:p>
            <a:pPr lvl="2"/>
            <a:r>
              <a:rPr lang="en-US" altLang="zh-CN" dirty="0">
                <a:hlinkClick r:id="rId2"/>
              </a:rPr>
              <a:t>https://docs.scipy.org/doc/numpy/user/basics.indexing.html</a:t>
            </a:r>
            <a:endParaRPr lang="en-US" altLang="zh-CN" dirty="0"/>
          </a:p>
          <a:p>
            <a:pPr lvl="1"/>
            <a:r>
              <a:rPr lang="en-US" altLang="zh-CN" dirty="0"/>
              <a:t>Pandas indexing</a:t>
            </a:r>
          </a:p>
          <a:p>
            <a:pPr lvl="2"/>
            <a:r>
              <a:rPr lang="en-US" altLang="zh-CN" dirty="0">
                <a:hlinkClick r:id="rId3"/>
              </a:rPr>
              <a:t>https://pandas.pydata.org/pandas-docs/stable/user_guide/indexing.html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57300-EA53-432C-9856-5674D59B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20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A9E12-99F1-4DB4-9525-B5382937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tips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D5CC6-6FAD-42EE-B278-9C96E4EC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Master the basics first</a:t>
            </a:r>
          </a:p>
          <a:p>
            <a:pPr lvl="1"/>
            <a:r>
              <a:rPr lang="en-US" altLang="zh-CN" dirty="0"/>
              <a:t>Read the slides/sample codes first</a:t>
            </a:r>
          </a:p>
          <a:p>
            <a:pPr lvl="1"/>
            <a:r>
              <a:rPr lang="en-US" altLang="zh-CN" dirty="0"/>
              <a:t>Reimplement the codes in your own way</a:t>
            </a:r>
          </a:p>
          <a:p>
            <a:r>
              <a:rPr lang="zh-CN" altLang="en-US" dirty="0"/>
              <a:t>三人行，必有我师</a:t>
            </a:r>
            <a:endParaRPr lang="en-US" altLang="zh-CN" dirty="0"/>
          </a:p>
          <a:p>
            <a:r>
              <a:rPr lang="en-US" altLang="zh-CN" dirty="0"/>
              <a:t>Learning by doing</a:t>
            </a:r>
          </a:p>
          <a:p>
            <a:pPr lvl="1"/>
            <a:r>
              <a:rPr lang="zh-CN" altLang="en-US" dirty="0"/>
              <a:t>可以通过项目来练习</a:t>
            </a:r>
            <a:endParaRPr lang="en-US" altLang="zh-CN" dirty="0"/>
          </a:p>
          <a:p>
            <a:pPr lvl="1"/>
            <a:r>
              <a:rPr lang="zh-CN" altLang="en-US" dirty="0"/>
              <a:t>利用互联网资源</a:t>
            </a:r>
            <a:endParaRPr lang="en-US" altLang="zh-CN" dirty="0"/>
          </a:p>
          <a:p>
            <a:r>
              <a:rPr lang="zh-CN" altLang="en-US" dirty="0"/>
              <a:t>课程设计（最后一周周五课程）发布。</a:t>
            </a:r>
            <a:r>
              <a:rPr lang="en-US" altLang="zh-CN" dirty="0"/>
              <a:t>Stay tuned!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B99E4A-86B1-409A-8AA7-77DE5F31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02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 err="1">
                <a:latin typeface="+mn-lt"/>
              </a:rPr>
              <a:t>NumPy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8839201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rgbClr val="0000FF"/>
                </a:solidFill>
              </a:rPr>
              <a:t>NumPy</a:t>
            </a:r>
            <a:r>
              <a:rPr lang="en-US" altLang="zh-CN" sz="3200" dirty="0"/>
              <a:t> is the fundamental package for scientific computing with Python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It contains: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a powerful N-dimensional array object and related functions for manipulating arrays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useful linear algebra, Fourier transform, and random number capabilities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reading data from and writing data to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vectorized computation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How to install NumPy</a:t>
            </a:r>
          </a:p>
          <a:p>
            <a:pPr algn="ctr"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pip3 install </a:t>
            </a: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38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8E4EF-C279-410B-B031-15691020F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A4095-A21D-4B97-8777-4BE900E6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A968D-FEBC-4ECD-9FDE-B7A5FBB4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0D4F94-B7DA-48E3-BEF0-B7A784D7C760}"/>
              </a:ext>
            </a:extLst>
          </p:cNvPr>
          <p:cNvSpPr/>
          <p:nvPr/>
        </p:nvSpPr>
        <p:spPr>
          <a:xfrm>
            <a:off x="2884520" y="2967335"/>
            <a:ext cx="33749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</a:p>
          <a:p>
            <a:pPr algn="ctr"/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81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802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 err="1">
                <a:latin typeface="+mn-lt"/>
              </a:rPr>
              <a:t>NumPy</a:t>
            </a:r>
            <a:endParaRPr lang="en-US" b="1" dirty="0">
              <a:latin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799" y="1010795"/>
            <a:ext cx="8839201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 err="1">
                <a:solidFill>
                  <a:srgbClr val="0000FF"/>
                </a:solidFill>
              </a:rPr>
              <a:t>NumPy</a:t>
            </a:r>
            <a:r>
              <a:rPr lang="en-US" altLang="zh-CN" sz="3200" dirty="0"/>
              <a:t> is the fundamental package for scientific computing with Python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It contains: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a powerful N-dimensional array object and related functions for manipulating arrays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useful linear algebra, Fourier transform, and random number capabilities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/>
              <a:t>reading data from and writing data to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 err="1"/>
              <a:t>vectorized</a:t>
            </a:r>
            <a:r>
              <a:rPr lang="en-US" altLang="zh-CN" sz="2800" dirty="0"/>
              <a:t> computation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How to install </a:t>
            </a:r>
            <a:r>
              <a:rPr lang="en-US" altLang="zh-CN" sz="3200" dirty="0" err="1"/>
              <a:t>NumPy</a:t>
            </a:r>
            <a:endParaRPr lang="en-US" altLang="zh-CN" sz="3200" dirty="0"/>
          </a:p>
          <a:p>
            <a:pPr algn="ctr">
              <a:spcAft>
                <a:spcPts val="6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pip3 install </a:t>
            </a:r>
            <a:r>
              <a:rPr lang="en-US" altLang="zh-CN" sz="2800" dirty="0" err="1">
                <a:solidFill>
                  <a:srgbClr val="0000FF"/>
                </a:solidFill>
              </a:rPr>
              <a:t>numpy</a:t>
            </a:r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013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7118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+mn-lt"/>
              </a:rPr>
              <a:t>The </a:t>
            </a:r>
            <a:r>
              <a:rPr lang="en-US" altLang="zh-CN" b="1" dirty="0" err="1">
                <a:latin typeface="+mn-lt"/>
              </a:rPr>
              <a:t>NumPy</a:t>
            </a:r>
            <a:r>
              <a:rPr lang="en-US" altLang="zh-CN" b="1" dirty="0">
                <a:latin typeface="+mn-lt"/>
              </a:rPr>
              <a:t> array object</a:t>
            </a:r>
            <a:endParaRPr lang="en-US" b="1" dirty="0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2143" y="1534885"/>
            <a:ext cx="8643257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NumPy</a:t>
            </a:r>
            <a:r>
              <a:rPr lang="en-US" altLang="zh-CN" sz="2800" dirty="0"/>
              <a:t> provides a </a:t>
            </a:r>
            <a:r>
              <a:rPr lang="en-US" altLang="zh-CN" sz="2800" dirty="0">
                <a:solidFill>
                  <a:srgbClr val="0000FF"/>
                </a:solidFill>
              </a:rPr>
              <a:t>multidimensional</a:t>
            </a:r>
            <a:r>
              <a:rPr lang="en-US" altLang="zh-CN" sz="2800" dirty="0"/>
              <a:t> array object called </a:t>
            </a:r>
            <a:r>
              <a:rPr lang="en-US" altLang="zh-CN" sz="2800" dirty="0" err="1">
                <a:solidFill>
                  <a:srgbClr val="0000FF"/>
                </a:solidFill>
              </a:rPr>
              <a:t>ndarray</a:t>
            </a:r>
            <a:endParaRPr lang="en-US" altLang="zh-CN" sz="28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NumPy</a:t>
            </a:r>
            <a:r>
              <a:rPr lang="en-US" altLang="zh-CN" sz="2800" dirty="0"/>
              <a:t> arrays are </a:t>
            </a:r>
            <a:r>
              <a:rPr lang="en-US" altLang="zh-CN" sz="2800" dirty="0">
                <a:solidFill>
                  <a:srgbClr val="FF0000"/>
                </a:solidFill>
              </a:rPr>
              <a:t>typed arrays of fixed-size items</a:t>
            </a:r>
            <a:r>
              <a:rPr lang="en-US" altLang="zh-CN" sz="2800" dirty="0"/>
              <a:t>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NumPy</a:t>
            </a:r>
            <a:r>
              <a:rPr lang="en-US" altLang="zh-CN" sz="2800" dirty="0"/>
              <a:t> arrays are </a:t>
            </a:r>
            <a:r>
              <a:rPr lang="en-US" altLang="zh-CN" sz="2800" dirty="0">
                <a:solidFill>
                  <a:srgbClr val="FF0000"/>
                </a:solidFill>
              </a:rPr>
              <a:t>homogenous</a:t>
            </a:r>
            <a:r>
              <a:rPr lang="en-US" altLang="zh-CN" sz="2800" dirty="0"/>
              <a:t> and can contain objects of </a:t>
            </a:r>
            <a:r>
              <a:rPr lang="en-US" altLang="zh-CN" sz="2800" dirty="0">
                <a:solidFill>
                  <a:srgbClr val="FF0000"/>
                </a:solidFill>
              </a:rPr>
              <a:t>only one </a:t>
            </a:r>
            <a:r>
              <a:rPr lang="en-US" altLang="zh-CN" sz="2800" dirty="0"/>
              <a:t>type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/>
              <a:t>An </a:t>
            </a:r>
            <a:r>
              <a:rPr lang="en-US" altLang="zh-CN" sz="2800" dirty="0" err="1">
                <a:solidFill>
                  <a:srgbClr val="0000FF"/>
                </a:solidFill>
              </a:rPr>
              <a:t>ndarray</a:t>
            </a:r>
            <a:r>
              <a:rPr lang="en-US" altLang="zh-CN" sz="2800" dirty="0"/>
              <a:t> consists of two parts: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/>
              <a:t>The actual data that is stored in a </a:t>
            </a:r>
            <a:r>
              <a:rPr lang="en-US" altLang="zh-CN" sz="2800" dirty="0">
                <a:solidFill>
                  <a:srgbClr val="FF0000"/>
                </a:solidFill>
              </a:rPr>
              <a:t>contiguous</a:t>
            </a:r>
            <a:r>
              <a:rPr lang="en-US" altLang="zh-CN" sz="2800" dirty="0"/>
              <a:t> block of memory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rabicPeriod"/>
            </a:pPr>
            <a:r>
              <a:rPr lang="en-US" altLang="zh-CN" sz="2800" dirty="0"/>
              <a:t>The </a:t>
            </a:r>
            <a:r>
              <a:rPr lang="en-US" altLang="zh-CN" sz="2800" dirty="0">
                <a:solidFill>
                  <a:srgbClr val="FF0000"/>
                </a:solidFill>
              </a:rPr>
              <a:t>metadata</a:t>
            </a:r>
            <a:r>
              <a:rPr lang="en-US" altLang="zh-CN" sz="2800" dirty="0"/>
              <a:t> describing the actual data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18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7118"/>
            <a:ext cx="8660047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+mn-lt"/>
              </a:rPr>
              <a:t>Advantages of </a:t>
            </a:r>
            <a:r>
              <a:rPr lang="en-US" b="1" dirty="0" err="1">
                <a:latin typeface="+mn-lt"/>
              </a:rPr>
              <a:t>NumPy</a:t>
            </a:r>
            <a:r>
              <a:rPr lang="en-US" b="1" dirty="0">
                <a:latin typeface="+mn-lt"/>
              </a:rPr>
              <a:t> arrays</a:t>
            </a:r>
          </a:p>
        </p:txBody>
      </p:sp>
      <p:sp>
        <p:nvSpPr>
          <p:cNvPr id="3" name="矩形 2"/>
          <p:cNvSpPr/>
          <p:nvPr/>
        </p:nvSpPr>
        <p:spPr>
          <a:xfrm>
            <a:off x="163286" y="1328056"/>
            <a:ext cx="887185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00FF"/>
                </a:solidFill>
              </a:rPr>
              <a:t>NumPy</a:t>
            </a:r>
            <a:r>
              <a:rPr lang="en-US" altLang="zh-CN" sz="2400" dirty="0"/>
              <a:t> arrays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faster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</a:rPr>
              <a:t>homogenous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optimized functions built in such as linear algebra operations (</a:t>
            </a:r>
            <a:r>
              <a:rPr lang="en-US" altLang="zh-CN" sz="2400" dirty="0" err="1"/>
              <a:t>numpy.linalg</a:t>
            </a:r>
            <a:r>
              <a:rPr lang="en-US" altLang="zh-CN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utilizes an </a:t>
            </a:r>
            <a:r>
              <a:rPr lang="en-US" altLang="zh-CN" sz="2400" dirty="0">
                <a:solidFill>
                  <a:srgbClr val="0000FF"/>
                </a:solidFill>
              </a:rPr>
              <a:t>optimized C API </a:t>
            </a:r>
            <a:r>
              <a:rPr lang="en-US" altLang="zh-CN" sz="2400" dirty="0"/>
              <a:t>to make the array operations particularly quick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Vectorized</a:t>
            </a:r>
            <a:r>
              <a:rPr lang="en-US" altLang="zh-CN" sz="2400" dirty="0"/>
              <a:t>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good at </a:t>
            </a:r>
            <a:r>
              <a:rPr lang="en-US" altLang="zh-CN" sz="2400" dirty="0">
                <a:solidFill>
                  <a:srgbClr val="0000FF"/>
                </a:solidFill>
              </a:rPr>
              <a:t>large data </a:t>
            </a:r>
            <a:r>
              <a:rPr lang="en-US" altLang="zh-CN" sz="2400" dirty="0"/>
              <a:t>analysis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Lists</a:t>
            </a:r>
            <a:r>
              <a:rPr lang="en-US" altLang="zh-CN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slower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heterogeneous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have to </a:t>
            </a:r>
            <a:r>
              <a:rPr lang="en-US" altLang="zh-CN" sz="2400" dirty="0">
                <a:solidFill>
                  <a:srgbClr val="FF0000"/>
                </a:solidFill>
              </a:rPr>
              <a:t>loop</a:t>
            </a:r>
            <a:r>
              <a:rPr lang="en-US" altLang="zh-CN" sz="2400" dirty="0"/>
              <a:t> through the list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87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71" y="1445749"/>
            <a:ext cx="8817429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numpy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 np  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data = 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 =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(data)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#create an array from a list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a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  <a:p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 # create an 0-array with shape given by a tuple 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np.zeros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.],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.]])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np.array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2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np.arange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array([[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],         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# from arrange ~range</a:t>
            </a:r>
          </a:p>
          <a:p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]])</a:t>
            </a:r>
          </a:p>
        </p:txBody>
      </p:sp>
      <p:sp>
        <p:nvSpPr>
          <p:cNvPr id="6" name="矩形 5"/>
          <p:cNvSpPr/>
          <p:nvPr/>
        </p:nvSpPr>
        <p:spPr>
          <a:xfrm>
            <a:off x="1829397" y="250763"/>
            <a:ext cx="59481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/>
              <a:t>Create an </a:t>
            </a:r>
            <a:r>
              <a:rPr lang="en-US" altLang="zh-CN" sz="4400" b="1" dirty="0" err="1"/>
              <a:t>ndarray</a:t>
            </a:r>
            <a:r>
              <a:rPr lang="en-US" altLang="zh-CN" sz="4400" b="1" dirty="0"/>
              <a:t> object</a:t>
            </a:r>
            <a:endParaRPr lang="zh-CN" altLang="en-US" sz="4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5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1.4|1.8|9.5|37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2|49|87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8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13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9|58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|21.9|0.7|57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|6.2|12.8|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|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46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3.3|3.7|3.3|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|7|40.4|9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4.6|27.2|17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3|10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|19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4.5|11.5|2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6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8.6|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55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|1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93720</TotalTime>
  <Words>4305</Words>
  <Application>Microsoft Office PowerPoint</Application>
  <PresentationFormat>全屏显示(4:3)</PresentationFormat>
  <Paragraphs>622</Paragraphs>
  <Slides>50</Slides>
  <Notes>46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4" baseType="lpstr">
      <vt:lpstr>Arial</vt:lpstr>
      <vt:lpstr>Calibri</vt:lpstr>
      <vt:lpstr>Consolas</vt:lpstr>
      <vt:lpstr>Office 主题</vt:lpstr>
      <vt:lpstr>SI100B Introduction to Information Science and Technology (Python Programming)</vt:lpstr>
      <vt:lpstr>PowerPoint 演示文稿</vt:lpstr>
      <vt:lpstr>Learning Objectives</vt:lpstr>
      <vt:lpstr>NumPy and Pandas</vt:lpstr>
      <vt:lpstr>NumPy</vt:lpstr>
      <vt:lpstr>NumPy</vt:lpstr>
      <vt:lpstr>The NumPy array object</vt:lpstr>
      <vt:lpstr>Advantages of NumPy arrays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Broadcasting</vt:lpstr>
      <vt:lpstr>PowerPoint 演示文稿</vt:lpstr>
      <vt:lpstr>Universal Functions</vt:lpstr>
      <vt:lpstr>PowerPoint 演示文稿</vt:lpstr>
      <vt:lpstr>File Input and Output with Arrays</vt:lpstr>
      <vt:lpstr>File Input and Output with Arrays</vt:lpstr>
      <vt:lpstr>File Input and Output with Arrays</vt:lpstr>
      <vt:lpstr>Pandas</vt:lpstr>
      <vt:lpstr>Series</vt:lpstr>
      <vt:lpstr>Series from array</vt:lpstr>
      <vt:lpstr>Series from array</vt:lpstr>
      <vt:lpstr>Series from dict</vt:lpstr>
      <vt:lpstr>Series from dict</vt:lpstr>
      <vt:lpstr>Index can be renamed</vt:lpstr>
      <vt:lpstr>Operations on Series</vt:lpstr>
      <vt:lpstr>DataFrames</vt:lpstr>
      <vt:lpstr>Create a DataFrame from Dict</vt:lpstr>
      <vt:lpstr>Get Header (first five rows)</vt:lpstr>
      <vt:lpstr>Create a DataFrame from Dict</vt:lpstr>
      <vt:lpstr>Indexing on DataFrame</vt:lpstr>
      <vt:lpstr>Indexing of DataFrame</vt:lpstr>
      <vt:lpstr>Selection with loc and iloc</vt:lpstr>
      <vt:lpstr>Selection with loc and iloc</vt:lpstr>
      <vt:lpstr>Recap</vt:lpstr>
      <vt:lpstr>Readings (recommended)</vt:lpstr>
      <vt:lpstr>More tips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</dc:creator>
  <cp:lastModifiedBy>Lin Chen</cp:lastModifiedBy>
  <cp:revision>2164</cp:revision>
  <dcterms:created xsi:type="dcterms:W3CDTF">2019-01-07T08:10:31Z</dcterms:created>
  <dcterms:modified xsi:type="dcterms:W3CDTF">2022-10-26T05:56:31Z</dcterms:modified>
</cp:coreProperties>
</file>