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325" r:id="rId3"/>
    <p:sldId id="327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65" r:id="rId13"/>
    <p:sldId id="338" r:id="rId14"/>
    <p:sldId id="339" r:id="rId15"/>
    <p:sldId id="340" r:id="rId16"/>
    <p:sldId id="342" r:id="rId17"/>
    <p:sldId id="362" r:id="rId18"/>
    <p:sldId id="345" r:id="rId19"/>
    <p:sldId id="346" r:id="rId20"/>
    <p:sldId id="347" r:id="rId21"/>
    <p:sldId id="348" r:id="rId22"/>
    <p:sldId id="353" r:id="rId23"/>
    <p:sldId id="363" r:id="rId24"/>
    <p:sldId id="364" r:id="rId25"/>
    <p:sldId id="354" r:id="rId26"/>
    <p:sldId id="355" r:id="rId27"/>
    <p:sldId id="356" r:id="rId28"/>
    <p:sldId id="35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F23"/>
    <a:srgbClr val="FF00FF"/>
    <a:srgbClr val="0000CC"/>
    <a:srgbClr val="CED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8" autoAdjust="0"/>
    <p:restoredTop sz="94660"/>
  </p:normalViewPr>
  <p:slideViewPr>
    <p:cSldViewPr>
      <p:cViewPr varScale="1">
        <p:scale>
          <a:sx n="63" d="100"/>
          <a:sy n="63" d="100"/>
        </p:scale>
        <p:origin x="11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31CAD2-CDDE-4C14-9190-B616E5513E6D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C28-7BC8-43F2-A5E7-0A42ECAF7371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B5354C-4F87-4572-8169-8AA112F0B89C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CB1-BBEE-46F0-B166-95D769AE8503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2CDA-2929-4369-A395-3103672C20FC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61D5DE-4320-49F9-8FED-FE2F9F08083D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6E1111-7CDD-47E0-9116-5761C7E63FA1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796F-A3C3-423B-8DC9-8B0DF62A407A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90AB-DC64-4B2E-9E3A-0F471982CC9E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E1EA-53D4-4366-8E2A-B38C7F85CA97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86B7C9-A1B2-432D-BC28-306BE2535D9E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22BEC-66A2-4209-A356-9639C6180EE0}" type="datetime1">
              <a:rPr lang="en-US" altLang="zh-CN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tiff"/><Relationship Id="rId7" Type="http://schemas.openxmlformats.org/officeDocument/2006/relationships/image" Target="../media/image24.png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63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tiff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if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tiff"/><Relationship Id="rId4" Type="http://schemas.openxmlformats.org/officeDocument/2006/relationships/image" Target="../media/image8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tif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tiff"/><Relationship Id="rId5" Type="http://schemas.openxmlformats.org/officeDocument/2006/relationships/image" Target="../media/image90.tiff"/><Relationship Id="rId4" Type="http://schemas.openxmlformats.org/officeDocument/2006/relationships/image" Target="../media/image89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/>
              <a:t>5.  Magnetostatics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2D909-61B0-4157-9037-093149A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6397"/>
            <a:ext cx="8712968" cy="990600"/>
          </a:xfrm>
        </p:spPr>
        <p:txBody>
          <a:bodyPr>
            <a:normAutofit fontScale="90000"/>
          </a:bodyPr>
          <a:lstStyle/>
          <a:p>
            <a:r>
              <a:rPr lang="en-US" spc="-300" dirty="0"/>
              <a:t>Magnetic Field due to Distributed Current </a:t>
            </a:r>
            <a:r>
              <a:rPr lang="en-US" altLang="zh-CN" spc="-300" dirty="0"/>
              <a:t>Densities</a:t>
            </a:r>
            <a:endParaRPr lang="en-US" spc="-300" dirty="0"/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368359" y="1772816"/>
            <a:ext cx="3719873" cy="4741014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954" y="4122616"/>
            <a:ext cx="3711613" cy="1587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41" y="2363399"/>
            <a:ext cx="3408686" cy="33190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E85B-93A3-490E-B563-C518950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953593" y="276048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(A/m) ·m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7084" y="2765618"/>
            <a:ext cx="123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·m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7872" y="2760482"/>
            <a:ext cx="89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(A)·m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737" y="1622980"/>
            <a:ext cx="1205310" cy="3141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827" y="1627443"/>
            <a:ext cx="1166640" cy="350472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113957" y="1565494"/>
            <a:ext cx="317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(in A)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113956" y="2265864"/>
            <a:ext cx="1615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Elements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(in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A·m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r="85841"/>
          <a:stretch/>
        </p:blipFill>
        <p:spPr>
          <a:xfrm>
            <a:off x="2038049" y="1608519"/>
            <a:ext cx="165186" cy="350472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7" cstate="print"/>
          <a:srcRect l="19891" t="4460" r="2484" b="40614"/>
          <a:stretch/>
        </p:blipFill>
        <p:spPr bwMode="auto">
          <a:xfrm>
            <a:off x="611561" y="3284983"/>
            <a:ext cx="3312368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35"/>
          <p:cNvGrpSpPr/>
          <p:nvPr/>
        </p:nvGrpSpPr>
        <p:grpSpPr>
          <a:xfrm>
            <a:off x="1060152" y="3356991"/>
            <a:ext cx="1517146" cy="2075382"/>
            <a:chOff x="1060152" y="3356991"/>
            <a:chExt cx="1517146" cy="2075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060152" y="3356991"/>
              <a:ext cx="775544" cy="256795"/>
              <a:chOff x="1187624" y="3764300"/>
              <a:chExt cx="869882" cy="28803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760715" y="3764300"/>
                <a:ext cx="296791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614315" y="4144062"/>
              <a:ext cx="939294" cy="509385"/>
              <a:chOff x="1187624" y="3764300"/>
              <a:chExt cx="789189" cy="41402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760789" y="3890288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565800" y="4952617"/>
              <a:ext cx="1011498" cy="479756"/>
              <a:chOff x="1187624" y="3764300"/>
              <a:chExt cx="903848" cy="42869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747273" y="3904964"/>
                <a:ext cx="344199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66700" y="5877763"/>
                <a:ext cx="4958042" cy="8604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current element 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unit distance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do the integral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877763"/>
                <a:ext cx="4958042" cy="860492"/>
              </a:xfrm>
              <a:prstGeom prst="rect">
                <a:avLst/>
              </a:prstGeom>
              <a:blipFill>
                <a:blip r:embed="rId8"/>
                <a:stretch>
                  <a:fillRect l="-613" t="-1399" b="-48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5-2: </a:t>
            </a:r>
            <a:r>
              <a:rPr lang="en-US" sz="3556" dirty="0">
                <a:solidFill>
                  <a:srgbClr val="C00000"/>
                </a:solidFill>
              </a:rPr>
              <a:t>Magnetic Field of Linear Conductor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99529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60425"/>
          <a:stretch/>
        </p:blipFill>
        <p:spPr bwMode="auto">
          <a:xfrm>
            <a:off x="0" y="4790517"/>
            <a:ext cx="5238260" cy="8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4EC177-6A09-46CE-8935-3661F1F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53075"/>
          <a:stretch/>
        </p:blipFill>
        <p:spPr bwMode="auto">
          <a:xfrm>
            <a:off x="0" y="5621632"/>
            <a:ext cx="5238260" cy="100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2400" y="1543869"/>
                <a:ext cx="4958042" cy="8604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current element 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unit distance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:r>
                  <a:rPr lang="en-US" altLang="zh-CN" sz="1600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zh-CN" sz="1600" b="1" i="1" dirty="0" err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coordinates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do the integral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43869"/>
                <a:ext cx="4958042" cy="860492"/>
              </a:xfrm>
              <a:prstGeom prst="rect">
                <a:avLst/>
              </a:prstGeom>
              <a:blipFill>
                <a:blip r:embed="rId5"/>
                <a:stretch>
                  <a:fillRect l="-491" t="-1399" b="-48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9FC5C-F033-47DB-A390-ED361E1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67696D-128A-4E68-9EE6-F3036F15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DA7B4B-4E85-44F6-8E93-C56C045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Autofit/>
          </a:bodyPr>
          <a:lstStyle/>
          <a:p>
            <a:r>
              <a:rPr lang="en-US" sz="3600" dirty="0"/>
              <a:t>Example 5-2: </a:t>
            </a:r>
            <a:r>
              <a:rPr lang="en-US" sz="2800" dirty="0">
                <a:solidFill>
                  <a:srgbClr val="FF0000"/>
                </a:solidFill>
              </a:rPr>
              <a:t>Magnetic Field of Linear Conductor (</a:t>
            </a:r>
            <a:r>
              <a:rPr lang="en-US" altLang="zh-CN" sz="2800" dirty="0">
                <a:solidFill>
                  <a:srgbClr val="FF0000"/>
                </a:solidFill>
              </a:rPr>
              <a:t>cont.)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01168"/>
            <a:ext cx="2831414" cy="24263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72" y="2809502"/>
            <a:ext cx="2943939" cy="12311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221088"/>
            <a:ext cx="5011865" cy="11878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12" y="5441997"/>
            <a:ext cx="4680520" cy="133980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920432" y="2785485"/>
            <a:ext cx="4208140" cy="4062196"/>
            <a:chOff x="4920432" y="2785485"/>
            <a:chExt cx="4208140" cy="406219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432" y="5295081"/>
              <a:ext cx="4208140" cy="15526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0192" y="2785485"/>
              <a:ext cx="2772358" cy="2518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6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3" y="5708154"/>
            <a:ext cx="4556125" cy="76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 </a:t>
            </a:r>
            <a:r>
              <a:rPr lang="en-US" dirty="0">
                <a:solidFill>
                  <a:srgbClr val="FF0000"/>
                </a:solidFill>
              </a:rPr>
              <a:t>Magnetic Field of a Loop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9893" y="2045238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696" y="3743063"/>
            <a:ext cx="55954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r–z plane, thereby components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add with each other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with each other</a:t>
            </a: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869461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2533887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 of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current element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BEB0EA-1FC6-46FB-B8EB-DEB9D21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80913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79512" y="1587102"/>
            <a:ext cx="506767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loop of radius a carries a steady current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magnetic field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point on the axis of the loop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119893" y="5469404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8754751" y="4565658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6588224" y="1560138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</a:t>
            </a:r>
            <a:r>
              <a:rPr lang="en-US" sz="4000" dirty="0">
                <a:solidFill>
                  <a:srgbClr val="FF0000"/>
                </a:solidFill>
              </a:rPr>
              <a:t>Magnetic Field of a Loop (cont.)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46" y="2002773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92646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46" y="1569720"/>
            <a:ext cx="482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Total H-field due to the entire current loop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583B2-C1B3-499D-935D-B9BD014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2498" y="6433743"/>
            <a:ext cx="9157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axial H-field decay so fast with |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z|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your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to be placed very close to the charging pad!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150114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dipole: because a loop exhibits a </a:t>
            </a:r>
            <a:r>
              <a:rPr lang="en-US" sz="2000" dirty="0">
                <a:solidFill>
                  <a:srgbClr val="C00000"/>
                </a:solidFill>
              </a:rPr>
              <a:t>magnetic field pattern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similar to the </a:t>
            </a:r>
            <a:r>
              <a:rPr lang="en-US" sz="2000" dirty="0">
                <a:solidFill>
                  <a:srgbClr val="0000CC"/>
                </a:solidFill>
              </a:rPr>
              <a:t>electric field </a:t>
            </a:r>
            <a:r>
              <a:rPr lang="en-US" sz="2000" dirty="0"/>
              <a:t>of an electric dipole, it is called a </a:t>
            </a:r>
            <a:r>
              <a:rPr lang="en-US" sz="2000" i="1" dirty="0">
                <a:solidFill>
                  <a:srgbClr val="C00000"/>
                </a:solidFill>
              </a:rPr>
              <a:t>magnetic dipole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16698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5439213"/>
            <a:ext cx="840710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small: the dimension of the 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2000" u="sng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much smaller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distance where you want to evaluate its field.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E2D18-DABA-4D24-BDDE-83E11D6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2"/>
          <p:cNvSpPr txBox="1"/>
          <p:nvPr/>
        </p:nvSpPr>
        <p:spPr>
          <a:xfrm>
            <a:off x="251520" y="5008461"/>
            <a:ext cx="840710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Definition: </a:t>
            </a:r>
            <a:r>
              <a:rPr lang="en-US" sz="2000" u="sng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small current loop</a:t>
            </a:r>
            <a:r>
              <a:rPr lang="en-US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regardless of its shape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270636"/>
            <a:ext cx="3883512" cy="3822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Parallel Conductors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6093296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27" y="1749897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FD12D0-AA7B-43F0-B1ED-9A8601E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39552" y="1279745"/>
            <a:ext cx="4324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closely placed with each other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20072" y="1288232"/>
                <a:ext cx="3528392" cy="956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Separation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infinitely long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288232"/>
                <a:ext cx="3528392" cy="956480"/>
              </a:xfrm>
              <a:prstGeom prst="rect">
                <a:avLst/>
              </a:prstGeom>
              <a:blipFill>
                <a:blip r:embed="rId4"/>
                <a:stretch>
                  <a:fillRect l="-861" t="-2516" b="-5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8542"/>
          <a:stretch/>
        </p:blipFill>
        <p:spPr>
          <a:xfrm>
            <a:off x="8315690" y="3581861"/>
            <a:ext cx="755760" cy="31777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8333000" y="3949615"/>
            <a:ext cx="199440" cy="23268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47664" y="3356992"/>
            <a:ext cx="432048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535" y="3427972"/>
            <a:ext cx="2246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element ×Field</a:t>
            </a:r>
            <a:endParaRPr lang="zh-CN" altLang="en-US" sz="1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 for Magnetism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72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Gauss’s Law for Electricity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Gauss’s Law for Magnetism</a:t>
            </a:r>
          </a:p>
        </p:txBody>
      </p:sp>
      <p:sp>
        <p:nvSpPr>
          <p:cNvPr id="7" name="Oval 6"/>
          <p:cNvSpPr/>
          <p:nvPr/>
        </p:nvSpPr>
        <p:spPr>
          <a:xfrm>
            <a:off x="1132872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247422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113972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45648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247172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3614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208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66472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80772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380772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544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4950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39082" y="591292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253632" y="5968937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120182" y="5890673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1367682" y="6027221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7082" y="6023873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272682" y="591292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501282" y="6023873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331640" y="5406035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1330266" y="6124384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73472" y="5406035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59447" y="6652673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5254155"/>
            <a:ext cx="2478360" cy="1284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48500" y="653838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30266" y="4751901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9799" y="477055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Magnetostatics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24540" y="5685244"/>
            <a:ext cx="231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 </a:t>
            </a:r>
            <a:r>
              <a:rPr lang="en-US" sz="2400" dirty="0">
                <a:solidFill>
                  <a:srgbClr val="FF0000"/>
                </a:solidFill>
              </a:rPr>
              <a:t>Always Closed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487293-48FF-4177-BD54-31C7059C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8" y="2305488"/>
            <a:ext cx="3557724" cy="769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clrChange>
              <a:clrFrom>
                <a:srgbClr val="EBF5ED"/>
              </a:clrFrom>
              <a:clrTo>
                <a:srgbClr val="EBF5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600" y="2308507"/>
            <a:ext cx="3240360" cy="809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5087456" y="3367875"/>
            <a:ext cx="3428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at the right-hand side means that magnetic monopole (charge) does not exist in nature, but magnetic dipole exists.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971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Ampère’s Law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792" y="3816564"/>
            <a:ext cx="3343046" cy="80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88" y="2873177"/>
            <a:ext cx="3736535" cy="864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8749" y="3398378"/>
            <a:ext cx="182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Conservative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6050" y="4199276"/>
            <a:ext cx="229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Conservative </a:t>
            </a:r>
            <a:r>
              <a:rPr lang="en-US" altLang="zh-CN" sz="2000" dirty="0">
                <a:solidFill>
                  <a:srgbClr val="FF0000"/>
                </a:solidFill>
              </a:rPr>
              <a:t>unless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=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6055B-F59B-4021-981B-F449DC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9507" y="5035232"/>
            <a:ext cx="460651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the path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taken so that 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and H satisfy the right-hand rule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is, if the direction of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aligned with the direction of the thumb of the right hand, then the direction of the contour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chosen along that of the other four fingers. </a:t>
            </a:r>
          </a:p>
        </p:txBody>
      </p:sp>
      <p:sp>
        <p:nvSpPr>
          <p:cNvPr id="14" name="矩形 13"/>
          <p:cNvSpPr/>
          <p:nvPr/>
        </p:nvSpPr>
        <p:spPr>
          <a:xfrm>
            <a:off x="109506" y="1540343"/>
            <a:ext cx="47500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re’s circuital law states that the line integral of </a:t>
            </a:r>
            <a:r>
              <a:rPr lang="en-US" altLang="zh-CN" sz="2000" b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a closed path is equal to the current traversing the surface bounded by that path.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8969" y="1488892"/>
            <a:ext cx="3660153" cy="529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0152"/>
            <a:ext cx="871188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Magnetic Field of a Long Wire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27666"/>
          <a:stretch/>
        </p:blipFill>
        <p:spPr bwMode="auto">
          <a:xfrm>
            <a:off x="254514" y="3768717"/>
            <a:ext cx="4987444" cy="29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9958" y="6151877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5D076E-51A4-4B6F-BB6A-34D7B36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79512" y="1588867"/>
            <a:ext cx="504056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along infinitely long wire. Find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wire for (a)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(inside the wire)  and (b)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(outside the wire)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2786" r="16261" b="77375"/>
          <a:stretch/>
        </p:blipFill>
        <p:spPr bwMode="auto">
          <a:xfrm>
            <a:off x="1776279" y="2790216"/>
            <a:ext cx="35387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858" y="2986137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6"/>
          <p:cNvSpPr txBox="1"/>
          <p:nvPr/>
        </p:nvSpPr>
        <p:spPr>
          <a:xfrm>
            <a:off x="196911" y="25381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Overview</a:t>
            </a:r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8B51F-2762-4BD0-92BC-8271521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89" y="2516084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Magnetic Field of Long Conductor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4176464" cy="179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02397" y="3354283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66433-FB0C-4B2B-B53B-4EC63D1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6"/>
          <p:cNvSpPr txBox="1"/>
          <p:nvPr/>
        </p:nvSpPr>
        <p:spPr>
          <a:xfrm>
            <a:off x="133189" y="192250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524000" cy="948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of </a:t>
            </a:r>
            <a:r>
              <a:rPr lang="en-US" dirty="0" err="1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86837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00200"/>
            <a:ext cx="41510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Applying Ampere’s law over contour C: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6033482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magnetic field outside the toroid is zero. </a:t>
            </a:r>
            <a:r>
              <a:rPr lang="en-US" sz="2000" dirty="0">
                <a:solidFill>
                  <a:srgbClr val="C00000"/>
                </a:solidFill>
              </a:rPr>
              <a:t>Why</a:t>
            </a:r>
            <a:r>
              <a:rPr lang="zh-CN" altLang="en-US" sz="2000" dirty="0">
                <a:solidFill>
                  <a:srgbClr val="C00000"/>
                </a:solidFill>
              </a:rPr>
              <a:t>？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32" y="2795235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</a:rPr>
              <a:t>Ampere’s law states that the line integral of </a:t>
            </a:r>
            <a:r>
              <a:rPr lang="en-US" sz="2000" b="1" dirty="0">
                <a:solidFill>
                  <a:srgbClr val="C00000"/>
                </a:solidFill>
              </a:rPr>
              <a:t>H </a:t>
            </a:r>
            <a:r>
              <a:rPr lang="en-US" sz="2000" dirty="0">
                <a:solidFill>
                  <a:srgbClr val="C00000"/>
                </a:solidFill>
              </a:rPr>
              <a:t>around a closed contour </a:t>
            </a:r>
            <a:r>
              <a:rPr lang="en-US" sz="2000" i="1" dirty="0">
                <a:solidFill>
                  <a:srgbClr val="C00000"/>
                </a:solidFill>
              </a:rPr>
              <a:t>C is equal to the current traversing the </a:t>
            </a:r>
            <a:r>
              <a:rPr lang="en-US" sz="2000" dirty="0">
                <a:solidFill>
                  <a:srgbClr val="C00000"/>
                </a:solidFill>
              </a:rPr>
              <a:t>surface bounded by the contour.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2780928"/>
            <a:ext cx="4785228" cy="1337746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78A14-43A0-4C42-BC4C-85CFDC1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</a:t>
            </a:r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44461"/>
            <a:ext cx="4593332" cy="259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E48BA2-D72E-41F0-8BCD-D7E52CF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588798F-E738-41F2-A9C0-827EED0740CC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1603136"/>
            <a:ext cx="288032" cy="45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386EC0C-68EF-4638-A0D7-E9B907F14753}"/>
              </a:ext>
            </a:extLst>
          </p:cNvPr>
          <p:cNvSpPr txBox="1"/>
          <p:nvPr/>
        </p:nvSpPr>
        <p:spPr>
          <a:xfrm>
            <a:off x="1763688" y="12265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 of the loop</a:t>
            </a:r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5014392" y="3944461"/>
            <a:ext cx="395009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total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density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by a box equals to the total flux going outward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 by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charge density)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jumps by 0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(surface magnetic charge density)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second boundary condition is for </a:t>
            </a: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for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solve the latter,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needed, where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lead to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79990"/>
            <a:ext cx="8153400" cy="990600"/>
          </a:xfrm>
        </p:spPr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6501E-9AEE-40B3-93BC-AF4050D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Box 4"/>
          <p:cNvSpPr txBox="1"/>
          <p:nvPr/>
        </p:nvSpPr>
        <p:spPr>
          <a:xfrm>
            <a:off x="5148064" y="0"/>
            <a:ext cx="38779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</a:t>
            </a:r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enclosed by a </a:t>
            </a:r>
            <a:r>
              <a:rPr lang="en-US" altLang="zh-CN" sz="1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equals to the circulation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 by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(magnetic current density?)</a:t>
            </a:r>
            <a:endParaRPr lang="en-US" sz="1600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jumps by </a:t>
            </a: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(electric current density)</a:t>
            </a:r>
            <a:endParaRPr lang="en-US" altLang="zh-CN" sz="1600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2761" y="3669172"/>
                <a:ext cx="6957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Use Ampère’s Law and 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 (hence a thin line current of length </a:t>
                </a:r>
                <a:r>
                  <a:rPr lang="en-US" altLang="zh-CN" dirty="0" err="1"/>
                  <a:t>Δl</a:t>
                </a:r>
                <a:r>
                  <a:rPr lang="en-US" altLang="zh-CN" dirty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" y="3669172"/>
                <a:ext cx="6957161" cy="369332"/>
              </a:xfrm>
              <a:prstGeom prst="rect">
                <a:avLst/>
              </a:prstGeom>
              <a:blipFill>
                <a:blip r:embed="rId3"/>
                <a:stretch>
                  <a:fillRect l="-78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5" y="4024307"/>
            <a:ext cx="4701761" cy="742774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311113" y="4844833"/>
            <a:ext cx="4976317" cy="357190"/>
            <a:chOff x="281372" y="4844833"/>
            <a:chExt cx="4976317" cy="35719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92" y="4889200"/>
              <a:ext cx="4358097" cy="312823"/>
            </a:xfrm>
            <a:prstGeom prst="rect">
              <a:avLst/>
            </a:prstGeom>
          </p:spPr>
        </p:pic>
        <p:sp>
          <p:nvSpPr>
            <p:cNvPr id="12" name="右箭头 11"/>
            <p:cNvSpPr/>
            <p:nvPr/>
          </p:nvSpPr>
          <p:spPr>
            <a:xfrm>
              <a:off x="281372" y="4844833"/>
              <a:ext cx="5040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1046686" y="1272222"/>
            <a:ext cx="21334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normal to the loop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83769" y="1524000"/>
            <a:ext cx="216023" cy="45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4208883" y="1281638"/>
            <a:ext cx="23762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normal to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2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580113" y="1594965"/>
            <a:ext cx="576063" cy="38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37245" y="5188187"/>
            <a:ext cx="3795106" cy="996767"/>
            <a:chOff x="107504" y="5188187"/>
            <a:chExt cx="3795106" cy="99676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7504" y="5188187"/>
              <a:ext cx="1151909" cy="996767"/>
              <a:chOff x="10245972" y="1994668"/>
              <a:chExt cx="1151909" cy="996767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flipH="1">
                <a:off x="10548664" y="2852936"/>
                <a:ext cx="50405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 flipV="1">
                <a:off x="11052818" y="2346414"/>
                <a:ext cx="8384" cy="5124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11196736" y="2714436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6736" y="2714436"/>
                    <a:ext cx="20114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152" t="-23913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10979371" y="1994668"/>
                    <a:ext cx="304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9371" y="1994668"/>
                    <a:ext cx="30450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000" t="-23913" r="-48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10245972" y="2680138"/>
                    <a:ext cx="243593" cy="2919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5972" y="2680138"/>
                    <a:ext cx="243593" cy="2919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513" t="-27660" r="-56410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组合 28"/>
              <p:cNvGrpSpPr/>
              <p:nvPr/>
            </p:nvGrpSpPr>
            <p:grpSpPr>
              <a:xfrm>
                <a:off x="11002102" y="2793835"/>
                <a:ext cx="118199" cy="118199"/>
                <a:chOff x="9587314" y="1598225"/>
                <a:chExt cx="364798" cy="364798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9587314" y="1598225"/>
                  <a:ext cx="364798" cy="364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·</a:t>
                  </a:r>
                  <a:endParaRPr lang="zh-CN" altLang="en-US" dirty="0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9724407" y="1744541"/>
                  <a:ext cx="90611" cy="906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1556056" y="5324142"/>
              <a:ext cx="2346554" cy="812505"/>
              <a:chOff x="1556056" y="5324142"/>
              <a:chExt cx="2346554" cy="812505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8732" y="5324142"/>
                <a:ext cx="1341311" cy="413200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514" y="5899713"/>
                <a:ext cx="2119096" cy="236934"/>
              </a:xfrm>
              <a:prstGeom prst="rect">
                <a:avLst/>
              </a:prstGeom>
            </p:spPr>
          </p:pic>
          <p:sp>
            <p:nvSpPr>
              <p:cNvPr id="44" name="左大括号 43"/>
              <p:cNvSpPr/>
              <p:nvPr/>
            </p:nvSpPr>
            <p:spPr>
              <a:xfrm>
                <a:off x="1556056" y="5419100"/>
                <a:ext cx="176636" cy="645021"/>
              </a:xfrm>
              <a:prstGeom prst="leftBrace">
                <a:avLst>
                  <a:gd name="adj1" fmla="val 39934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426839" y="4024306"/>
            <a:ext cx="2834065" cy="2749936"/>
            <a:chOff x="5313007" y="4061879"/>
            <a:chExt cx="2834065" cy="2749936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52603" y="4061879"/>
              <a:ext cx="2494469" cy="392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左大括号 46"/>
            <p:cNvSpPr/>
            <p:nvPr/>
          </p:nvSpPr>
          <p:spPr>
            <a:xfrm flipH="1">
              <a:off x="5313007" y="4134678"/>
              <a:ext cx="241321" cy="2677137"/>
            </a:xfrm>
            <a:prstGeom prst="leftBrace">
              <a:avLst>
                <a:gd name="adj1" fmla="val 26415"/>
                <a:gd name="adj2" fmla="val 62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660087" y="4863341"/>
            <a:ext cx="33843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currents can exist only on the surfaces of perfect conductors and superconductors. Hence, </a:t>
            </a:r>
            <a:r>
              <a:rPr lang="en-US" altLang="zh-CN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interface between media </a:t>
            </a:r>
            <a:r>
              <a:rPr lang="en-US" altLang="zh-CN" b="1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finite conductivities</a:t>
            </a:r>
            <a:r>
              <a:rPr lang="en-US" altLang="zh-CN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i="1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1t </a:t>
            </a:r>
            <a:r>
              <a:rPr lang="en-US" altLang="zh-CN" sz="2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endParaRPr lang="zh-CN" altLang="en-US" sz="2000" dirty="0">
              <a:solidFill>
                <a:srgbClr val="941F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25277" y="5025935"/>
            <a:ext cx="3813346" cy="1622542"/>
            <a:chOff x="395536" y="5025935"/>
            <a:chExt cx="3813346" cy="1622542"/>
          </a:xfrm>
        </p:grpSpPr>
        <p:grpSp>
          <p:nvGrpSpPr>
            <p:cNvPr id="40" name="组合 39"/>
            <p:cNvGrpSpPr/>
            <p:nvPr/>
          </p:nvGrpSpPr>
          <p:grpSpPr>
            <a:xfrm>
              <a:off x="395536" y="6241213"/>
              <a:ext cx="3507074" cy="407264"/>
              <a:chOff x="395536" y="6241213"/>
              <a:chExt cx="3507074" cy="407264"/>
            </a:xfrm>
          </p:grpSpPr>
          <p:sp>
            <p:nvSpPr>
              <p:cNvPr id="45" name="右箭头 44"/>
              <p:cNvSpPr/>
              <p:nvPr/>
            </p:nvSpPr>
            <p:spPr>
              <a:xfrm>
                <a:off x="395536" y="6291287"/>
                <a:ext cx="504056" cy="3571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159" y="6241213"/>
                <a:ext cx="2824451" cy="404121"/>
              </a:xfrm>
              <a:prstGeom prst="rect">
                <a:avLst/>
              </a:prstGeom>
            </p:spPr>
          </p:pic>
        </p:grpSp>
        <p:sp>
          <p:nvSpPr>
            <p:cNvPr id="53" name="左大括号 52"/>
            <p:cNvSpPr/>
            <p:nvPr/>
          </p:nvSpPr>
          <p:spPr>
            <a:xfrm flipH="1">
              <a:off x="4040187" y="5025935"/>
              <a:ext cx="168695" cy="1020519"/>
            </a:xfrm>
            <a:prstGeom prst="leftBrace">
              <a:avLst>
                <a:gd name="adj1" fmla="val 67858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177085" y="5999426"/>
                <a:ext cx="1272896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 for arbitrary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(loop normal)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85" y="5999426"/>
                <a:ext cx="1272896" cy="830997"/>
              </a:xfrm>
              <a:prstGeom prst="rect">
                <a:avLst/>
              </a:prstGeom>
              <a:blipFill>
                <a:blip r:embed="rId13"/>
                <a:stretch>
                  <a:fillRect l="-2392" t="-2206" r="-143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781770" y="4414595"/>
                <a:ext cx="2736304" cy="3684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always on the surface </a:t>
                </a: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70" y="4414595"/>
                <a:ext cx="2736304" cy="368499"/>
              </a:xfrm>
              <a:prstGeom prst="rect">
                <a:avLst/>
              </a:prstGeom>
              <a:blipFill>
                <a:blip r:embed="rId14"/>
                <a:stretch>
                  <a:fillRect r="-891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9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for Finite </a:t>
            </a:r>
            <a:r>
              <a:rPr lang="el-GR" dirty="0"/>
              <a:t>σ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48" r="-58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∯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∯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63" r="-64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03899" y="6121361"/>
            <a:ext cx="17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7486D-1C81-4143-BB3E-D7FF903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Inside the solenoid: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6F324-5702-4FD2-8BD2-1830C2B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20461"/>
            <a:ext cx="161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Flux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971800"/>
            <a:ext cx="145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Flux Linkage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122600"/>
            <a:ext cx="125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057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2" y="3375593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7969" t="66304" r="17578" b="4809"/>
          <a:stretch/>
        </p:blipFill>
        <p:spPr bwMode="auto">
          <a:xfrm>
            <a:off x="428596" y="4500570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5.27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36" y="1571612"/>
            <a:ext cx="3962400" cy="52443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304800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543490"/>
            <a:ext cx="106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Solenoid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field in the region S  between the two conductors is approximately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5-7: </a:t>
            </a:r>
            <a:r>
              <a:rPr lang="en-US" sz="3600" dirty="0">
                <a:solidFill>
                  <a:srgbClr val="FF0000"/>
                </a:solidFill>
              </a:rPr>
              <a:t>Inductance of Coaxial Cable </a:t>
            </a: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magnetic flux through S:</a:t>
            </a: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 per unit length: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3073C3-1630-45F3-A5FA-E204C6DC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 the insulating material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coaxial cable is</a:t>
            </a: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Energy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9851A7-5093-4072-9DDD-9BBFA48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7D5D49-BED1-4586-B08F-1F2963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err="1"/>
              <a:t>vs</a:t>
            </a:r>
            <a:r>
              <a:rPr lang="en-US" dirty="0"/>
              <a:t> Magnetic Comparison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11DD4F-1FE9-4C14-80DC-EB52461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&amp; Magnetic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45" y="2093785"/>
            <a:ext cx="4701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Electromagnetic (Lorentz)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756" y="1659662"/>
            <a:ext cx="206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Magnetic force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503" y="1746034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93" y="2613874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9696" y="1556792"/>
            <a:ext cx="3595840" cy="5157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CE6BE-7ED6-4FCC-BEFA-B953CAF6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48" y="3957387"/>
            <a:ext cx="4776097" cy="239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255502" y="3195084"/>
            <a:ext cx="513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</a:rPr>
              <a:t>Three             differences between </a:t>
            </a:r>
            <a:r>
              <a:rPr lang="en-US" altLang="zh-CN" sz="2000" b="1" dirty="0">
                <a:solidFill>
                  <a:srgbClr val="C00000"/>
                </a:solidFill>
              </a:rPr>
              <a:t>F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e</a:t>
            </a:r>
            <a:r>
              <a:rPr lang="en-US" altLang="zh-CN" sz="2000" dirty="0">
                <a:solidFill>
                  <a:srgbClr val="C00000"/>
                </a:solidFill>
              </a:rPr>
              <a:t> and </a:t>
            </a:r>
            <a:r>
              <a:rPr lang="en-US" altLang="zh-CN" sz="2000" b="1" dirty="0" err="1">
                <a:solidFill>
                  <a:srgbClr val="C00000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C00000"/>
                </a:solidFill>
              </a:rPr>
              <a:t>m</a:t>
            </a:r>
            <a:endParaRPr lang="zh-CN" altLang="en-US" sz="2000" baseline="-25000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B97B-1DD3-4617-9D5C-F0170E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23248" y="4421796"/>
            <a:ext cx="14156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Perpendicular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35896" y="5300960"/>
            <a:ext cx="9361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Moving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35896" y="6196513"/>
            <a:ext cx="9361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Work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1284168" y="3225862"/>
            <a:ext cx="80493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PMW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1115616" y="3597450"/>
            <a:ext cx="112759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NOT BMW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75856" y="1406867"/>
            <a:ext cx="2113607" cy="1121368"/>
            <a:chOff x="3275856" y="1406867"/>
            <a:chExt cx="2113607" cy="112136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123204" y="2098135"/>
              <a:ext cx="191933" cy="15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283968" y="2158903"/>
              <a:ext cx="8635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Tesla(T)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40431" y="1406867"/>
              <a:ext cx="1849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Note the sign of </a:t>
              </a:r>
              <a:r>
                <a:rPr lang="en-US" altLang="zh-CN" i="1" dirty="0"/>
                <a:t>q</a:t>
              </a:r>
              <a:endParaRPr lang="zh-CN" altLang="en-US" i="1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3275856" y="1626055"/>
              <a:ext cx="149730" cy="138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41393" y="6515482"/>
            <a:ext cx="5278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(because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⊥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only moving direction changes, not speed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/>
          <a:srcRect t="9071"/>
          <a:stretch/>
        </p:blipFill>
        <p:spPr bwMode="auto">
          <a:xfrm>
            <a:off x="228600" y="2492895"/>
            <a:ext cx="4648874" cy="436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008" y="1602383"/>
            <a:ext cx="523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force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 differential current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01BD9-EC86-4510-A04B-B0E5B0B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63028" y="1210300"/>
            <a:ext cx="4710548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dispacement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in the direction of current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7214" y="2025244"/>
                <a:ext cx="4710713" cy="398955"/>
              </a:xfrm>
              <a:prstGeom prst="rect">
                <a:avLst/>
              </a:prstGeom>
              <a:solidFill>
                <a:srgbClr val="CED3E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𝐅</m:t>
                    </m:r>
                    <m:r>
                      <m:rPr>
                        <m:sty m:val="p"/>
                      </m:rP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(N)     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(5.9)  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4" y="2025244"/>
                <a:ext cx="4710713" cy="398955"/>
              </a:xfrm>
              <a:prstGeom prst="rect">
                <a:avLst/>
              </a:prstGeom>
              <a:blipFill>
                <a:blip r:embed="rId4"/>
                <a:stretch>
                  <a:fillRect l="-129" t="-3030" r="-2587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35277" y="4149080"/>
            <a:ext cx="489397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closed wire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Fig. 5-3(a) (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right figure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resides in a uniform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taken outside the integral in Eq. (5.10), in which case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017" y="839656"/>
            <a:ext cx="3096996" cy="6027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557" y="2574434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 </a:t>
            </a:r>
            <a:r>
              <a:rPr lang="en-US" sz="2000" dirty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T </a:t>
            </a:r>
            <a:r>
              <a:rPr lang="en-US" sz="2000" dirty="0">
                <a:solidFill>
                  <a:srgbClr val="FF00FF"/>
                </a:solidFill>
              </a:rPr>
              <a:t>= torque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57" y="1808966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9337B1-987D-402A-8366-80E10D9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09510" y="3717032"/>
            <a:ext cx="4266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connects the rotation axis and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point of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32" y="64946"/>
            <a:ext cx="8153400" cy="990600"/>
          </a:xfrm>
        </p:spPr>
        <p:txBody>
          <a:bodyPr/>
          <a:lstStyle/>
          <a:p>
            <a:r>
              <a:rPr lang="en-US" dirty="0"/>
              <a:t>Magnetic Torque on a Current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400" y="3828637"/>
            <a:ext cx="45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forces on arms 2 and 4 ( because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∥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300" y="435269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Magnetic torque: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743" y="2565000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76" y="4997327"/>
            <a:ext cx="4181177" cy="12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43436" y="6386486"/>
            <a:ext cx="21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the loop=</a:t>
            </a:r>
            <a:r>
              <a:rPr lang="en-US" altLang="zh-CN" i="1" dirty="0"/>
              <a:t>ab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253707" y="647490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FD506F-FEED-4648-A212-56135AE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53862" y="1630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plane of the loop </a:t>
            </a:r>
            <a:b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693" y="2033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rectangular conducting loop carries a current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020272" y="593975"/>
            <a:ext cx="3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8697751" y="1877729"/>
            <a:ext cx="3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5076056" y="201622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from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668344" y="2016229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Inclined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" y="1640691"/>
            <a:ext cx="532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 a loop with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turns and whose surface normal is at angle </a:t>
            </a:r>
            <a:r>
              <a:rPr lang="en-US" altLang="zh-CN" i="1" dirty="0">
                <a:solidFill>
                  <a:srgbClr val="C00000"/>
                </a:solidFill>
              </a:rPr>
              <a:t>θ</a:t>
            </a:r>
            <a:r>
              <a:rPr lang="en-US" dirty="0">
                <a:solidFill>
                  <a:srgbClr val="C00000"/>
                </a:solidFill>
              </a:rPr>
              <a:t> (relative to the direction of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3305700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3CFD37-AD6A-4976-9B9F-A1D7777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8424" y="2869677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8100392" y="645139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3488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 M</a:t>
            </a:r>
            <a:r>
              <a:rPr lang="zh-CN" altLang="en-US" dirty="0"/>
              <a:t>aximum for parallel B (θ = 90◦)， </a:t>
            </a:r>
          </a:p>
          <a:p>
            <a:r>
              <a:rPr lang="en-US" altLang="zh-CN" dirty="0"/>
              <a:t>      Z</a:t>
            </a:r>
            <a:r>
              <a:rPr lang="zh-CN" altLang="en-US" dirty="0"/>
              <a:t>ero for perpendicular B (θ = 0).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43808" y="4502773"/>
            <a:ext cx="1347190" cy="6366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110" y="1152529"/>
            <a:ext cx="4900890" cy="4213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/>
              <a:t>Biot-Savart</a:t>
            </a:r>
            <a:r>
              <a:rPr lang="en-US" dirty="0"/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9" y="3372420"/>
            <a:ext cx="413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magnetic field           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         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</a:p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differential length vector  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921" y="4361668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6350" b="25980"/>
          <a:stretch/>
        </p:blipFill>
        <p:spPr bwMode="auto">
          <a:xfrm>
            <a:off x="4269165" y="5774743"/>
            <a:ext cx="3569485" cy="97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40C15-CCC9-4B5B-9912-5F436CB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77915" y="2651592"/>
            <a:ext cx="411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most materials the flux and field are linearly related by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089" y="1674396"/>
            <a:ext cx="4116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law relates the magnetic field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any point in space to the current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generates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4770099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ampere·m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altLang="zh-CN" sz="1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86101" y="354611"/>
                <a:ext cx="3924921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known as “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element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</m:acc>
                    <m:r>
                      <a:rPr lang="en-US" altLang="zh-CN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from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current element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point P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1" y="354611"/>
                <a:ext cx="3924921" cy="685444"/>
              </a:xfrm>
              <a:prstGeom prst="rect">
                <a:avLst/>
              </a:prstGeom>
              <a:blipFill>
                <a:blip r:embed="rId5"/>
                <a:stretch>
                  <a:fillRect l="-1398" t="-4425" r="-311" b="-1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>
            <a:off x="7884368" y="4869160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6410" y="5256652"/>
            <a:ext cx="5972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as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orthogonal to (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179512" y="5975626"/>
            <a:ext cx="31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the current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203848" y="6063939"/>
            <a:ext cx="515210" cy="23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77846" r="14294" b="4688"/>
          <a:stretch/>
        </p:blipFill>
        <p:spPr bwMode="auto">
          <a:xfrm>
            <a:off x="395536" y="6490243"/>
            <a:ext cx="3657228" cy="22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32067</TotalTime>
  <Words>1375</Words>
  <Application>Microsoft Office PowerPoint</Application>
  <PresentationFormat>全屏显示(4:3)</PresentationFormat>
  <Paragraphs>205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华文仿宋</vt:lpstr>
      <vt:lpstr>宋体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Torque</vt:lpstr>
      <vt:lpstr>Magnetic Torque on a Current Loop</vt:lpstr>
      <vt:lpstr>Inclined Loop</vt:lpstr>
      <vt:lpstr>Biot-Savart Law</vt:lpstr>
      <vt:lpstr>Magnetic Field due to Distributed Current Densities</vt:lpstr>
      <vt:lpstr>Example 5-2: Magnetic Field of Linear Conductor</vt:lpstr>
      <vt:lpstr>Example 5-2: Magnetic Field of Linear Conductor (cont.)</vt:lpstr>
      <vt:lpstr>Example 5-3: Magnetic Field of a Loop</vt:lpstr>
      <vt:lpstr>Example 5-3:Magnetic Field of a Loop (cont.)</vt:lpstr>
      <vt:lpstr>Magnetic Dipole</vt:lpstr>
      <vt:lpstr>Forces on Parallel Conductors</vt:lpstr>
      <vt:lpstr>Gauss’s Law for Magnetism</vt:lpstr>
      <vt:lpstr>Ampère’s Law</vt:lpstr>
      <vt:lpstr>Internal Magnetic Field of a Long Wire</vt:lpstr>
      <vt:lpstr>External Magnetic Field of Long Conductor</vt:lpstr>
      <vt:lpstr>Magnetic Field of Toroid</vt:lpstr>
      <vt:lpstr>Magnetic Boundary Conditions</vt:lpstr>
      <vt:lpstr>Boundary Conditions</vt:lpstr>
      <vt:lpstr>Boundary Condition for Finite σ</vt:lpstr>
      <vt:lpstr>Solenoid</vt:lpstr>
      <vt:lpstr>Inductance</vt:lpstr>
      <vt:lpstr>PowerPoint 演示文稿</vt:lpstr>
      <vt:lpstr>Magnetic Energy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dell</cp:lastModifiedBy>
  <cp:revision>415</cp:revision>
  <dcterms:created xsi:type="dcterms:W3CDTF">2010-03-26T13:07:06Z</dcterms:created>
  <dcterms:modified xsi:type="dcterms:W3CDTF">2022-09-27T23:24:22Z</dcterms:modified>
</cp:coreProperties>
</file>