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1"/>
  </p:notesMasterIdLst>
  <p:sldIdLst>
    <p:sldId id="256" r:id="rId2"/>
    <p:sldId id="325" r:id="rId3"/>
    <p:sldId id="327" r:id="rId4"/>
    <p:sldId id="326" r:id="rId5"/>
    <p:sldId id="328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8" r:id="rId14"/>
    <p:sldId id="339" r:id="rId15"/>
    <p:sldId id="340" r:id="rId16"/>
    <p:sldId id="342" r:id="rId17"/>
    <p:sldId id="343" r:id="rId18"/>
    <p:sldId id="362" r:id="rId19"/>
    <p:sldId id="345" r:id="rId20"/>
    <p:sldId id="346" r:id="rId21"/>
    <p:sldId id="347" r:id="rId22"/>
    <p:sldId id="348" r:id="rId23"/>
    <p:sldId id="353" r:id="rId24"/>
    <p:sldId id="363" r:id="rId25"/>
    <p:sldId id="354" r:id="rId26"/>
    <p:sldId id="355" r:id="rId27"/>
    <p:sldId id="356" r:id="rId28"/>
    <p:sldId id="357" r:id="rId29"/>
    <p:sldId id="32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/>
  </p:normalViewPr>
  <p:slideViewPr>
    <p:cSldViewPr>
      <p:cViewPr varScale="1">
        <p:scale>
          <a:sx n="64" d="100"/>
          <a:sy n="64" d="100"/>
        </p:scale>
        <p:origin x="-7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52889-7E82-4C15-B3F9-FE94BD10B7BD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415C-2120-44EA-B4D5-CF87D5787A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408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900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3415C-2120-44EA-B4D5-CF87D5787A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5950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8CB3A0-8F23-4335-BA18-2F858D2F9CEA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0DCC03-55F8-4B63-9C69-6FF9F41CE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tiff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iff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tiff"/><Relationship Id="rId4" Type="http://schemas.openxmlformats.org/officeDocument/2006/relationships/image" Target="../media/image69.tif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tif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tiff"/><Relationship Id="rId5" Type="http://schemas.openxmlformats.org/officeDocument/2006/relationships/image" Target="../media/image74.tiff"/><Relationship Id="rId4" Type="http://schemas.openxmlformats.org/officeDocument/2006/relationships/image" Target="../media/image73.tif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5181600"/>
            <a:ext cx="6477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5.  Magnetostatics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6172200"/>
            <a:ext cx="56329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7e Applied EM by Ulaby and </a:t>
            </a:r>
            <a:r>
              <a:rPr lang="en-US" sz="2800" dirty="0" err="1"/>
              <a:t>Ravaioli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958" y="152400"/>
            <a:ext cx="6948085" cy="4984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Magnetic Field due to Current Densities</a:t>
            </a:r>
            <a:endParaRPr lang="en-US" dirty="0"/>
          </a:p>
        </p:txBody>
      </p:sp>
      <p:pic>
        <p:nvPicPr>
          <p:cNvPr id="4" name="Content Placeholder 3" descr="5.9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/>
          <a:srcRect l="89" r="-3985"/>
          <a:stretch/>
        </p:blipFill>
        <p:spPr>
          <a:xfrm>
            <a:off x="5029200" y="1752600"/>
            <a:ext cx="3886200" cy="4953000"/>
          </a:xfrm>
        </p:spPr>
      </p:pic>
      <p:pic>
        <p:nvPicPr>
          <p:cNvPr id="5" name="Picture 4" descr="eq5.24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200400"/>
            <a:ext cx="4276578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98" y="2018848"/>
            <a:ext cx="3984750" cy="38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5-2: </a:t>
            </a:r>
            <a:r>
              <a:rPr lang="en-US" sz="3556" dirty="0" smtClean="0">
                <a:solidFill>
                  <a:srgbClr val="FF0000"/>
                </a:solidFill>
              </a:rPr>
              <a:t>Magnetic Field of Linear Conductor</a:t>
            </a:r>
            <a:endParaRPr lang="en-US" sz="3556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61792"/>
            <a:ext cx="5235498" cy="22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523826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2084" y="914400"/>
            <a:ext cx="373444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34400" y="65532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140"/>
            <a:ext cx="4101625" cy="680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91612"/>
            <a:ext cx="3733800" cy="586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5-3: </a:t>
            </a:r>
            <a:r>
              <a:rPr lang="en-US" dirty="0" smtClean="0">
                <a:solidFill>
                  <a:srgbClr val="FF0000"/>
                </a:solidFill>
              </a:rPr>
              <a:t>Magnetic Field of a Loop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34400" y="6477000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3048000"/>
            <a:ext cx="5334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d</a:t>
            </a:r>
            <a:r>
              <a:rPr lang="en-US" sz="2000" b="1" dirty="0" err="1" smtClean="0"/>
              <a:t>H</a:t>
            </a:r>
            <a:r>
              <a:rPr lang="en-US" sz="2000" dirty="0" smtClean="0"/>
              <a:t> is in the </a:t>
            </a:r>
            <a:r>
              <a:rPr lang="en-US" sz="2000" dirty="0" err="1" smtClean="0"/>
              <a:t>r</a:t>
            </a:r>
            <a:r>
              <a:rPr lang="en-US" sz="2000" dirty="0" smtClean="0"/>
              <a:t>–</a:t>
            </a:r>
            <a:r>
              <a:rPr lang="en-US" sz="2000" dirty="0" err="1" smtClean="0"/>
              <a:t>z</a:t>
            </a:r>
            <a:r>
              <a:rPr lang="en-US" sz="2000" dirty="0" smtClean="0"/>
              <a:t> plane  , and therefore it has</a:t>
            </a:r>
          </a:p>
          <a:p>
            <a:r>
              <a:rPr lang="en-US" sz="2000" dirty="0" smtClean="0"/>
              <a:t>components </a:t>
            </a:r>
            <a:r>
              <a:rPr lang="en-US" sz="2000" dirty="0" err="1" smtClean="0"/>
              <a:t>dHr</a:t>
            </a:r>
            <a:r>
              <a:rPr lang="en-US" sz="2000" dirty="0" smtClean="0"/>
              <a:t> and </a:t>
            </a:r>
            <a:r>
              <a:rPr lang="en-US" sz="2000" dirty="0" err="1" smtClean="0"/>
              <a:t>dHz</a:t>
            </a:r>
            <a:endParaRPr lang="en-US" sz="2000" dirty="0" smtClean="0"/>
          </a:p>
          <a:p>
            <a:endParaRPr lang="en-US" i="1" dirty="0" smtClean="0"/>
          </a:p>
          <a:p>
            <a:r>
              <a:rPr lang="en-US" sz="2000" dirty="0" err="1" smtClean="0">
                <a:solidFill>
                  <a:srgbClr val="FF0000"/>
                </a:solidFill>
              </a:rPr>
              <a:t>z</a:t>
            </a:r>
            <a:r>
              <a:rPr lang="en-US" sz="2000" dirty="0" smtClean="0">
                <a:solidFill>
                  <a:srgbClr val="FF0000"/>
                </a:solidFill>
              </a:rPr>
              <a:t>-components </a:t>
            </a:r>
            <a:r>
              <a:rPr lang="en-US" sz="2000" dirty="0" smtClean="0"/>
              <a:t>of the magnetic fields due to d</a:t>
            </a:r>
            <a:r>
              <a:rPr lang="en-US" sz="2000" b="1" dirty="0" smtClean="0"/>
              <a:t>l </a:t>
            </a:r>
            <a:r>
              <a:rPr lang="en-US" sz="2000" dirty="0" smtClean="0"/>
              <a:t>and dl’ </a:t>
            </a:r>
            <a:r>
              <a:rPr lang="en-US" sz="2000" dirty="0" smtClean="0">
                <a:solidFill>
                  <a:srgbClr val="FF0000"/>
                </a:solidFill>
              </a:rPr>
              <a:t>add</a:t>
            </a:r>
            <a:r>
              <a:rPr lang="en-US" sz="2000" dirty="0" smtClean="0"/>
              <a:t> because they are in the same direction, </a:t>
            </a:r>
          </a:p>
          <a:p>
            <a:r>
              <a:rPr lang="en-US" sz="2000" dirty="0" smtClean="0"/>
              <a:t>but their </a:t>
            </a:r>
            <a:r>
              <a:rPr lang="en-US" sz="2000" dirty="0" err="1" smtClean="0">
                <a:solidFill>
                  <a:schemeClr val="tx2"/>
                </a:solidFill>
              </a:rPr>
              <a:t>r</a:t>
            </a:r>
            <a:r>
              <a:rPr lang="en-US" sz="2000" dirty="0" smtClean="0">
                <a:solidFill>
                  <a:schemeClr val="tx2"/>
                </a:solidFill>
              </a:rPr>
              <a:t>-components cancel</a:t>
            </a:r>
          </a:p>
          <a:p>
            <a:endParaRPr lang="en-US" sz="2000" dirty="0" smtClean="0">
              <a:solidFill>
                <a:schemeClr val="tx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Hence for element dl: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 descr="eq5.3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133600"/>
            <a:ext cx="3962400" cy="890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1676400"/>
            <a:ext cx="3345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Magnitude of field due to dl is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9" name="Picture 8" descr="eq5.32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31954"/>
            <a:ext cx="4556125" cy="7688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5-3:</a:t>
            </a:r>
            <a:r>
              <a:rPr lang="en-US" sz="4000" dirty="0" smtClean="0">
                <a:solidFill>
                  <a:srgbClr val="FF0000"/>
                </a:solidFill>
              </a:rPr>
              <a:t>Magnetic Field of a Loop (cont.)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893" y="1905000"/>
            <a:ext cx="400961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2773"/>
            <a:ext cx="5123268" cy="439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4419600"/>
            <a:ext cx="22860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600200"/>
            <a:ext cx="2120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For the entire loop: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Dipole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1" y="58746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Because a circular loop exhibits a </a:t>
            </a:r>
            <a:r>
              <a:rPr lang="en-US" sz="2400" dirty="0" smtClean="0">
                <a:solidFill>
                  <a:srgbClr val="008000"/>
                </a:solidFill>
              </a:rPr>
              <a:t>magnetic field pattern </a:t>
            </a:r>
            <a:r>
              <a:rPr lang="en-US" sz="2400" dirty="0" smtClean="0">
                <a:solidFill>
                  <a:srgbClr val="FF0000"/>
                </a:solidFill>
              </a:rPr>
              <a:t>similar to the </a:t>
            </a:r>
            <a:r>
              <a:rPr lang="en-US" sz="2400" dirty="0" smtClean="0">
                <a:solidFill>
                  <a:srgbClr val="1F497D"/>
                </a:solidFill>
              </a:rPr>
              <a:t>electric field </a:t>
            </a:r>
            <a:r>
              <a:rPr lang="en-US" sz="2400" dirty="0" smtClean="0">
                <a:solidFill>
                  <a:srgbClr val="FF0000"/>
                </a:solidFill>
              </a:rPr>
              <a:t>of an electric dipole, it is called a </a:t>
            </a:r>
            <a:r>
              <a:rPr lang="en-US" sz="2400" i="1" dirty="0" smtClean="0">
                <a:solidFill>
                  <a:srgbClr val="008000"/>
                </a:solidFill>
              </a:rPr>
              <a:t>magnetic dipole</a:t>
            </a:r>
            <a:endParaRPr lang="en-US" sz="2400" i="1" dirty="0">
              <a:solidFill>
                <a:srgbClr val="008000"/>
              </a:solidFill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600200"/>
            <a:ext cx="8982075" cy="343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1" y="5134675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dimension of the dipole is much smaller than the distance where you want to evaluate its field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94" y="1828800"/>
            <a:ext cx="410289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Forces on Parallel Conductors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1" y="59436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Parallel wires attract if their currents are in the same direction, and repel if currents are in opposite directions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24001"/>
            <a:ext cx="4962044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Brief 10: </a:t>
            </a:r>
            <a:r>
              <a:rPr lang="en-US" dirty="0" smtClean="0">
                <a:solidFill>
                  <a:srgbClr val="FF0000"/>
                </a:solidFill>
              </a:rPr>
              <a:t> Electromagnets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3248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Gauss’s Law for Magnetism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0" y="2164084"/>
            <a:ext cx="4295250" cy="9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177018"/>
            <a:ext cx="3984750" cy="9570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1600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Gauss’s Law for Electricity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0600" y="1600200"/>
            <a:ext cx="4087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Gauss’s Law for Magnetism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313408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FF"/>
                </a:solidFill>
              </a:rPr>
              <a:t>No magnetic monopole</a:t>
            </a:r>
            <a:endParaRPr lang="en-US" sz="2800" dirty="0">
              <a:solidFill>
                <a:srgbClr val="FF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740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3488550" y="3939816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1355100" y="3861552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486776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</p:cNvCxnSpPr>
          <p:nvPr/>
        </p:nvCxnSpPr>
        <p:spPr>
          <a:xfrm>
            <a:off x="14883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</p:cNvCxnSpPr>
          <p:nvPr/>
        </p:nvCxnSpPr>
        <p:spPr>
          <a:xfrm flipV="1">
            <a:off x="1602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620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507600" y="3883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621900" y="41124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3" idx="0"/>
          </p:cNvCxnSpPr>
          <p:nvPr/>
        </p:nvCxnSpPr>
        <p:spPr>
          <a:xfrm flipH="1">
            <a:off x="3621900" y="3271800"/>
            <a:ext cx="0" cy="61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8956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36200" y="3994752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80210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>
            <a:off x="3494760" y="5793264"/>
            <a:ext cx="266700" cy="116568"/>
          </a:xfrm>
          <a:prstGeom prst="mathMin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1361310" y="5715000"/>
            <a:ext cx="266400" cy="266400"/>
          </a:xfrm>
          <a:prstGeom prst="mathPlus">
            <a:avLst>
              <a:gd name="adj1" fmla="val 5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1" idx="6"/>
            <a:endCxn id="38" idx="2"/>
          </p:cNvCxnSpPr>
          <p:nvPr/>
        </p:nvCxnSpPr>
        <p:spPr>
          <a:xfrm>
            <a:off x="1608810" y="5851548"/>
            <a:ext cx="1905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768210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13810" y="57372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3742410" y="5848200"/>
            <a:ext cx="61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1572768" y="5230362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V="1">
            <a:off x="1571394" y="5948711"/>
            <a:ext cx="1965960" cy="512070"/>
          </a:xfrm>
          <a:custGeom>
            <a:avLst/>
            <a:gdLst>
              <a:gd name="connsiteX0" fmla="*/ 0 w 1965960"/>
              <a:gd name="connsiteY0" fmla="*/ 512070 h 512070"/>
              <a:gd name="connsiteX1" fmla="*/ 960120 w 1965960"/>
              <a:gd name="connsiteY1" fmla="*/ 6 h 512070"/>
              <a:gd name="connsiteX2" fmla="*/ 1965960 w 1965960"/>
              <a:gd name="connsiteY2" fmla="*/ 502926 h 51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960" h="512070">
                <a:moveTo>
                  <a:pt x="0" y="512070"/>
                </a:moveTo>
                <a:cubicBezTo>
                  <a:pt x="316230" y="256800"/>
                  <a:pt x="632460" y="1530"/>
                  <a:pt x="960120" y="6"/>
                </a:cubicBezTo>
                <a:cubicBezTo>
                  <a:pt x="1287780" y="-1518"/>
                  <a:pt x="1626870" y="250704"/>
                  <a:pt x="1965960" y="5029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514600" y="5230362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500575" y="647700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943600" y="4417536"/>
            <a:ext cx="2209800" cy="11450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048500" y="5562600"/>
            <a:ext cx="7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71394" y="4576228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Electrostatics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69799" y="3794774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Magnetostatics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43600" y="4682046"/>
            <a:ext cx="231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Always Closed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4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 animBg="1"/>
      <p:bldP spid="8" grpId="0" animBg="1"/>
      <p:bldP spid="9" grpId="0" animBg="1"/>
      <p:bldP spid="23" grpId="0" animBg="1"/>
      <p:bldP spid="31" grpId="0" animBg="1"/>
      <p:bldP spid="32" grpId="0" animBg="1"/>
      <p:bldP spid="33" grpId="0" animBg="1"/>
      <p:bldP spid="38" grpId="0" animBg="1"/>
      <p:bldP spid="30" grpId="0" animBg="1"/>
      <p:bldP spid="46" grpId="0" animBg="1"/>
      <p:bldP spid="45" grpId="0" animBg="1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0810" y="1600200"/>
            <a:ext cx="4318029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Ampère’s</a:t>
            </a:r>
            <a:r>
              <a:rPr lang="en-US" dirty="0" smtClean="0"/>
              <a:t> Law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3962399" cy="95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792690"/>
            <a:ext cx="5486706" cy="161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98" y="1687951"/>
            <a:ext cx="4191750" cy="97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2199334"/>
            <a:ext cx="1820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Conservative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600" y="3321881"/>
            <a:ext cx="229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 Conservative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572000" y="4357694"/>
            <a:ext cx="92869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 Overview</a:t>
            </a:r>
            <a:endParaRPr lang="en-US" dirty="0"/>
          </a:p>
        </p:txBody>
      </p:sp>
      <p:pic>
        <p:nvPicPr>
          <p:cNvPr id="4" name="Content Placeholder 3" descr="ch5t.tiff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0549" b="-10549"/>
          <a:stretch>
            <a:fillRect/>
          </a:stretch>
        </p:blipFill>
        <p:spPr>
          <a:xfrm>
            <a:off x="152400" y="1600200"/>
            <a:ext cx="8844366" cy="48768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Internal</a:t>
            </a:r>
            <a:r>
              <a:rPr lang="en-US" dirty="0" smtClean="0"/>
              <a:t> Magnetic Field of Long Conductor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</a:t>
            </a:r>
            <a:r>
              <a:rPr lang="en-US" sz="2400" i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&lt; 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endParaRPr lang="en-US" sz="2400" i="1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2133600"/>
            <a:ext cx="1447801" cy="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56" y="2644392"/>
            <a:ext cx="4987444" cy="413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8460" y="1562147"/>
            <a:ext cx="3660153" cy="529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458200" y="6477000"/>
            <a:ext cx="653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Cont.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6172200"/>
            <a:ext cx="3505200" cy="6096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733801"/>
            <a:ext cx="546261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External</a:t>
            </a:r>
            <a:r>
              <a:rPr lang="en-US" dirty="0" smtClean="0"/>
              <a:t> Magnetic Field of Long Conductor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814935"/>
            <a:ext cx="130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</a:t>
            </a:r>
            <a:r>
              <a:rPr lang="en-US" sz="2400" i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&gt; </a:t>
            </a:r>
            <a:r>
              <a:rPr lang="en-US" sz="2400" i="1" dirty="0" smtClean="0">
                <a:solidFill>
                  <a:srgbClr val="FF0000"/>
                </a:solidFill>
              </a:rPr>
              <a:t>a</a:t>
            </a:r>
            <a:endParaRPr lang="en-US" sz="2400" i="1" dirty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7935" y="1524000"/>
            <a:ext cx="4996065" cy="214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69207" y="4572000"/>
            <a:ext cx="3124200" cy="8382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Field of </a:t>
            </a:r>
            <a:r>
              <a:rPr lang="en-US" dirty="0" err="1" smtClean="0"/>
              <a:t>Toroid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14800"/>
            <a:ext cx="4755143" cy="197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4151085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0"/>
            <a:ext cx="418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Applying Ampere’s law over contour C: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5983069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The magnetic field outside the </a:t>
            </a:r>
            <a:r>
              <a:rPr lang="en-US" sz="2000" dirty="0" err="1" smtClean="0">
                <a:solidFill>
                  <a:schemeClr val="tx2"/>
                </a:solidFill>
              </a:rPr>
              <a:t>toroid</a:t>
            </a:r>
            <a:r>
              <a:rPr lang="en-US" sz="2000" dirty="0" smtClean="0">
                <a:solidFill>
                  <a:schemeClr val="tx2"/>
                </a:solidFill>
              </a:rPr>
              <a:t> is zero. </a:t>
            </a:r>
            <a:r>
              <a:rPr lang="en-US" sz="2000" dirty="0" smtClean="0">
                <a:solidFill>
                  <a:srgbClr val="FF0000"/>
                </a:solidFill>
              </a:rPr>
              <a:t>Why?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 descr="amp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5000"/>
            <a:ext cx="1524000" cy="948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838271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Ampere’s law states that the line integral of </a:t>
            </a:r>
            <a:r>
              <a:rPr lang="en-US" sz="2000" b="1" dirty="0" smtClean="0">
                <a:solidFill>
                  <a:srgbClr val="FF0000"/>
                </a:solidFill>
              </a:rPr>
              <a:t>H </a:t>
            </a:r>
            <a:r>
              <a:rPr lang="en-US" sz="2000" dirty="0" smtClean="0">
                <a:solidFill>
                  <a:srgbClr val="FF0000"/>
                </a:solidFill>
              </a:rPr>
              <a:t>around a closed contour </a:t>
            </a:r>
            <a:r>
              <a:rPr lang="en-US" sz="2000" i="1" dirty="0" smtClean="0">
                <a:solidFill>
                  <a:srgbClr val="FF0000"/>
                </a:solidFill>
              </a:rPr>
              <a:t>C is equal to the current traversing the </a:t>
            </a:r>
            <a:r>
              <a:rPr lang="en-US" sz="2000" dirty="0" smtClean="0">
                <a:solidFill>
                  <a:srgbClr val="FF0000"/>
                </a:solidFill>
              </a:rPr>
              <a:t>surface bounded by the contour.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895600"/>
            <a:ext cx="4648200" cy="1219200"/>
          </a:xfrm>
          <a:prstGeom prst="rect">
            <a:avLst/>
          </a:prstGeom>
          <a:solidFill>
            <a:schemeClr val="accent1">
              <a:alpha val="0"/>
            </a:schemeClr>
          </a:solidFill>
          <a:ln w="25908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9399" y="5638799"/>
            <a:ext cx="1447801" cy="40022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714752"/>
            <a:ext cx="5343525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5500702"/>
            <a:ext cx="35242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153400" cy="215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6435" y="4268712"/>
            <a:ext cx="2920365" cy="46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62362" y="5143512"/>
            <a:ext cx="548163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24" y="4180679"/>
            <a:ext cx="4554000" cy="941547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11347"/>
                <a:ext cx="10434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848" r="-584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800" y="5214950"/>
            <a:ext cx="3063600" cy="3724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4282" y="5643578"/>
            <a:ext cx="1866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42844" y="6215082"/>
            <a:ext cx="4257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81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Solenoid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76800"/>
            <a:ext cx="2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Inside the solenoid: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1466" y="838200"/>
            <a:ext cx="530046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638800"/>
            <a:ext cx="6312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520461"/>
            <a:ext cx="1610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Magnetic Flux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971800"/>
            <a:ext cx="145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Flux Linkage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122600"/>
            <a:ext cx="1256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Inductance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20571"/>
            <a:ext cx="2268538" cy="74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2" y="3375593"/>
            <a:ext cx="2971800" cy="553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7969" t="66304" r="17578" b="4809"/>
          <a:stretch/>
        </p:blipFill>
        <p:spPr bwMode="auto">
          <a:xfrm>
            <a:off x="428596" y="4500570"/>
            <a:ext cx="314327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5.27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36" y="1571612"/>
            <a:ext cx="3962400" cy="5244352"/>
          </a:xfrm>
          <a:prstGeom prst="rect">
            <a:avLst/>
          </a:prstGeom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4" cstate="print"/>
          <a:srcRect l="15625" r="15625" b="69187"/>
          <a:stretch/>
        </p:blipFill>
        <p:spPr bwMode="auto">
          <a:xfrm>
            <a:off x="304800" y="5887473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57200" y="5543490"/>
            <a:ext cx="106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Solenoid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199"/>
            <a:ext cx="4572000" cy="428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1600200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 magnetic field in the region S  between the two conductors is approximately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067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Example 5-7: </a:t>
            </a:r>
            <a:r>
              <a:rPr lang="en-US" sz="3600" dirty="0" smtClean="0">
                <a:solidFill>
                  <a:srgbClr val="FF0000"/>
                </a:solidFill>
              </a:rPr>
              <a:t>Inductance of Coaxial Cable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7" name="Picture 6" descr="eq5.97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1371600" cy="668655"/>
          </a:xfrm>
          <a:prstGeom prst="rect">
            <a:avLst/>
          </a:prstGeom>
        </p:spPr>
      </p:pic>
      <p:pic>
        <p:nvPicPr>
          <p:cNvPr id="9" name="Content Placeholder 8" descr="eq5.98.tiff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t="-65525" b="-65525"/>
          <a:stretch>
            <a:fillRect/>
          </a:stretch>
        </p:blipFill>
        <p:spPr>
          <a:xfrm>
            <a:off x="152400" y="3276600"/>
            <a:ext cx="4216363" cy="2324911"/>
          </a:xfrm>
        </p:spPr>
      </p:pic>
      <p:sp>
        <p:nvSpPr>
          <p:cNvPr id="10" name="TextBox 9"/>
          <p:cNvSpPr txBox="1"/>
          <p:nvPr/>
        </p:nvSpPr>
        <p:spPr>
          <a:xfrm>
            <a:off x="457200" y="3581400"/>
            <a:ext cx="319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Total magnetic flux through S: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 descr="eq5.99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5562600"/>
            <a:ext cx="3886200" cy="938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5105400"/>
            <a:ext cx="2850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Inductance per unit length: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86454"/>
            <a:ext cx="3730625" cy="72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504495"/>
            <a:ext cx="5943600" cy="4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1981200"/>
            <a:ext cx="4436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Magnetic field in the insulating material is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3581400"/>
            <a:ext cx="36462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The magnetic energy stored in the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coaxial cable is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" name="Picture 9" descr="eqf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34770"/>
            <a:ext cx="1600200" cy="894230"/>
          </a:xfrm>
          <a:prstGeom prst="rect">
            <a:avLst/>
          </a:prstGeom>
        </p:spPr>
      </p:pic>
      <p:pic>
        <p:nvPicPr>
          <p:cNvPr id="11" name="Picture 10" descr="eqm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343400"/>
            <a:ext cx="3619500" cy="1132127"/>
          </a:xfrm>
          <a:prstGeom prst="rect">
            <a:avLst/>
          </a:prstGeom>
        </p:spPr>
      </p:pic>
      <p:pic>
        <p:nvPicPr>
          <p:cNvPr id="12" name="Picture 11" descr="5.28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2" y="1219200"/>
            <a:ext cx="3773488" cy="3022368"/>
          </a:xfrm>
          <a:prstGeom prst="rect">
            <a:avLst/>
          </a:prstGeom>
        </p:spPr>
      </p:pic>
      <p:pic>
        <p:nvPicPr>
          <p:cNvPr id="13" name="Picture 12" descr="eqlast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4266961"/>
            <a:ext cx="2908485" cy="2591039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Magnetic Energy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936" y="1524000"/>
            <a:ext cx="809012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</a:t>
            </a:r>
            <a:r>
              <a:rPr lang="en-US" dirty="0" err="1" smtClean="0"/>
              <a:t>vs</a:t>
            </a:r>
            <a:r>
              <a:rPr lang="en-US" dirty="0" smtClean="0"/>
              <a:t> Magnetic Comparison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517" y="1219200"/>
            <a:ext cx="5318967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&amp; Magnetic Forces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41910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Electromagnetic (Lorentz) force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202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Magnetic force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48670"/>
            <a:ext cx="2362200" cy="29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5178864"/>
            <a:ext cx="4800600" cy="3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3090" y="1066800"/>
            <a:ext cx="4030910" cy="5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62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Magnetic Force on a Current Element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057401"/>
            <a:ext cx="4648874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6084" y="839656"/>
            <a:ext cx="4037915" cy="601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0"/>
            <a:ext cx="486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Differential force </a:t>
            </a:r>
            <a:r>
              <a:rPr lang="en-US" dirty="0" err="1" smtClean="0"/>
              <a:t>dFm</a:t>
            </a:r>
            <a:r>
              <a:rPr lang="en-US" dirty="0" smtClean="0"/>
              <a:t> on a differential current I dl: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Torque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3276600"/>
            <a:ext cx="188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66FF"/>
                </a:solidFill>
              </a:rPr>
              <a:t>d </a:t>
            </a:r>
            <a:r>
              <a:rPr lang="en-US" sz="2000" dirty="0" smtClean="0">
                <a:solidFill>
                  <a:srgbClr val="3366FF"/>
                </a:solidFill>
              </a:rPr>
              <a:t>= moment arm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 </a:t>
            </a:r>
            <a:r>
              <a:rPr lang="en-US" sz="2000" dirty="0" smtClean="0">
                <a:solidFill>
                  <a:srgbClr val="FF0000"/>
                </a:solidFill>
              </a:rPr>
              <a:t>= force</a:t>
            </a:r>
          </a:p>
          <a:p>
            <a:r>
              <a:rPr lang="en-US" sz="2000" b="1" dirty="0" smtClean="0">
                <a:solidFill>
                  <a:srgbClr val="FF00FF"/>
                </a:solidFill>
              </a:rPr>
              <a:t>T </a:t>
            </a:r>
            <a:r>
              <a:rPr lang="en-US" sz="2000" dirty="0" smtClean="0">
                <a:solidFill>
                  <a:srgbClr val="FF00FF"/>
                </a:solidFill>
              </a:rPr>
              <a:t>= torque</a:t>
            </a:r>
            <a:endParaRPr lang="en-US" sz="2000" dirty="0">
              <a:solidFill>
                <a:srgbClr val="FF00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057400"/>
            <a:ext cx="279626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257800"/>
            <a:ext cx="5653087" cy="109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8076" y="1524000"/>
            <a:ext cx="503653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990600"/>
          </a:xfrm>
        </p:spPr>
        <p:txBody>
          <a:bodyPr/>
          <a:lstStyle/>
          <a:p>
            <a:r>
              <a:rPr lang="en-US" dirty="0" smtClean="0"/>
              <a:t>Magnetic Torque on Current Loop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1" y="3200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forces on arms 2 and 4 ( because I and B are parallel, or anti-parallel)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229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366FF"/>
                </a:solidFill>
              </a:rPr>
              <a:t>Magnetic torque:</a:t>
            </a:r>
            <a:endParaRPr lang="en-US" sz="2400" dirty="0">
              <a:solidFill>
                <a:srgbClr val="3366FF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487" y="1959219"/>
            <a:ext cx="3204713" cy="1088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800601"/>
            <a:ext cx="4419600" cy="1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828441"/>
            <a:ext cx="3608186" cy="602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19200" y="6324600"/>
            <a:ext cx="14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of Loop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904206" y="6096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Inclined Loop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For a loop with 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dirty="0" smtClean="0">
                <a:solidFill>
                  <a:srgbClr val="FF0000"/>
                </a:solidFill>
              </a:rPr>
              <a:t> turns and whose surface normal is at angle theta relative to </a:t>
            </a:r>
            <a:r>
              <a:rPr lang="en-US" sz="2000" i="1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 direction: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708304"/>
            <a:ext cx="5105400" cy="354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4637" y="174017"/>
            <a:ext cx="3338363" cy="668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685800"/>
            <a:ext cx="4900890" cy="4213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r>
              <a:rPr lang="en-US" dirty="0" err="1" smtClean="0"/>
              <a:t>Biot-Savart</a:t>
            </a:r>
            <a:r>
              <a:rPr lang="en-US" dirty="0" smtClean="0"/>
              <a:t> Law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38" y="1752600"/>
            <a:ext cx="2924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Magnetic field induced by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 differential current: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49580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For the entire length: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" y="2520399"/>
            <a:ext cx="2743200" cy="603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029200"/>
            <a:ext cx="4267200" cy="131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17491</TotalTime>
  <Words>449</Words>
  <Application>Microsoft Office PowerPoint</Application>
  <PresentationFormat>全屏显示(4:3)</PresentationFormat>
  <Paragraphs>85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Median</vt:lpstr>
      <vt:lpstr>5.  Magnetostatics</vt:lpstr>
      <vt:lpstr>Chapter 5 Overview</vt:lpstr>
      <vt:lpstr>Electric vs Magnetic Comparison</vt:lpstr>
      <vt:lpstr>Electric &amp; Magnetic Forces</vt:lpstr>
      <vt:lpstr>Magnetic Force on a Current Element</vt:lpstr>
      <vt:lpstr>Torque</vt:lpstr>
      <vt:lpstr>Magnetic Torque on Current Loop</vt:lpstr>
      <vt:lpstr>Inclined Loop</vt:lpstr>
      <vt:lpstr>Biot-Savart Law</vt:lpstr>
      <vt:lpstr>Magnetic Field due to Current Densities</vt:lpstr>
      <vt:lpstr>Example 5-2: Magnetic Field of Linear Conductor</vt:lpstr>
      <vt:lpstr>幻灯片 12</vt:lpstr>
      <vt:lpstr>Example 5-3: Magnetic Field of a Loop</vt:lpstr>
      <vt:lpstr>Example 5-3:Magnetic Field of a Loop (cont.)</vt:lpstr>
      <vt:lpstr>Magnetic Dipole</vt:lpstr>
      <vt:lpstr>Forces on Parallel Conductors</vt:lpstr>
      <vt:lpstr>Tech Brief 10:  Electromagnets</vt:lpstr>
      <vt:lpstr>Gauss’s Law for Magnetism</vt:lpstr>
      <vt:lpstr>Ampère’s Law</vt:lpstr>
      <vt:lpstr>Internal Magnetic Field of Long Conductor</vt:lpstr>
      <vt:lpstr>External Magnetic Field of Long Conductor</vt:lpstr>
      <vt:lpstr>Magnetic Field of Toroid</vt:lpstr>
      <vt:lpstr>Boundary Conditions</vt:lpstr>
      <vt:lpstr>Boundary Conditions</vt:lpstr>
      <vt:lpstr>Solenoid</vt:lpstr>
      <vt:lpstr>Inductance</vt:lpstr>
      <vt:lpstr>幻灯片 27</vt:lpstr>
      <vt:lpstr>Magnetic Energy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215: Introduction to Circuits</dc:title>
  <dc:creator>jphilli</dc:creator>
  <cp:lastModifiedBy>Xiong</cp:lastModifiedBy>
  <cp:revision>179</cp:revision>
  <dcterms:created xsi:type="dcterms:W3CDTF">2010-03-26T13:07:06Z</dcterms:created>
  <dcterms:modified xsi:type="dcterms:W3CDTF">2017-03-08T13:10:50Z</dcterms:modified>
</cp:coreProperties>
</file>