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38" r:id="rId14"/>
    <p:sldId id="339" r:id="rId15"/>
    <p:sldId id="340" r:id="rId16"/>
    <p:sldId id="342" r:id="rId17"/>
    <p:sldId id="362" r:id="rId18"/>
    <p:sldId id="345" r:id="rId19"/>
    <p:sldId id="346" r:id="rId20"/>
    <p:sldId id="347" r:id="rId21"/>
    <p:sldId id="348" r:id="rId22"/>
    <p:sldId id="353" r:id="rId23"/>
    <p:sldId id="363" r:id="rId24"/>
    <p:sldId id="364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 varScale="1">
        <p:scale>
          <a:sx n="63" d="100"/>
          <a:sy n="63" d="100"/>
        </p:scale>
        <p:origin x="13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4.png"/><Relationship Id="rId7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tiff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if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tiff"/><Relationship Id="rId4" Type="http://schemas.openxmlformats.org/officeDocument/2006/relationships/image" Target="../media/image7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tif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tiff"/><Relationship Id="rId5" Type="http://schemas.openxmlformats.org/officeDocument/2006/relationships/image" Target="../media/image80.tiff"/><Relationship Id="rId4" Type="http://schemas.openxmlformats.org/officeDocument/2006/relationships/image" Target="../media/image79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Magnetic Field due to Current Densities</a:t>
            </a:r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029200" y="1752600"/>
            <a:ext cx="3886200" cy="4953000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4276578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8" y="2018848"/>
            <a:ext cx="3984750" cy="388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FF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61792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52382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9FC5C-F033-47DB-A390-ED361E1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7A2C5-072E-4301-B2E4-923CBB1A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7" y="1548314"/>
            <a:ext cx="2981160" cy="26455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867696D-128A-4E68-9EE6-F3036F15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DA7B4B-4E85-44F6-8E93-C56C045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Autofit/>
          </a:bodyPr>
          <a:lstStyle/>
          <a:p>
            <a:r>
              <a:rPr lang="en-US" sz="3600" dirty="0"/>
              <a:t>Example 5-2: </a:t>
            </a:r>
            <a:r>
              <a:rPr lang="en-US" sz="2800" dirty="0">
                <a:solidFill>
                  <a:srgbClr val="FF0000"/>
                </a:solidFill>
              </a:rPr>
              <a:t>Magnetic Field of Linear Conductor (</a:t>
            </a:r>
            <a:r>
              <a:rPr lang="en-US" altLang="zh-CN" sz="2800" dirty="0">
                <a:solidFill>
                  <a:srgbClr val="FF0000"/>
                </a:solidFill>
              </a:rPr>
              <a:t>cont.)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5916A4-1594-4A35-BF39-D4006025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42" y="4293096"/>
            <a:ext cx="3267810" cy="1358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4CEE08-9BE5-4572-AC7A-C5AF02C0C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42" y="5949280"/>
            <a:ext cx="2866500" cy="614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253B4E-8085-4EDD-82E7-8A9F8BC43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5963580"/>
            <a:ext cx="3611790" cy="6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2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048000"/>
            <a:ext cx="533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</a:t>
            </a:r>
            <a:r>
              <a:rPr lang="en-US" sz="2000" b="1" dirty="0" err="1"/>
              <a:t>H</a:t>
            </a:r>
            <a:r>
              <a:rPr lang="en-US" sz="2000" dirty="0"/>
              <a:t> is in the </a:t>
            </a:r>
            <a:r>
              <a:rPr lang="en-US" sz="2000" dirty="0" err="1"/>
              <a:t>r</a:t>
            </a:r>
            <a:r>
              <a:rPr lang="en-US" sz="2000" dirty="0"/>
              <a:t>–</a:t>
            </a:r>
            <a:r>
              <a:rPr lang="en-US" sz="2000" dirty="0" err="1"/>
              <a:t>z</a:t>
            </a:r>
            <a:r>
              <a:rPr lang="en-US" sz="2000" dirty="0"/>
              <a:t> plane  , and therefore it has</a:t>
            </a:r>
          </a:p>
          <a:p>
            <a:r>
              <a:rPr lang="en-US" sz="2000" dirty="0"/>
              <a:t>components </a:t>
            </a:r>
            <a:r>
              <a:rPr lang="en-US" sz="2000" dirty="0" err="1"/>
              <a:t>dHr</a:t>
            </a:r>
            <a:r>
              <a:rPr lang="en-US" sz="2000" dirty="0"/>
              <a:t> and </a:t>
            </a:r>
            <a:r>
              <a:rPr lang="en-US" sz="2000" dirty="0" err="1"/>
              <a:t>dHz</a:t>
            </a:r>
            <a:endParaRPr lang="en-US" sz="2000" dirty="0"/>
          </a:p>
          <a:p>
            <a:endParaRPr lang="en-US" i="1" dirty="0"/>
          </a:p>
          <a:p>
            <a:r>
              <a:rPr lang="en-US" sz="2000" dirty="0" err="1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FF0000"/>
                </a:solidFill>
              </a:rPr>
              <a:t>-components </a:t>
            </a:r>
            <a:r>
              <a:rPr lang="en-US" sz="2000" dirty="0"/>
              <a:t>of the magnetic fields due to d</a:t>
            </a:r>
            <a:r>
              <a:rPr lang="en-US" sz="2000" b="1" dirty="0"/>
              <a:t>l </a:t>
            </a:r>
            <a:r>
              <a:rPr lang="en-US" sz="2000" dirty="0"/>
              <a:t>and dl’ </a:t>
            </a:r>
            <a:r>
              <a:rPr lang="en-US" sz="2000" dirty="0">
                <a:solidFill>
                  <a:srgbClr val="FF0000"/>
                </a:solidFill>
              </a:rPr>
              <a:t>add</a:t>
            </a:r>
            <a:r>
              <a:rPr lang="en-US" sz="2000" dirty="0"/>
              <a:t> because they are in the same direction, </a:t>
            </a:r>
          </a:p>
          <a:p>
            <a:r>
              <a:rPr lang="en-US" sz="2000" dirty="0"/>
              <a:t>but their </a:t>
            </a:r>
            <a:r>
              <a:rPr lang="en-US" sz="2000" dirty="0" err="1">
                <a:solidFill>
                  <a:schemeClr val="tx2"/>
                </a:solidFill>
              </a:rPr>
              <a:t>r</a:t>
            </a:r>
            <a:r>
              <a:rPr lang="en-US" sz="2000" dirty="0">
                <a:solidFill>
                  <a:schemeClr val="tx2"/>
                </a:solidFill>
              </a:rPr>
              <a:t>-components cancel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Hence for element dl:</a:t>
            </a: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676400"/>
            <a:ext cx="334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Magnitude of field due to dl is</a:t>
            </a:r>
          </a:p>
        </p:txBody>
      </p:sp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31954"/>
            <a:ext cx="4556125" cy="76884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212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loop: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1" y="58746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Because a circular loop exhibits a </a:t>
            </a:r>
            <a:r>
              <a:rPr lang="en-US" sz="2400" dirty="0">
                <a:solidFill>
                  <a:srgbClr val="008000"/>
                </a:solidFill>
              </a:rPr>
              <a:t>magnetic field pattern </a:t>
            </a:r>
            <a:r>
              <a:rPr lang="en-US" sz="2400" dirty="0">
                <a:solidFill>
                  <a:srgbClr val="FF0000"/>
                </a:solidFill>
              </a:rPr>
              <a:t>similar to the </a:t>
            </a:r>
            <a:r>
              <a:rPr lang="en-US" sz="2400" dirty="0">
                <a:solidFill>
                  <a:srgbClr val="1F497D"/>
                </a:solidFill>
              </a:rPr>
              <a:t>electric field </a:t>
            </a:r>
            <a:r>
              <a:rPr lang="en-US" sz="2400" dirty="0">
                <a:solidFill>
                  <a:srgbClr val="FF0000"/>
                </a:solidFill>
              </a:rPr>
              <a:t>of an electric dipole, it is called a </a:t>
            </a:r>
            <a:r>
              <a:rPr lang="en-US" sz="2400" i="1" dirty="0">
                <a:solidFill>
                  <a:srgbClr val="008000"/>
                </a:solidFill>
              </a:rPr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1" y="513467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dimension of the dipole is much smaller than the distance where you want to evaluate its field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94" y="1828800"/>
            <a:ext cx="410289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59436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1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0" y="2164084"/>
            <a:ext cx="4295250" cy="9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177018"/>
            <a:ext cx="3984750" cy="95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Gauss’s Law for Magnetism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13408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No magnetic monopole</a:t>
            </a:r>
          </a:p>
        </p:txBody>
      </p:sp>
      <p:sp>
        <p:nvSpPr>
          <p:cNvPr id="7" name="Oval 6"/>
          <p:cNvSpPr/>
          <p:nvPr/>
        </p:nvSpPr>
        <p:spPr>
          <a:xfrm>
            <a:off x="13740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488550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355100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86776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4883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602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620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076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219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621900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95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362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802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494760" y="5793264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361310" y="5715000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608810" y="5851548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682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38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7424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572768" y="5230362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571394" y="5948711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14600" y="5230362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00575" y="64770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4417536"/>
            <a:ext cx="2209800" cy="114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55626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71394" y="457622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379477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43600" y="4682046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0810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Ampère’s</a:t>
            </a:r>
            <a:r>
              <a:rPr lang="en-US" dirty="0"/>
              <a:t>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36912"/>
            <a:ext cx="3962399" cy="9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3971730"/>
            <a:ext cx="5486706" cy="161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8" y="1687951"/>
            <a:ext cx="4191750" cy="9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2199334"/>
            <a:ext cx="182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659" y="3119390"/>
            <a:ext cx="229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Conservative </a:t>
            </a:r>
            <a:r>
              <a:rPr lang="en-US" altLang="zh-CN" sz="2400" dirty="0">
                <a:solidFill>
                  <a:srgbClr val="FF0000"/>
                </a:solidFill>
              </a:rPr>
              <a:t>unless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= 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31296" y="4509120"/>
            <a:ext cx="92869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&lt;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133600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6" y="2644392"/>
            <a:ext cx="4987444" cy="4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8460" y="1562147"/>
            <a:ext cx="3660153" cy="52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6172200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733801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814935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&gt;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7935" y="1524000"/>
            <a:ext cx="4996065" cy="214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69207" y="4572000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598306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</a:t>
            </a:r>
            <a:r>
              <a:rPr lang="en-US" sz="2000" dirty="0" err="1">
                <a:solidFill>
                  <a:schemeClr val="tx2"/>
                </a:solidFill>
              </a:rPr>
              <a:t>toroid</a:t>
            </a:r>
            <a:r>
              <a:rPr lang="en-US" sz="2000" dirty="0">
                <a:solidFill>
                  <a:schemeClr val="tx2"/>
                </a:solidFill>
              </a:rPr>
              <a:t> is zero. </a:t>
            </a:r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1524000" cy="948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838271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FF0000"/>
                </a:solidFill>
              </a:rPr>
              <a:t>H </a:t>
            </a:r>
            <a:r>
              <a:rPr lang="en-US" sz="2000" dirty="0">
                <a:solidFill>
                  <a:srgbClr val="FF0000"/>
                </a:solidFill>
              </a:rPr>
              <a:t>around a closed contour </a:t>
            </a:r>
            <a:r>
              <a:rPr lang="en-US" sz="2000" i="1" dirty="0">
                <a:solidFill>
                  <a:srgbClr val="FF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FF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895600"/>
            <a:ext cx="46482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714752"/>
            <a:ext cx="5343525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500702"/>
            <a:ext cx="352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35" y="4268712"/>
            <a:ext cx="2920365" cy="46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2362" y="5143512"/>
            <a:ext cx="548163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24" y="4180679"/>
            <a:ext cx="4554000" cy="941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8" r="-58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00" y="5214950"/>
            <a:ext cx="3063600" cy="372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643578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215082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for Finite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48" r="-58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∯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63" r="-64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03899" y="6121361"/>
            <a:ext cx="17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7486D-1C81-4143-BB3E-D7FF903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Flux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Flux Linkage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Solenoid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12" y="2636912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712" y="1528394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48670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429000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3090" y="1066800"/>
            <a:ext cx="4030910" cy="5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10" y="4427608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28601" y="3957387"/>
            <a:ext cx="49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Three differences between </a:t>
            </a:r>
            <a:r>
              <a:rPr lang="en-US" altLang="zh-CN" sz="2400" b="1" dirty="0"/>
              <a:t>F</a:t>
            </a:r>
            <a:r>
              <a:rPr lang="en-US" altLang="zh-CN" sz="2400" baseline="-25000" dirty="0"/>
              <a:t>e</a:t>
            </a:r>
            <a:r>
              <a:rPr lang="en-US" altLang="zh-CN" sz="2400" dirty="0"/>
              <a:t> and </a:t>
            </a:r>
            <a:r>
              <a:rPr lang="en-US" altLang="zh-CN" sz="2400" b="1" dirty="0" err="1"/>
              <a:t>F</a:t>
            </a:r>
            <a:r>
              <a:rPr lang="en-US" altLang="zh-CN" sz="2400" baseline="-25000" dirty="0" err="1"/>
              <a:t>m</a:t>
            </a:r>
            <a:endParaRPr lang="zh-CN" altLang="en-US" sz="2400" baseline="-25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1"/>
            <a:ext cx="46488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486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force </a:t>
            </a:r>
            <a:r>
              <a:rPr lang="en-US" dirty="0" err="1"/>
              <a:t>dFm</a:t>
            </a:r>
            <a:r>
              <a:rPr lang="en-US" dirty="0"/>
              <a:t> on a differential current I dl: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57400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90600"/>
          </a:xfrm>
        </p:spPr>
        <p:txBody>
          <a:bodyPr/>
          <a:lstStyle/>
          <a:p>
            <a:r>
              <a:rPr lang="en-US" dirty="0"/>
              <a:t>Magnetic Torque on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1" y="3200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forces on arms 2 and 4 ( because I and B are parallel, or anti-parallel)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487" y="1959219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1"/>
            <a:ext cx="4419600" cy="1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19200" y="6324600"/>
            <a:ext cx="14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Loop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904206" y="609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a loop with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 turns and whose surface normal is at angle theta relative to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direction: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08304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685800"/>
            <a:ext cx="4900890" cy="4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38" y="1752600"/>
            <a:ext cx="2924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induced by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 differential current: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95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 the entire length: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520399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029200"/>
            <a:ext cx="4267200" cy="13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24012</TotalTime>
  <Words>547</Words>
  <Application>Microsoft Office PowerPoint</Application>
  <PresentationFormat>全屏显示(4:3)</PresentationFormat>
  <Paragraphs>124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华文仿宋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Current Loop</vt:lpstr>
      <vt:lpstr>Inclined Loop</vt:lpstr>
      <vt:lpstr>Biot-Savart Law</vt:lpstr>
      <vt:lpstr>Magnetic Field due to Current Densities</vt:lpstr>
      <vt:lpstr>Example 5-2: Magnetic Field of Linear Conductor</vt:lpstr>
      <vt:lpstr>Example 5-2: Magnetic Field of Linear Conductor (cont.)</vt:lpstr>
      <vt:lpstr>Example 5-3: Magnetic Field of a Loop</vt:lpstr>
      <vt:lpstr>Example 5-3:Magnetic Field of a Loop (cont.)</vt:lpstr>
      <vt:lpstr>Magnetic Dipole</vt:lpstr>
      <vt:lpstr>Forces on Parallel Conductors</vt:lpstr>
      <vt:lpstr>Gauss’s Law for Magnetism</vt:lpstr>
      <vt:lpstr>Ampère’s Law</vt:lpstr>
      <vt:lpstr>Internal Magnetic Field of Long Conductor</vt:lpstr>
      <vt:lpstr>External Magnetic Field of Long Conductor</vt:lpstr>
      <vt:lpstr>Magnetic Field of Toroid</vt:lpstr>
      <vt:lpstr>Boundary Conditions</vt:lpstr>
      <vt:lpstr>Boundary Conditions</vt:lpstr>
      <vt:lpstr>Boundary Condition for Finite σ</vt:lpstr>
      <vt:lpstr>Solenoid</vt:lpstr>
      <vt:lpstr>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dell</cp:lastModifiedBy>
  <cp:revision>242</cp:revision>
  <dcterms:created xsi:type="dcterms:W3CDTF">2010-03-26T13:07:06Z</dcterms:created>
  <dcterms:modified xsi:type="dcterms:W3CDTF">2021-03-16T02:02:22Z</dcterms:modified>
</cp:coreProperties>
</file>