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notesMasterIdLst>
    <p:notesMasterId r:id="rId31"/>
  </p:notesMasterIdLst>
  <p:sldIdLst>
    <p:sldId id="256" r:id="rId2"/>
    <p:sldId id="325" r:id="rId3"/>
    <p:sldId id="327" r:id="rId4"/>
    <p:sldId id="326" r:id="rId5"/>
    <p:sldId id="328" r:id="rId6"/>
    <p:sldId id="330" r:id="rId7"/>
    <p:sldId id="331" r:id="rId8"/>
    <p:sldId id="332" r:id="rId9"/>
    <p:sldId id="333" r:id="rId10"/>
    <p:sldId id="334" r:id="rId11"/>
    <p:sldId id="335" r:id="rId12"/>
    <p:sldId id="365" r:id="rId13"/>
    <p:sldId id="338" r:id="rId14"/>
    <p:sldId id="339" r:id="rId15"/>
    <p:sldId id="340" r:id="rId16"/>
    <p:sldId id="342" r:id="rId17"/>
    <p:sldId id="362" r:id="rId18"/>
    <p:sldId id="345" r:id="rId19"/>
    <p:sldId id="346" r:id="rId20"/>
    <p:sldId id="347" r:id="rId21"/>
    <p:sldId id="348" r:id="rId22"/>
    <p:sldId id="353" r:id="rId23"/>
    <p:sldId id="363" r:id="rId24"/>
    <p:sldId id="364" r:id="rId25"/>
    <p:sldId id="354" r:id="rId26"/>
    <p:sldId id="355" r:id="rId27"/>
    <p:sldId id="356" r:id="rId28"/>
    <p:sldId id="357" r:id="rId29"/>
    <p:sldId id="32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CC"/>
    <a:srgbClr val="CED3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08" autoAdjust="0"/>
    <p:restoredTop sz="94660"/>
  </p:normalViewPr>
  <p:slideViewPr>
    <p:cSldViewPr>
      <p:cViewPr varScale="1">
        <p:scale>
          <a:sx n="63" d="100"/>
          <a:sy n="63" d="100"/>
        </p:scale>
        <p:origin x="119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52889-7E82-4C15-B3F9-FE94BD10B7BD}" type="datetimeFigureOut">
              <a:rPr lang="en-US" smtClean="0"/>
              <a:pPr/>
              <a:t>3/10/2022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3415C-2120-44EA-B4D5-CF87D5787A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89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3415C-2120-44EA-B4D5-CF87D5787AB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87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3415C-2120-44EA-B4D5-CF87D5787AB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01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3415C-2120-44EA-B4D5-CF87D5787AB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16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031CAD2-CDDE-4C14-9190-B616E5513E6D}" type="datetime1">
              <a:rPr lang="en-US" altLang="zh-CN" smtClean="0"/>
              <a:t>3/10/2022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2C28-7BC8-43F2-A5E7-0A42ECAF7371}" type="datetime1">
              <a:rPr lang="en-US" altLang="zh-CN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CB5354C-4F87-4572-8169-8AA112F0B89C}" type="datetime1">
              <a:rPr lang="en-US" altLang="zh-CN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CCB1-BBEE-46F0-B166-95D769AE8503}" type="datetime1">
              <a:rPr lang="en-US" altLang="zh-CN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72CDA-2929-4369-A395-3103672C20FC}" type="datetime1">
              <a:rPr lang="en-US" altLang="zh-CN" smtClean="0"/>
              <a:t>3/10/2022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661D5DE-4320-49F9-8FED-FE2F9F08083D}" type="datetime1">
              <a:rPr lang="en-US" altLang="zh-CN" smtClean="0"/>
              <a:t>3/10/2022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E6E1111-7CDD-47E0-9116-5761C7E63FA1}" type="datetime1">
              <a:rPr lang="en-US" altLang="zh-CN" smtClean="0"/>
              <a:t>3/10/2022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796F-A3C3-423B-8DC9-8B0DF62A407A}" type="datetime1">
              <a:rPr lang="en-US" altLang="zh-CN" smtClean="0"/>
              <a:t>3/10/2022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90AB-DC64-4B2E-9E3A-0F471982CC9E}" type="datetime1">
              <a:rPr lang="en-US" altLang="zh-CN" smtClean="0"/>
              <a:t>3/10/2022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BE1EA-53D4-4366-8E2A-B38C7F85CA97}" type="datetime1">
              <a:rPr lang="en-US" altLang="zh-CN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586B7C9-A1B2-432D-BC28-306BE2535D9E}" type="datetime1">
              <a:rPr lang="en-US" altLang="zh-CN" smtClean="0"/>
              <a:t>3/10/2022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4822BEC-66A2-4209-A356-9639C6180EE0}" type="datetime1">
              <a:rPr lang="en-US" altLang="zh-CN" smtClean="0"/>
              <a:t>3/10/2022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tiff"/><Relationship Id="rId7" Type="http://schemas.openxmlformats.org/officeDocument/2006/relationships/image" Target="../media/image24.png"/><Relationship Id="rId2" Type="http://schemas.openxmlformats.org/officeDocument/2006/relationships/image" Target="../media/image25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4.png"/><Relationship Id="rId7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3" Type="http://schemas.openxmlformats.org/officeDocument/2006/relationships/image" Target="../media/image63.png"/><Relationship Id="rId7" Type="http://schemas.openxmlformats.org/officeDocument/2006/relationships/image" Target="../media/image56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emf"/><Relationship Id="rId5" Type="http://schemas.openxmlformats.org/officeDocument/2006/relationships/image" Target="../media/image67.png"/><Relationship Id="rId10" Type="http://schemas.openxmlformats.org/officeDocument/2006/relationships/image" Target="../media/image71.png"/><Relationship Id="rId4" Type="http://schemas.openxmlformats.org/officeDocument/2006/relationships/image" Target="../media/image66.png"/><Relationship Id="rId9" Type="http://schemas.openxmlformats.org/officeDocument/2006/relationships/image" Target="../media/image7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0.png"/><Relationship Id="rId3" Type="http://schemas.openxmlformats.org/officeDocument/2006/relationships/image" Target="../media/image63.png"/><Relationship Id="rId7" Type="http://schemas.openxmlformats.org/officeDocument/2006/relationships/image" Target="../media/image6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0.png"/><Relationship Id="rId5" Type="http://schemas.openxmlformats.org/officeDocument/2006/relationships/image" Target="../media/image610.png"/><Relationship Id="rId10" Type="http://schemas.openxmlformats.org/officeDocument/2006/relationships/image" Target="../media/image660.png"/><Relationship Id="rId4" Type="http://schemas.openxmlformats.org/officeDocument/2006/relationships/image" Target="../media/image600.png"/><Relationship Id="rId9" Type="http://schemas.openxmlformats.org/officeDocument/2006/relationships/image" Target="../media/image6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tiff"/><Relationship Id="rId4" Type="http://schemas.openxmlformats.org/officeDocument/2006/relationships/image" Target="../media/image7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tiff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tiff"/><Relationship Id="rId4" Type="http://schemas.openxmlformats.org/officeDocument/2006/relationships/image" Target="../media/image80.tif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7" Type="http://schemas.openxmlformats.org/officeDocument/2006/relationships/image" Target="../media/image87.tiff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tiff"/><Relationship Id="rId5" Type="http://schemas.openxmlformats.org/officeDocument/2006/relationships/image" Target="../media/image85.tiff"/><Relationship Id="rId4" Type="http://schemas.openxmlformats.org/officeDocument/2006/relationships/image" Target="../media/image84.tif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5181600"/>
            <a:ext cx="6477000" cy="762000"/>
          </a:xfrm>
        </p:spPr>
        <p:txBody>
          <a:bodyPr>
            <a:normAutofit/>
          </a:bodyPr>
          <a:lstStyle/>
          <a:p>
            <a:r>
              <a:rPr lang="en-US" dirty="0"/>
              <a:t>5.  Magnetostatics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90800" y="6172200"/>
            <a:ext cx="563299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7e Applied EM by Ulaby and </a:t>
            </a:r>
            <a:r>
              <a:rPr lang="en-US" sz="2800" dirty="0" err="1"/>
              <a:t>Ravaioli</a:t>
            </a:r>
            <a:endParaRPr lang="en-US" sz="2800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7958" y="152400"/>
            <a:ext cx="6948085" cy="4984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52D909-61B0-4157-9037-093149A45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CC03-55F8-4B63-9C69-6FF9F41CE20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86397"/>
            <a:ext cx="8712968" cy="990600"/>
          </a:xfrm>
        </p:spPr>
        <p:txBody>
          <a:bodyPr>
            <a:normAutofit fontScale="90000"/>
          </a:bodyPr>
          <a:lstStyle/>
          <a:p>
            <a:r>
              <a:rPr lang="en-US" spc="-300" dirty="0"/>
              <a:t>Magnetic Field due to Distributed Current </a:t>
            </a:r>
            <a:r>
              <a:rPr lang="en-US" altLang="zh-CN" spc="-300" dirty="0"/>
              <a:t>Densities</a:t>
            </a:r>
            <a:endParaRPr lang="en-US" spc="-300" dirty="0"/>
          </a:p>
        </p:txBody>
      </p:sp>
      <p:pic>
        <p:nvPicPr>
          <p:cNvPr id="4" name="Content Placeholder 3" descr="5.9.tiff"/>
          <p:cNvPicPr>
            <a:picLocks noGrp="1" noChangeAspect="1"/>
          </p:cNvPicPr>
          <p:nvPr>
            <p:ph sz="quarter" idx="1"/>
          </p:nvPr>
        </p:nvPicPr>
        <p:blipFill rotWithShape="1">
          <a:blip r:embed="rId2" cstate="print"/>
          <a:srcRect l="89" r="-3985"/>
          <a:stretch/>
        </p:blipFill>
        <p:spPr>
          <a:xfrm>
            <a:off x="5368359" y="1772816"/>
            <a:ext cx="3719873" cy="4741014"/>
          </a:xfrm>
        </p:spPr>
      </p:pic>
      <p:pic>
        <p:nvPicPr>
          <p:cNvPr id="5" name="Picture 4" descr="eq5.24.tif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3954" y="4122616"/>
            <a:ext cx="3711613" cy="15872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0141" y="2363399"/>
            <a:ext cx="3408686" cy="331908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30E85B-93A3-490E-B563-C518950B2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953593" y="2760482"/>
            <a:ext cx="1152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(A/m) ·m</a:t>
            </a:r>
            <a:r>
              <a:rPr lang="en-US" altLang="zh-CN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37084" y="2765618"/>
            <a:ext cx="1230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(A/m</a:t>
            </a:r>
            <a:r>
              <a:rPr lang="en-US" altLang="zh-CN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·m</a:t>
            </a:r>
            <a:r>
              <a:rPr lang="en-US" altLang="zh-CN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47872" y="2760482"/>
            <a:ext cx="890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(A)·m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9737" y="1622980"/>
            <a:ext cx="1205310" cy="31411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0827" y="1627443"/>
            <a:ext cx="1166640" cy="350472"/>
          </a:xfrm>
          <a:prstGeom prst="rect">
            <a:avLst/>
          </a:prstGeom>
        </p:spPr>
      </p:pic>
      <p:sp>
        <p:nvSpPr>
          <p:cNvPr id="16" name="TextBox 7"/>
          <p:cNvSpPr txBox="1"/>
          <p:nvPr/>
        </p:nvSpPr>
        <p:spPr>
          <a:xfrm>
            <a:off x="113957" y="1565494"/>
            <a:ext cx="3173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Currents</a:t>
            </a:r>
          </a:p>
          <a:p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(in A)</a:t>
            </a:r>
          </a:p>
        </p:txBody>
      </p:sp>
      <p:sp>
        <p:nvSpPr>
          <p:cNvPr id="17" name="TextBox 7"/>
          <p:cNvSpPr txBox="1"/>
          <p:nvPr/>
        </p:nvSpPr>
        <p:spPr>
          <a:xfrm>
            <a:off x="113956" y="2265864"/>
            <a:ext cx="16155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</a:p>
          <a:p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Elements</a:t>
            </a:r>
          </a:p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(in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A·m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6"/>
          <a:srcRect r="85841"/>
          <a:stretch/>
        </p:blipFill>
        <p:spPr>
          <a:xfrm>
            <a:off x="2038049" y="1608519"/>
            <a:ext cx="165186" cy="350472"/>
          </a:xfrm>
          <a:prstGeom prst="rect">
            <a:avLst/>
          </a:prstGeom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 rotWithShape="1">
          <a:blip r:embed="rId7" cstate="print"/>
          <a:srcRect l="19891" t="4460" r="2484" b="40614"/>
          <a:stretch/>
        </p:blipFill>
        <p:spPr bwMode="auto">
          <a:xfrm>
            <a:off x="611561" y="3284983"/>
            <a:ext cx="3312368" cy="720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6" name="组合 35"/>
          <p:cNvGrpSpPr/>
          <p:nvPr/>
        </p:nvGrpSpPr>
        <p:grpSpPr>
          <a:xfrm>
            <a:off x="1060152" y="3356991"/>
            <a:ext cx="1517146" cy="2075382"/>
            <a:chOff x="1060152" y="3356991"/>
            <a:chExt cx="1517146" cy="2075382"/>
          </a:xfrm>
        </p:grpSpPr>
        <p:grpSp>
          <p:nvGrpSpPr>
            <p:cNvPr id="28" name="组合 27"/>
            <p:cNvGrpSpPr/>
            <p:nvPr/>
          </p:nvGrpSpPr>
          <p:grpSpPr>
            <a:xfrm>
              <a:off x="1060152" y="3356991"/>
              <a:ext cx="775544" cy="256795"/>
              <a:chOff x="1187624" y="3764300"/>
              <a:chExt cx="869882" cy="288032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1187624" y="3764300"/>
                <a:ext cx="216024" cy="2880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1760715" y="3764300"/>
                <a:ext cx="296791" cy="2880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1614315" y="4144062"/>
              <a:ext cx="939294" cy="509385"/>
              <a:chOff x="1187624" y="3764300"/>
              <a:chExt cx="789189" cy="414020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1187624" y="3764300"/>
                <a:ext cx="216024" cy="2880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1760789" y="3890288"/>
                <a:ext cx="216024" cy="2880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1565800" y="4952617"/>
              <a:ext cx="1011498" cy="479756"/>
              <a:chOff x="1187624" y="3764300"/>
              <a:chExt cx="903848" cy="428696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1187624" y="3764300"/>
                <a:ext cx="216024" cy="2880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1747273" y="3904964"/>
                <a:ext cx="344199" cy="2880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266700" y="5877763"/>
                <a:ext cx="4958042" cy="86049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6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1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determine the current element </a:t>
                </a:r>
                <a:r>
                  <a:rPr lang="en-US" altLang="zh-CN" sz="1600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6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sz="1600" b="1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16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sz="1600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16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ds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or </a:t>
                </a:r>
                <a:r>
                  <a:rPr lang="en-US" altLang="zh-CN" sz="16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sz="16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sz="1600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endParaRPr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2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determine the unit distance vector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6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1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</m:acc>
                  </m:oMath>
                </a14:m>
                <a:endPara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3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do the integral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" y="5877763"/>
                <a:ext cx="4958042" cy="860492"/>
              </a:xfrm>
              <a:prstGeom prst="rect">
                <a:avLst/>
              </a:prstGeom>
              <a:blipFill>
                <a:blip r:embed="rId8"/>
                <a:stretch>
                  <a:fillRect l="-613" t="-1399" b="-48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5-2: </a:t>
            </a:r>
            <a:r>
              <a:rPr lang="en-US" sz="3556" dirty="0">
                <a:solidFill>
                  <a:srgbClr val="C00000"/>
                </a:solidFill>
              </a:rPr>
              <a:t>Magnetic Field of Linear Conductor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499529"/>
            <a:ext cx="5235498" cy="2224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b="60425"/>
          <a:stretch/>
        </p:blipFill>
        <p:spPr bwMode="auto">
          <a:xfrm>
            <a:off x="0" y="4790517"/>
            <a:ext cx="5238260" cy="844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82084" y="914400"/>
            <a:ext cx="3734444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534400" y="6553200"/>
            <a:ext cx="65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Cont.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E4EC177-6A09-46CE-8935-3661F1F56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t="53075"/>
          <a:stretch/>
        </p:blipFill>
        <p:spPr bwMode="auto">
          <a:xfrm>
            <a:off x="0" y="5621632"/>
            <a:ext cx="5238260" cy="1001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52400" y="1543869"/>
                <a:ext cx="4958042" cy="86049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6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1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determine the current element </a:t>
                </a:r>
                <a:r>
                  <a:rPr lang="en-US" altLang="zh-CN" sz="1600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6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sz="1600" b="1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16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sz="1600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16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ds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or </a:t>
                </a:r>
                <a:r>
                  <a:rPr lang="en-US" altLang="zh-CN" sz="16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sz="16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sz="1600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endParaRPr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2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determine the unit distance vector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6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16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acc>
                  </m:oMath>
                </a14:m>
                <a:endPara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3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altLang="zh-CN" sz="16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express </a:t>
                </a:r>
                <a:r>
                  <a:rPr lang="en-US" altLang="zh-CN" sz="1600" i="1" dirty="0" err="1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600" dirty="0" err="1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sz="1600" b="1" i="1" dirty="0" err="1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14:m>
                  <m:oMath xmlns:m="http://schemas.openxmlformats.org/officeDocument/2006/math">
                    <m:r>
                      <a:rPr lang="en-US" altLang="zh-CN" sz="1600" b="1" i="1" dirty="0" err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1600" b="1" i="1" dirty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𝑹</m:t>
                    </m:r>
                    <m:r>
                      <a:rPr lang="en-US" altLang="zh-CN" sz="1600" b="1" i="1" dirty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16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coordinates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do the integral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543869"/>
                <a:ext cx="4958042" cy="860492"/>
              </a:xfrm>
              <a:prstGeom prst="rect">
                <a:avLst/>
              </a:prstGeom>
              <a:blipFill>
                <a:blip r:embed="rId5"/>
                <a:stretch>
                  <a:fillRect l="-491" t="-1399" b="-48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A59FC5C-F033-47DB-A390-ED361E1BE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6867696D-128A-4E68-9EE6-F3036F154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2084" y="914400"/>
            <a:ext cx="3734444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2DA7B4B-4E85-44F6-8E93-C56C04507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990600"/>
          </a:xfrm>
        </p:spPr>
        <p:txBody>
          <a:bodyPr>
            <a:noAutofit/>
          </a:bodyPr>
          <a:lstStyle/>
          <a:p>
            <a:r>
              <a:rPr lang="en-US" sz="3600" dirty="0"/>
              <a:t>Example 5-2: </a:t>
            </a:r>
            <a:r>
              <a:rPr lang="en-US" sz="2800" dirty="0">
                <a:solidFill>
                  <a:srgbClr val="FF0000"/>
                </a:solidFill>
              </a:rPr>
              <a:t>Magnetic Field of Linear Conductor (</a:t>
            </a:r>
            <a:r>
              <a:rPr lang="en-US" altLang="zh-CN" sz="2800" dirty="0">
                <a:solidFill>
                  <a:srgbClr val="FF0000"/>
                </a:solidFill>
              </a:rPr>
              <a:t>cont.)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601168"/>
            <a:ext cx="2831414" cy="242637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6372" y="2809502"/>
            <a:ext cx="2943939" cy="123118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36" y="4221088"/>
            <a:ext cx="5011865" cy="118780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912" y="5441997"/>
            <a:ext cx="4680520" cy="1339803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4920432" y="2785485"/>
            <a:ext cx="4208140" cy="4062196"/>
            <a:chOff x="4920432" y="2785485"/>
            <a:chExt cx="4208140" cy="4062196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20432" y="5295081"/>
              <a:ext cx="4208140" cy="155260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00192" y="2785485"/>
              <a:ext cx="2772358" cy="2518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262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eq5.32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93" y="5708154"/>
            <a:ext cx="4556125" cy="7688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613648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5-3: </a:t>
            </a:r>
            <a:r>
              <a:rPr lang="en-US" dirty="0">
                <a:solidFill>
                  <a:srgbClr val="FF0000"/>
                </a:solidFill>
              </a:rPr>
              <a:t>Magnetic Field of a Loop</a:t>
            </a:r>
          </a:p>
        </p:txBody>
      </p:sp>
      <p:pic>
        <p:nvPicPr>
          <p:cNvPr id="1638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9893" y="2045238"/>
            <a:ext cx="4009613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534400" y="6477000"/>
            <a:ext cx="65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696" y="3743063"/>
            <a:ext cx="559544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in the r–z plane, thereby components </a:t>
            </a:r>
            <a:r>
              <a:rPr lang="en-US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aseline="-25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aseline="-25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baseline="-25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 add with each other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d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cancel with each other</a:t>
            </a:r>
          </a:p>
          <a:p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Hence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exists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pair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elements 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is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eq5.31.tif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2869461"/>
            <a:ext cx="3962400" cy="8907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9512" y="2533887"/>
            <a:ext cx="5250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Magnitude of </a:t>
            </a:r>
            <a:r>
              <a:rPr lang="en-US" altLang="zh-CN" sz="20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due to current element </a:t>
            </a:r>
            <a:r>
              <a:rPr lang="en-US" altLang="zh-CN" sz="20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1BEB0EA-1FC6-46FB-B8EB-DEB9D212A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80913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179512" y="1587102"/>
            <a:ext cx="5067672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circular loop of radius a carries a steady current 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Determine the magnetic field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a point on the axis of the loop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i.e.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(0, 0,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5119893" y="5469404"/>
            <a:ext cx="30647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2" name="TextBox 6"/>
          <p:cNvSpPr txBox="1"/>
          <p:nvPr/>
        </p:nvSpPr>
        <p:spPr>
          <a:xfrm>
            <a:off x="8754751" y="4565658"/>
            <a:ext cx="30647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4" name="TextBox 6"/>
          <p:cNvSpPr txBox="1"/>
          <p:nvPr/>
        </p:nvSpPr>
        <p:spPr>
          <a:xfrm>
            <a:off x="6588224" y="1560138"/>
            <a:ext cx="30647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5-3:</a:t>
            </a:r>
            <a:r>
              <a:rPr lang="en-US" sz="4000" dirty="0">
                <a:solidFill>
                  <a:srgbClr val="FF0000"/>
                </a:solidFill>
              </a:rPr>
              <a:t>Magnetic Field of a Loop (cont.)</a:t>
            </a:r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19893" y="1905000"/>
            <a:ext cx="4009613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046" y="2002773"/>
            <a:ext cx="5123268" cy="4398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492646" y="4419600"/>
            <a:ext cx="2286000" cy="6096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046" y="1569720"/>
            <a:ext cx="4828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Total H-field due to the entire current loop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96583B2-C1B3-499D-935D-B9BD014CA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22498" y="6433743"/>
            <a:ext cx="9157196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axial H-field decay so fast with |</a:t>
            </a:r>
            <a:r>
              <a:rPr lang="en-US" altLang="zh-CN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z|</a:t>
            </a:r>
            <a:r>
              <a:rPr lang="en-US" altLang="zh-CN" sz="16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your 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handphone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has to be placed very close to the charging pad!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Dipole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6150114"/>
            <a:ext cx="8763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Why dipole: because a loop exhibits a </a:t>
            </a:r>
            <a:r>
              <a:rPr lang="en-US" sz="2000" dirty="0">
                <a:solidFill>
                  <a:srgbClr val="C00000"/>
                </a:solidFill>
              </a:rPr>
              <a:t>magnetic field pattern</a:t>
            </a:r>
            <a:r>
              <a:rPr lang="en-US" sz="2000" dirty="0">
                <a:solidFill>
                  <a:srgbClr val="008000"/>
                </a:solidFill>
              </a:rPr>
              <a:t> </a:t>
            </a:r>
            <a:r>
              <a:rPr lang="en-US" sz="2000" dirty="0"/>
              <a:t>similar to the </a:t>
            </a:r>
            <a:r>
              <a:rPr lang="en-US" sz="2000" dirty="0">
                <a:solidFill>
                  <a:srgbClr val="0000CC"/>
                </a:solidFill>
              </a:rPr>
              <a:t>electric field </a:t>
            </a:r>
            <a:r>
              <a:rPr lang="en-US" sz="2000" dirty="0"/>
              <a:t>of an electric dipole, it is called a </a:t>
            </a:r>
            <a:r>
              <a:rPr lang="en-US" sz="2000" i="1" dirty="0">
                <a:solidFill>
                  <a:srgbClr val="C00000"/>
                </a:solidFill>
              </a:rPr>
              <a:t>magnetic dipole</a:t>
            </a:r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16698"/>
            <a:ext cx="8982075" cy="3434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51520" y="5439213"/>
            <a:ext cx="840710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small: the dimension of the </a:t>
            </a:r>
            <a:r>
              <a:rPr lang="en-US" altLang="zh-CN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loop 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</a:t>
            </a:r>
            <a:r>
              <a:rPr lang="en-US" sz="2000" u="sng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much smaller 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 the distance where you want to evaluate its field.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AE2D18-DABA-4D24-BDDE-83E11D6ED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extBox 2"/>
          <p:cNvSpPr txBox="1"/>
          <p:nvPr/>
        </p:nvSpPr>
        <p:spPr>
          <a:xfrm>
            <a:off x="251520" y="5008461"/>
            <a:ext cx="840710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Definition: </a:t>
            </a:r>
            <a:r>
              <a:rPr lang="en-US" sz="2000" u="sng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a small current loop</a:t>
            </a:r>
            <a:r>
              <a:rPr lang="en-US" sz="20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, regardless of its shape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2270636"/>
            <a:ext cx="3883512" cy="38226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Forces on Parallel Conductors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1" y="6093296"/>
            <a:ext cx="624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Parallel wires attract if their currents are in the same direction, and repel if currents are in opposite directions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527" y="1749897"/>
            <a:ext cx="4962044" cy="4343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9FD12D0-AA7B-43F0-B1ED-9A8601EBC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539552" y="1279745"/>
            <a:ext cx="43241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wires closely placed with each other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220072" y="1288232"/>
                <a:ext cx="3528392" cy="9564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Separation </a:t>
                </a:r>
                <a:r>
                  <a:rPr lang="en-US" altLang="zh-CN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d, 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infinitely long</a:t>
                </a:r>
                <a:endPara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Currents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along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𝒛</m:t>
                        </m:r>
                      </m:e>
                    </m:acc>
                  </m:oMath>
                </a14:m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𝒛</m:t>
                        </m:r>
                      </m:e>
                    </m:acc>
                  </m:oMath>
                </a14:m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1288232"/>
                <a:ext cx="3528392" cy="956480"/>
              </a:xfrm>
              <a:prstGeom prst="rect">
                <a:avLst/>
              </a:prstGeom>
              <a:blipFill>
                <a:blip r:embed="rId4"/>
                <a:stretch>
                  <a:fillRect l="-861" t="-2516" b="-503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/>
          <a:srcRect t="8542"/>
          <a:stretch/>
        </p:blipFill>
        <p:spPr>
          <a:xfrm>
            <a:off x="8315690" y="3581861"/>
            <a:ext cx="755760" cy="317773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>
          <a:xfrm flipV="1">
            <a:off x="8333000" y="3949615"/>
            <a:ext cx="199440" cy="232680"/>
          </a:xfrm>
          <a:prstGeom prst="straightConnector1">
            <a:avLst/>
          </a:prstGeom>
          <a:ln w="381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547664" y="3356992"/>
            <a:ext cx="432048" cy="0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93535" y="3427972"/>
            <a:ext cx="2246217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element ×Field</a:t>
            </a:r>
            <a:endParaRPr lang="zh-CN" altLang="en-US" sz="1400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Gauss’s Law for Magnetism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272" y="1600200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Gauss’s Law for Electricity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60032" y="1600200"/>
            <a:ext cx="4087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Gauss’s Law for Magnetism</a:t>
            </a:r>
          </a:p>
        </p:txBody>
      </p:sp>
      <p:sp>
        <p:nvSpPr>
          <p:cNvPr id="7" name="Oval 6"/>
          <p:cNvSpPr/>
          <p:nvPr/>
        </p:nvSpPr>
        <p:spPr>
          <a:xfrm>
            <a:off x="1132872" y="3883800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inus 7"/>
          <p:cNvSpPr/>
          <p:nvPr/>
        </p:nvSpPr>
        <p:spPr>
          <a:xfrm>
            <a:off x="3247422" y="3939816"/>
            <a:ext cx="266700" cy="116568"/>
          </a:xfrm>
          <a:prstGeom prst="mathMin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1113972" y="3861552"/>
            <a:ext cx="266400" cy="266400"/>
          </a:xfrm>
          <a:prstGeom prst="mathPlus">
            <a:avLst>
              <a:gd name="adj1" fmla="val 552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245648" y="3271800"/>
            <a:ext cx="0" cy="61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4"/>
          </p:cNvCxnSpPr>
          <p:nvPr/>
        </p:nvCxnSpPr>
        <p:spPr>
          <a:xfrm>
            <a:off x="1247172" y="4112400"/>
            <a:ext cx="0" cy="61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6"/>
          </p:cNvCxnSpPr>
          <p:nvPr/>
        </p:nvCxnSpPr>
        <p:spPr>
          <a:xfrm flipV="1">
            <a:off x="1361472" y="3994752"/>
            <a:ext cx="61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520872" y="3994752"/>
            <a:ext cx="61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3266472" y="3883800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3380772" y="4112400"/>
            <a:ext cx="0" cy="61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3" idx="0"/>
          </p:cNvCxnSpPr>
          <p:nvPr/>
        </p:nvCxnSpPr>
        <p:spPr>
          <a:xfrm flipH="1">
            <a:off x="3380772" y="3271800"/>
            <a:ext cx="0" cy="61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654472" y="3994752"/>
            <a:ext cx="61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3495072" y="3994752"/>
            <a:ext cx="61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139082" y="5912921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inus 31"/>
          <p:cNvSpPr/>
          <p:nvPr/>
        </p:nvSpPr>
        <p:spPr>
          <a:xfrm>
            <a:off x="3253632" y="5968937"/>
            <a:ext cx="266700" cy="116568"/>
          </a:xfrm>
          <a:prstGeom prst="mathMin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lus 32"/>
          <p:cNvSpPr/>
          <p:nvPr/>
        </p:nvSpPr>
        <p:spPr>
          <a:xfrm>
            <a:off x="1120182" y="5890673"/>
            <a:ext cx="266400" cy="266400"/>
          </a:xfrm>
          <a:prstGeom prst="mathPlus">
            <a:avLst>
              <a:gd name="adj1" fmla="val 552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31" idx="6"/>
            <a:endCxn id="38" idx="2"/>
          </p:cNvCxnSpPr>
          <p:nvPr/>
        </p:nvCxnSpPr>
        <p:spPr>
          <a:xfrm>
            <a:off x="1367682" y="6027221"/>
            <a:ext cx="1905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527082" y="6023873"/>
            <a:ext cx="61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3272682" y="5912921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3501282" y="6023873"/>
            <a:ext cx="61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1331640" y="5406035"/>
            <a:ext cx="1965960" cy="512070"/>
          </a:xfrm>
          <a:custGeom>
            <a:avLst/>
            <a:gdLst>
              <a:gd name="connsiteX0" fmla="*/ 0 w 1965960"/>
              <a:gd name="connsiteY0" fmla="*/ 512070 h 512070"/>
              <a:gd name="connsiteX1" fmla="*/ 960120 w 1965960"/>
              <a:gd name="connsiteY1" fmla="*/ 6 h 512070"/>
              <a:gd name="connsiteX2" fmla="*/ 1965960 w 1965960"/>
              <a:gd name="connsiteY2" fmla="*/ 502926 h 51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5960" h="512070">
                <a:moveTo>
                  <a:pt x="0" y="512070"/>
                </a:moveTo>
                <a:cubicBezTo>
                  <a:pt x="316230" y="256800"/>
                  <a:pt x="632460" y="1530"/>
                  <a:pt x="960120" y="6"/>
                </a:cubicBezTo>
                <a:cubicBezTo>
                  <a:pt x="1287780" y="-1518"/>
                  <a:pt x="1626870" y="250704"/>
                  <a:pt x="1965960" y="50292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 flipV="1">
            <a:off x="1330266" y="6124384"/>
            <a:ext cx="1965960" cy="512070"/>
          </a:xfrm>
          <a:custGeom>
            <a:avLst/>
            <a:gdLst>
              <a:gd name="connsiteX0" fmla="*/ 0 w 1965960"/>
              <a:gd name="connsiteY0" fmla="*/ 512070 h 512070"/>
              <a:gd name="connsiteX1" fmla="*/ 960120 w 1965960"/>
              <a:gd name="connsiteY1" fmla="*/ 6 h 512070"/>
              <a:gd name="connsiteX2" fmla="*/ 1965960 w 1965960"/>
              <a:gd name="connsiteY2" fmla="*/ 502926 h 51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5960" h="512070">
                <a:moveTo>
                  <a:pt x="0" y="512070"/>
                </a:moveTo>
                <a:cubicBezTo>
                  <a:pt x="316230" y="256800"/>
                  <a:pt x="632460" y="1530"/>
                  <a:pt x="960120" y="6"/>
                </a:cubicBezTo>
                <a:cubicBezTo>
                  <a:pt x="1287780" y="-1518"/>
                  <a:pt x="1626870" y="250704"/>
                  <a:pt x="1965960" y="50292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273472" y="5406035"/>
            <a:ext cx="7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259447" y="6652673"/>
            <a:ext cx="7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943600" y="5254155"/>
            <a:ext cx="2478360" cy="12842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7048500" y="6538380"/>
            <a:ext cx="7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330266" y="4751901"/>
            <a:ext cx="1965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Electrostatics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869799" y="4770554"/>
            <a:ext cx="2316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Magnetostatics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024540" y="5685244"/>
            <a:ext cx="2316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H </a:t>
            </a:r>
            <a:r>
              <a:rPr lang="en-US" sz="2400" dirty="0">
                <a:solidFill>
                  <a:srgbClr val="FF0000"/>
                </a:solidFill>
              </a:rPr>
              <a:t>Always Closed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8487293-48FF-4177-BD54-31C7059C6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98" y="2305488"/>
            <a:ext cx="3557724" cy="7696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>
            <a:clrChange>
              <a:clrFrom>
                <a:srgbClr val="EBF5ED"/>
              </a:clrFrom>
              <a:clrTo>
                <a:srgbClr val="EBF5E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81600" y="2308507"/>
            <a:ext cx="3240360" cy="8093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矩形 19"/>
          <p:cNvSpPr/>
          <p:nvPr/>
        </p:nvSpPr>
        <p:spPr>
          <a:xfrm>
            <a:off x="5087456" y="3367875"/>
            <a:ext cx="34286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 at the right-hand side means that magnetic monopole (charge) does not exist in nature, but magnetic dipole exists.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0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 animBg="1"/>
      <p:bldP spid="8" grpId="0" animBg="1"/>
      <p:bldP spid="9" grpId="0" animBg="1"/>
      <p:bldP spid="23" grpId="0" animBg="1"/>
      <p:bldP spid="31" grpId="0" animBg="1"/>
      <p:bldP spid="32" grpId="0" animBg="1"/>
      <p:bldP spid="33" grpId="0" animBg="1"/>
      <p:bldP spid="38" grpId="0" animBg="1"/>
      <p:bldP spid="30" grpId="0" animBg="1"/>
      <p:bldP spid="46" grpId="0" animBg="1"/>
      <p:bldP spid="45" grpId="0" animBg="1"/>
      <p:bldP spid="53" grpId="0"/>
      <p:bldP spid="54" grpId="0"/>
      <p:bldP spid="5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5971" y="1600200"/>
            <a:ext cx="4318029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Ampère’s Law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636912"/>
            <a:ext cx="3962399" cy="958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598" y="1687951"/>
            <a:ext cx="4191750" cy="97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76600" y="2199334"/>
            <a:ext cx="1820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Conservative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61659" y="3119390"/>
            <a:ext cx="2297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Not Conservative </a:t>
            </a:r>
            <a:r>
              <a:rPr lang="en-US" altLang="zh-CN" sz="2400" dirty="0">
                <a:solidFill>
                  <a:srgbClr val="FF0000"/>
                </a:solidFill>
              </a:rPr>
              <a:t>unless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</a:rPr>
              <a:t> = 0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E6055B-F59B-4021-981B-F449DCEA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117348" y="4154072"/>
            <a:ext cx="4572000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just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sign convention for the direction of the contour path 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Ampere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law is taken so that 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satisfy the </a:t>
            </a:r>
            <a:r>
              <a:rPr lang="zh-CN" altLang="en-US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right-hand rule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 earlier in connection with the Biot–Savart law. That is, if the direction of 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aligned with the direction of the thumb of the right hand, then the direction of the contour 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should be chosen along that of the other four fingers.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8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7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88969" y="1488892"/>
            <a:ext cx="3660153" cy="52958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00152"/>
            <a:ext cx="8711880" cy="990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Internal</a:t>
            </a:r>
            <a:r>
              <a:rPr lang="en-US" dirty="0"/>
              <a:t> Magnetic Field of a Long Wire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t="27666"/>
          <a:stretch/>
        </p:blipFill>
        <p:spPr bwMode="auto">
          <a:xfrm>
            <a:off x="254514" y="3768717"/>
            <a:ext cx="4987444" cy="299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8458200" y="6477000"/>
            <a:ext cx="653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Cont.</a:t>
            </a:r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69958" y="6151877"/>
            <a:ext cx="3505200" cy="6096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15D076E-51A4-4B6F-BB6A-34D7B36C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179512" y="1588867"/>
            <a:ext cx="5040560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US" altLang="zh-CN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along infinitely long wire. Find 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altLang="zh-CN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the wire for (a) </a:t>
            </a:r>
            <a:r>
              <a:rPr lang="en-US" altLang="zh-CN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CN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(inside the wire)  and (b) </a:t>
            </a:r>
            <a:r>
              <a:rPr lang="en-US" altLang="zh-CN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 </a:t>
            </a:r>
            <a:r>
              <a:rPr lang="en-US" altLang="zh-CN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(outside the wire)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l="12786" r="16261" b="77375"/>
          <a:stretch/>
        </p:blipFill>
        <p:spPr bwMode="auto">
          <a:xfrm>
            <a:off x="1776279" y="2790216"/>
            <a:ext cx="353878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4858" y="2986137"/>
            <a:ext cx="1447801" cy="710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6"/>
          <p:cNvSpPr txBox="1"/>
          <p:nvPr/>
        </p:nvSpPr>
        <p:spPr>
          <a:xfrm>
            <a:off x="196911" y="2538184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zh-CN" alt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5 Overview</a:t>
            </a:r>
          </a:p>
        </p:txBody>
      </p:sp>
      <p:pic>
        <p:nvPicPr>
          <p:cNvPr id="4" name="Content Placeholder 3" descr="ch5t.tiff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549" b="-10549"/>
          <a:stretch>
            <a:fillRect/>
          </a:stretch>
        </p:blipFill>
        <p:spPr>
          <a:xfrm>
            <a:off x="152400" y="1600200"/>
            <a:ext cx="8844366" cy="4876800"/>
          </a:xfr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D88B51F-2762-4BD0-92BC-8271521B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89" y="2516084"/>
            <a:ext cx="5462617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External</a:t>
            </a:r>
            <a:r>
              <a:rPr lang="en-US" dirty="0"/>
              <a:t> Magnetic Field of Long Conductor</a:t>
            </a:r>
          </a:p>
        </p:txBody>
      </p:sp>
      <p:pic>
        <p:nvPicPr>
          <p:cNvPr id="2457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3068960"/>
            <a:ext cx="4176464" cy="1795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302397" y="3354283"/>
            <a:ext cx="3124200" cy="8382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9366433-FB0C-4B2B-B53B-4EC63D16E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" name="TextBox 6"/>
          <p:cNvSpPr txBox="1"/>
          <p:nvPr/>
        </p:nvSpPr>
        <p:spPr>
          <a:xfrm>
            <a:off x="133189" y="1922502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zh-CN" alt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 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mp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772816"/>
            <a:ext cx="1524000" cy="9487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Field of </a:t>
            </a:r>
            <a:r>
              <a:rPr lang="en-US" dirty="0" err="1"/>
              <a:t>Toroid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186837"/>
            <a:ext cx="4755143" cy="1978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1600200"/>
            <a:ext cx="4151085" cy="396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1524000"/>
            <a:ext cx="4180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Applying Ampere’s law over contour C: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1" y="6033482"/>
            <a:ext cx="403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The magnetic field outside the toroid is zero. </a:t>
            </a:r>
            <a:r>
              <a:rPr lang="en-US" sz="2000" dirty="0">
                <a:solidFill>
                  <a:srgbClr val="C00000"/>
                </a:solidFill>
              </a:rPr>
              <a:t>Why</a:t>
            </a:r>
            <a:r>
              <a:rPr lang="zh-CN" altLang="en-US" sz="2000" dirty="0">
                <a:solidFill>
                  <a:srgbClr val="C00000"/>
                </a:solidFill>
              </a:rPr>
              <a:t>？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8332" y="2795235"/>
            <a:ext cx="472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C00000"/>
                </a:solidFill>
              </a:rPr>
              <a:t>Ampere’s law states that the line integral of </a:t>
            </a:r>
            <a:r>
              <a:rPr lang="en-US" sz="2000" b="1" dirty="0">
                <a:solidFill>
                  <a:srgbClr val="C00000"/>
                </a:solidFill>
              </a:rPr>
              <a:t>H </a:t>
            </a:r>
            <a:r>
              <a:rPr lang="en-US" sz="2000" dirty="0">
                <a:solidFill>
                  <a:srgbClr val="C00000"/>
                </a:solidFill>
              </a:rPr>
              <a:t>around a closed contour </a:t>
            </a:r>
            <a:r>
              <a:rPr lang="en-US" sz="2000" i="1" dirty="0">
                <a:solidFill>
                  <a:srgbClr val="C00000"/>
                </a:solidFill>
              </a:rPr>
              <a:t>C is equal to the current traversing the </a:t>
            </a:r>
            <a:r>
              <a:rPr lang="en-US" sz="2000" dirty="0">
                <a:solidFill>
                  <a:srgbClr val="C00000"/>
                </a:solidFill>
              </a:rPr>
              <a:t>surface bounded by the contour.</a:t>
            </a:r>
          </a:p>
        </p:txBody>
      </p:sp>
      <p:sp>
        <p:nvSpPr>
          <p:cNvPr id="9" name="Rectangle 8"/>
          <p:cNvSpPr/>
          <p:nvPr/>
        </p:nvSpPr>
        <p:spPr>
          <a:xfrm>
            <a:off x="107504" y="2780928"/>
            <a:ext cx="4785228" cy="1337746"/>
          </a:xfrm>
          <a:prstGeom prst="rect">
            <a:avLst/>
          </a:prstGeom>
          <a:solidFill>
            <a:schemeClr val="accent1">
              <a:alpha val="0"/>
            </a:schemeClr>
          </a:solidFill>
          <a:ln w="25908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19399" y="5638799"/>
            <a:ext cx="1447801" cy="400229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7A78A14-43A0-4C42-BC4C-85CFDC128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Magnetic </a:t>
            </a:r>
            <a:r>
              <a:rPr lang="en-US"/>
              <a:t>Boundary </a:t>
            </a:r>
            <a:r>
              <a:rPr lang="en-US" dirty="0"/>
              <a:t>Conditions</a:t>
            </a:r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0"/>
            <a:ext cx="8153400" cy="2157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32" y="3714752"/>
            <a:ext cx="5343525" cy="301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2E48BA2-D72E-41F0-8BCD-D7E52CFA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22</a:t>
            </a:fld>
            <a:endParaRPr 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588798F-E738-41F2-A9C0-827EED0740CC}"/>
              </a:ext>
            </a:extLst>
          </p:cNvPr>
          <p:cNvCxnSpPr>
            <a:cxnSpLocks/>
          </p:cNvCxnSpPr>
          <p:nvPr/>
        </p:nvCxnSpPr>
        <p:spPr>
          <a:xfrm flipH="1" flipV="1">
            <a:off x="2483768" y="1603136"/>
            <a:ext cx="288032" cy="4577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6386EC0C-68EF-4638-A0D7-E9B907F14753}"/>
              </a:ext>
            </a:extLst>
          </p:cNvPr>
          <p:cNvSpPr txBox="1"/>
          <p:nvPr/>
        </p:nvSpPr>
        <p:spPr>
          <a:xfrm>
            <a:off x="1763688" y="122650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Norm of the loop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9058" y="5500702"/>
            <a:ext cx="35242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Conditions</a:t>
            </a:r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524000"/>
            <a:ext cx="8153400" cy="2157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66435" y="4268712"/>
            <a:ext cx="2920365" cy="460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62362" y="5143512"/>
            <a:ext cx="5481638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924" y="4180679"/>
            <a:ext cx="4554000" cy="9415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52600" y="3811347"/>
                <a:ext cx="10434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3811347"/>
                <a:ext cx="1043427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5848" r="-5848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0800" y="5214950"/>
            <a:ext cx="3063600" cy="37248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14282" y="5643578"/>
            <a:ext cx="18669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42844" y="6215082"/>
            <a:ext cx="42576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26501E-9AEE-40B3-93BC-AF4050DC3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Condition for Finite </a:t>
            </a:r>
            <a:r>
              <a:rPr lang="el-GR" dirty="0"/>
              <a:t>σ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524000"/>
            <a:ext cx="8153400" cy="2157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0248" y="5936695"/>
                <a:ext cx="10434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48" y="5936695"/>
                <a:ext cx="104342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5848" r="-5848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09600" y="3733800"/>
                <a:ext cx="3707746" cy="7869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⃑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acc>
                        <m:accPr>
                          <m:chr m:val="⃑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⃑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733800"/>
                <a:ext cx="3707746" cy="78694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81000" y="4682317"/>
                <a:ext cx="5350311" cy="8631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acc>
                            <m:accPr>
                              <m:chr m:val="⃑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⃑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nary>
                        <m:naryPr>
                          <m:chr m:val="∯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acc>
                            <m:accPr>
                              <m:chr m:val="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m:rPr>
                              <m:brk m:alnAt="23"/>
                            </m:r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nary>
                        <m:naryPr>
                          <m:chr m:val="∯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acc>
                            <m:accPr>
                              <m:chr m:val="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⃑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682317"/>
                <a:ext cx="5350311" cy="86318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47824" y="5638800"/>
                <a:ext cx="1862176" cy="8631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acc>
                            <m:accPr>
                              <m:chr m:val="⃑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⃑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824" y="5638800"/>
                <a:ext cx="1862176" cy="86318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172200" y="3785053"/>
                <a:ext cx="2868862" cy="881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𝑑h</m:t>
                          </m:r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3785053"/>
                <a:ext cx="2868862" cy="88152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248850" y="4929243"/>
                <a:ext cx="10434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850" y="4929243"/>
                <a:ext cx="1043427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5263" r="-6433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248850" y="5545502"/>
                <a:ext cx="880434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850" y="5545502"/>
                <a:ext cx="880434" cy="41408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303899" y="6121361"/>
            <a:ext cx="1792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Continuous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B07486D-1C81-4143-BB3E-D7FF903F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526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Solenoid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876800"/>
            <a:ext cx="2493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Inside the solenoid:</a:t>
            </a:r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1466" y="838200"/>
            <a:ext cx="5300467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5638800"/>
            <a:ext cx="631229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8B6F324-5702-4FD2-8BD2-1830C2B12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1520461"/>
            <a:ext cx="1610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Magnetic Flux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2971800"/>
            <a:ext cx="14502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Flux Linkage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1000" y="4122600"/>
            <a:ext cx="1256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Inductance</a:t>
            </a:r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20571"/>
            <a:ext cx="2268538" cy="749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192" y="3375593"/>
            <a:ext cx="2971800" cy="553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5"/>
          <p:cNvPicPr>
            <a:picLocks noChangeAspect="1" noChangeArrowheads="1"/>
          </p:cNvPicPr>
          <p:nvPr/>
        </p:nvPicPr>
        <p:blipFill rotWithShape="1">
          <a:blip r:embed="rId4" cstate="print"/>
          <a:srcRect l="17969" t="66304" r="17578" b="4809"/>
          <a:stretch/>
        </p:blipFill>
        <p:spPr bwMode="auto">
          <a:xfrm>
            <a:off x="428596" y="4500570"/>
            <a:ext cx="3143272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5.27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1936" y="1571612"/>
            <a:ext cx="3962400" cy="5244352"/>
          </a:xfrm>
          <a:prstGeom prst="rect">
            <a:avLst/>
          </a:prstGeom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 rotWithShape="1">
          <a:blip r:embed="rId4" cstate="print"/>
          <a:srcRect l="15625" r="15625" b="69187"/>
          <a:stretch/>
        </p:blipFill>
        <p:spPr bwMode="auto">
          <a:xfrm>
            <a:off x="304800" y="5887473"/>
            <a:ext cx="3352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457200" y="5543490"/>
            <a:ext cx="1063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Solenoid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1BC93B4-E976-467F-B7CD-742F19C4B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1600199"/>
            <a:ext cx="4572000" cy="428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1600200"/>
            <a:ext cx="4800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The magnetic field in the region S  between the two conductors is approximately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04800"/>
            <a:ext cx="8067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Example 5-7: </a:t>
            </a:r>
            <a:r>
              <a:rPr lang="en-US" sz="3600" dirty="0">
                <a:solidFill>
                  <a:srgbClr val="FF0000"/>
                </a:solidFill>
              </a:rPr>
              <a:t>Inductance of Coaxial Cable </a:t>
            </a:r>
          </a:p>
        </p:txBody>
      </p:sp>
      <p:pic>
        <p:nvPicPr>
          <p:cNvPr id="7" name="Picture 6" descr="eq5.97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590800"/>
            <a:ext cx="1371600" cy="668655"/>
          </a:xfrm>
          <a:prstGeom prst="rect">
            <a:avLst/>
          </a:prstGeom>
        </p:spPr>
      </p:pic>
      <p:pic>
        <p:nvPicPr>
          <p:cNvPr id="9" name="Content Placeholder 8" descr="eq5.98.tiff"/>
          <p:cNvPicPr>
            <a:picLocks noGrp="1" noChangeAspect="1"/>
          </p:cNvPicPr>
          <p:nvPr>
            <p:ph sz="quarter" idx="1"/>
          </p:nvPr>
        </p:nvPicPr>
        <p:blipFill>
          <a:blip r:embed="rId4"/>
          <a:srcRect t="-65525" b="-65525"/>
          <a:stretch>
            <a:fillRect/>
          </a:stretch>
        </p:blipFill>
        <p:spPr>
          <a:xfrm>
            <a:off x="152400" y="3276600"/>
            <a:ext cx="4216363" cy="2324911"/>
          </a:xfrm>
        </p:spPr>
      </p:pic>
      <p:sp>
        <p:nvSpPr>
          <p:cNvPr id="10" name="TextBox 9"/>
          <p:cNvSpPr txBox="1"/>
          <p:nvPr/>
        </p:nvSpPr>
        <p:spPr>
          <a:xfrm>
            <a:off x="457200" y="3581400"/>
            <a:ext cx="3197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Total magnetic flux through S:</a:t>
            </a:r>
          </a:p>
        </p:txBody>
      </p:sp>
      <p:pic>
        <p:nvPicPr>
          <p:cNvPr id="11" name="Picture 10" descr="eq5.99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5562600"/>
            <a:ext cx="3886200" cy="93804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81000" y="5105400"/>
            <a:ext cx="2850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Inductance per unit length: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C3073C3-1630-45F3-A5FA-E204C6DC3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5786454"/>
            <a:ext cx="3730625" cy="729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504495"/>
            <a:ext cx="5943600" cy="476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28600" y="1981200"/>
            <a:ext cx="44362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Magnetic field in the insulating material is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3581400"/>
            <a:ext cx="36462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The magnetic energy stored in the</a:t>
            </a:r>
          </a:p>
          <a:p>
            <a:r>
              <a:rPr lang="en-US" sz="2000" dirty="0">
                <a:solidFill>
                  <a:srgbClr val="FF0000"/>
                </a:solidFill>
              </a:rPr>
              <a:t>coaxial cable is</a:t>
            </a:r>
          </a:p>
        </p:txBody>
      </p:sp>
      <p:pic>
        <p:nvPicPr>
          <p:cNvPr id="10" name="Picture 9" descr="eqf.tif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2534770"/>
            <a:ext cx="1600200" cy="894230"/>
          </a:xfrm>
          <a:prstGeom prst="rect">
            <a:avLst/>
          </a:prstGeom>
        </p:spPr>
      </p:pic>
      <p:pic>
        <p:nvPicPr>
          <p:cNvPr id="11" name="Picture 10" descr="eqm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4343400"/>
            <a:ext cx="3619500" cy="1132127"/>
          </a:xfrm>
          <a:prstGeom prst="rect">
            <a:avLst/>
          </a:prstGeom>
        </p:spPr>
      </p:pic>
      <p:pic>
        <p:nvPicPr>
          <p:cNvPr id="12" name="Picture 11" descr="5.28.tif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0512" y="1219200"/>
            <a:ext cx="3773488" cy="3022368"/>
          </a:xfrm>
          <a:prstGeom prst="rect">
            <a:avLst/>
          </a:prstGeom>
        </p:spPr>
      </p:pic>
      <p:pic>
        <p:nvPicPr>
          <p:cNvPr id="13" name="Picture 12" descr="eqlast.tif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6400" y="4266961"/>
            <a:ext cx="2908485" cy="2591039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Magnetic Energy</a:t>
            </a:r>
            <a:endParaRPr 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F9851A7-5093-4072-9DDD-9BBFA48E0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37891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6936" y="1524000"/>
            <a:ext cx="8090129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17D5D49-BED1-4586-B08F-1F2963163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</a:t>
            </a:r>
            <a:r>
              <a:rPr lang="en-US" dirty="0" err="1"/>
              <a:t>vs</a:t>
            </a:r>
            <a:r>
              <a:rPr lang="en-US" dirty="0"/>
              <a:t> Magnetic Comparison</a:t>
            </a: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2517" y="1219200"/>
            <a:ext cx="5318967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811DD4F-1FE9-4C14-80DC-EB52461B0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&amp; Magnetic Forces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3685" y="2093785"/>
            <a:ext cx="4701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Electromagnetic (Lorentz) force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4756" y="1659662"/>
            <a:ext cx="2066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Magnetic force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6503" y="1746034"/>
            <a:ext cx="2362200" cy="298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393" y="2613874"/>
            <a:ext cx="4800600" cy="383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9696" y="1556792"/>
            <a:ext cx="3595840" cy="51571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A7CE6BE-7ED6-4FCC-BEFA-B953CAF6A4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248" y="3957387"/>
            <a:ext cx="4776097" cy="239201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5A42D7B-C027-4324-ACA6-C3D95D314A34}"/>
              </a:ext>
            </a:extLst>
          </p:cNvPr>
          <p:cNvSpPr txBox="1"/>
          <p:nvPr/>
        </p:nvSpPr>
        <p:spPr>
          <a:xfrm>
            <a:off x="255502" y="3195084"/>
            <a:ext cx="5135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C00000"/>
                </a:solidFill>
              </a:rPr>
              <a:t>Three             differences between </a:t>
            </a:r>
            <a:r>
              <a:rPr lang="en-US" altLang="zh-CN" sz="2000" b="1" dirty="0">
                <a:solidFill>
                  <a:srgbClr val="C00000"/>
                </a:solidFill>
              </a:rPr>
              <a:t>F</a:t>
            </a:r>
            <a:r>
              <a:rPr lang="en-US" altLang="zh-CN" sz="2000" baseline="-25000" dirty="0">
                <a:solidFill>
                  <a:srgbClr val="C00000"/>
                </a:solidFill>
              </a:rPr>
              <a:t>e</a:t>
            </a:r>
            <a:r>
              <a:rPr lang="en-US" altLang="zh-CN" sz="2000" dirty="0">
                <a:solidFill>
                  <a:srgbClr val="C00000"/>
                </a:solidFill>
              </a:rPr>
              <a:t> and </a:t>
            </a:r>
            <a:r>
              <a:rPr lang="en-US" altLang="zh-CN" sz="2000" b="1" dirty="0" err="1">
                <a:solidFill>
                  <a:srgbClr val="C00000"/>
                </a:solidFill>
              </a:rPr>
              <a:t>F</a:t>
            </a:r>
            <a:r>
              <a:rPr lang="en-US" altLang="zh-CN" sz="2000" baseline="-25000" dirty="0" err="1">
                <a:solidFill>
                  <a:srgbClr val="C00000"/>
                </a:solidFill>
              </a:rPr>
              <a:t>m</a:t>
            </a:r>
            <a:endParaRPr lang="zh-CN" altLang="en-US" sz="2000" baseline="-25000" dirty="0">
              <a:solidFill>
                <a:srgbClr val="C00000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26B97B-1DD3-4617-9D5C-F0170EA74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5A42D7B-C027-4324-ACA6-C3D95D314A34}"/>
              </a:ext>
            </a:extLst>
          </p:cNvPr>
          <p:cNvSpPr txBox="1"/>
          <p:nvPr/>
        </p:nvSpPr>
        <p:spPr>
          <a:xfrm>
            <a:off x="3623248" y="4421796"/>
            <a:ext cx="1415660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Perpendicular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5A42D7B-C027-4324-ACA6-C3D95D314A34}"/>
              </a:ext>
            </a:extLst>
          </p:cNvPr>
          <p:cNvSpPr txBox="1"/>
          <p:nvPr/>
        </p:nvSpPr>
        <p:spPr>
          <a:xfrm>
            <a:off x="3635896" y="5300960"/>
            <a:ext cx="93610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Moving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5A42D7B-C027-4324-ACA6-C3D95D314A34}"/>
              </a:ext>
            </a:extLst>
          </p:cNvPr>
          <p:cNvSpPr txBox="1"/>
          <p:nvPr/>
        </p:nvSpPr>
        <p:spPr>
          <a:xfrm>
            <a:off x="3635896" y="6196513"/>
            <a:ext cx="93610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Work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5A42D7B-C027-4324-ACA6-C3D95D314A34}"/>
              </a:ext>
            </a:extLst>
          </p:cNvPr>
          <p:cNvSpPr txBox="1"/>
          <p:nvPr/>
        </p:nvSpPr>
        <p:spPr>
          <a:xfrm>
            <a:off x="1284168" y="3225862"/>
            <a:ext cx="80493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PMW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5A42D7B-C027-4324-ACA6-C3D95D314A34}"/>
              </a:ext>
            </a:extLst>
          </p:cNvPr>
          <p:cNvSpPr txBox="1"/>
          <p:nvPr/>
        </p:nvSpPr>
        <p:spPr>
          <a:xfrm>
            <a:off x="1115616" y="3597450"/>
            <a:ext cx="1127592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NOT BMW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275856" y="1406867"/>
            <a:ext cx="2113607" cy="1121368"/>
            <a:chOff x="3275856" y="1406867"/>
            <a:chExt cx="2113607" cy="1121368"/>
          </a:xfrm>
        </p:grpSpPr>
        <p:cxnSp>
          <p:nvCxnSpPr>
            <p:cNvPr id="9" name="直接箭头连接符 8"/>
            <p:cNvCxnSpPr/>
            <p:nvPr/>
          </p:nvCxnSpPr>
          <p:spPr>
            <a:xfrm>
              <a:off x="4123204" y="2098135"/>
              <a:ext cx="191933" cy="1535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4283968" y="2158903"/>
              <a:ext cx="8635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Tesla(T)</a:t>
              </a:r>
              <a:endParaRPr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3540431" y="1406867"/>
              <a:ext cx="18490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Note the sign of </a:t>
              </a:r>
              <a:r>
                <a:rPr lang="en-US" altLang="zh-CN" i="1" dirty="0"/>
                <a:t>q</a:t>
              </a:r>
              <a:endParaRPr lang="zh-CN" altLang="en-US" i="1" dirty="0"/>
            </a:p>
          </p:txBody>
        </p:sp>
        <p:cxnSp>
          <p:nvCxnSpPr>
            <p:cNvPr id="23" name="直接箭头连接符 22"/>
            <p:cNvCxnSpPr/>
            <p:nvPr/>
          </p:nvCxnSpPr>
          <p:spPr>
            <a:xfrm flipV="1">
              <a:off x="3275856" y="1626055"/>
              <a:ext cx="149730" cy="1386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矩形 21"/>
          <p:cNvSpPr/>
          <p:nvPr/>
        </p:nvSpPr>
        <p:spPr>
          <a:xfrm>
            <a:off x="341393" y="6515482"/>
            <a:ext cx="52780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(because </a:t>
            </a:r>
            <a:r>
              <a:rPr lang="en-US" altLang="zh-CN" sz="16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7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⊥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only moving direction changes, not speed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762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Magnetic Force on a Current Element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 cstate="print"/>
          <a:srcRect t="9071"/>
          <a:stretch/>
        </p:blipFill>
        <p:spPr bwMode="auto">
          <a:xfrm>
            <a:off x="228600" y="2492895"/>
            <a:ext cx="4648874" cy="4365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6084" y="839656"/>
            <a:ext cx="4037915" cy="6018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3008" y="1602383"/>
            <a:ext cx="5239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Differential force </a:t>
            </a:r>
            <a:r>
              <a:rPr lang="en-US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aseline="-25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a differential current </a:t>
            </a:r>
            <a:r>
              <a:rPr lang="en-US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7B01BD9-EC86-4510-A04B-B0E5B0B46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563028" y="1210300"/>
            <a:ext cx="4710548" cy="338554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CN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displacement vector in the direction of current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77214" y="2025244"/>
                <a:ext cx="4710713" cy="398955"/>
              </a:xfrm>
              <a:prstGeom prst="rect">
                <a:avLst/>
              </a:prstGeom>
              <a:solidFill>
                <a:srgbClr val="CED3E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1" i="0">
                        <a:latin typeface="Cambria Math" panose="02040503050406030204" pitchFamily="18" charset="0"/>
                      </a:rPr>
                      <m:t>𝐅</m:t>
                    </m:r>
                    <m:r>
                      <m:rPr>
                        <m:sty m:val="p"/>
                      </m:rPr>
                      <a:rPr lang="en-US" altLang="zh-CN" b="0" i="0" baseline="-2500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𝑑𝑞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𝐁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𝐁</m:t>
                    </m:r>
                  </m:oMath>
                </a14:m>
                <a:r>
                  <a:rPr lang="zh-CN" altLang="en-US" dirty="0"/>
                  <a:t>  </a:t>
                </a:r>
                <a:r>
                  <a:rPr lang="en-US" altLang="zh-CN" dirty="0"/>
                  <a:t>(N)          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(5.9)  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14" y="2025244"/>
                <a:ext cx="4710713" cy="398955"/>
              </a:xfrm>
              <a:prstGeom prst="rect">
                <a:avLst/>
              </a:prstGeom>
              <a:blipFill>
                <a:blip r:embed="rId4"/>
                <a:stretch>
                  <a:fillRect l="-129" t="-3030" r="-2587" b="-2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135277" y="4149080"/>
            <a:ext cx="4893978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closed wire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Fig. 5-3(a) (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the right figure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resides in a uniform 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taken outside the integral in Eq. (5.10), in which case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0017" y="839656"/>
            <a:ext cx="3096996" cy="60279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Torque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8557" y="2574434"/>
            <a:ext cx="18857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3366FF"/>
                </a:solidFill>
              </a:rPr>
              <a:t>d </a:t>
            </a:r>
            <a:r>
              <a:rPr lang="en-US" sz="2000" dirty="0">
                <a:solidFill>
                  <a:srgbClr val="3366FF"/>
                </a:solidFill>
              </a:rPr>
              <a:t>= moment arm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F </a:t>
            </a:r>
            <a:r>
              <a:rPr lang="en-US" sz="2000" dirty="0">
                <a:solidFill>
                  <a:srgbClr val="FF0000"/>
                </a:solidFill>
              </a:rPr>
              <a:t>= force</a:t>
            </a:r>
          </a:p>
          <a:p>
            <a:r>
              <a:rPr lang="en-US" sz="2000" b="1" dirty="0">
                <a:solidFill>
                  <a:srgbClr val="FF00FF"/>
                </a:solidFill>
              </a:rPr>
              <a:t>T </a:t>
            </a:r>
            <a:r>
              <a:rPr lang="en-US" sz="2000" dirty="0">
                <a:solidFill>
                  <a:srgbClr val="FF00FF"/>
                </a:solidFill>
              </a:rPr>
              <a:t>= torque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557" y="1808966"/>
            <a:ext cx="279626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257800"/>
            <a:ext cx="5653087" cy="1092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8076" y="1524000"/>
            <a:ext cx="503653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09337B1-987D-402A-8366-80E10D94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409510" y="3717032"/>
            <a:ext cx="42660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connects the rotation axis and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point of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32" y="64946"/>
            <a:ext cx="8153400" cy="990600"/>
          </a:xfrm>
        </p:spPr>
        <p:txBody>
          <a:bodyPr/>
          <a:lstStyle/>
          <a:p>
            <a:r>
              <a:rPr lang="en-US" dirty="0"/>
              <a:t>Magnetic Torque on a Current Loop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9400" y="3828637"/>
            <a:ext cx="458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forces on arms 2 and 4 ( because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∥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8300" y="4352690"/>
            <a:ext cx="2294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366FF"/>
                </a:solidFill>
              </a:rPr>
              <a:t>Magnetic torque: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3743" y="2565000"/>
            <a:ext cx="3204713" cy="1088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1476" y="4997327"/>
            <a:ext cx="4181177" cy="120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29200" y="828441"/>
            <a:ext cx="3608186" cy="602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543436" y="6386486"/>
            <a:ext cx="2172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 of the loop=</a:t>
            </a:r>
            <a:r>
              <a:rPr lang="en-US" altLang="zh-CN" i="1" dirty="0"/>
              <a:t>ab</a:t>
            </a:r>
            <a:endParaRPr lang="en-US" i="1" dirty="0"/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2253707" y="6474907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5FD506F-FEED-4648-A212-56135AEA0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153862" y="163051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in the plane of the loop </a:t>
            </a:r>
            <a:b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1693" y="203369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rectangular conducting loop carries a current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6"/>
          <p:cNvSpPr txBox="1"/>
          <p:nvPr/>
        </p:nvSpPr>
        <p:spPr>
          <a:xfrm>
            <a:off x="7020272" y="593975"/>
            <a:ext cx="306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4" name="TextBox 6"/>
          <p:cNvSpPr txBox="1"/>
          <p:nvPr/>
        </p:nvSpPr>
        <p:spPr>
          <a:xfrm>
            <a:off x="8697751" y="1877729"/>
            <a:ext cx="306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9" name="TextBox 6"/>
          <p:cNvSpPr txBox="1"/>
          <p:nvPr/>
        </p:nvSpPr>
        <p:spPr>
          <a:xfrm>
            <a:off x="5076056" y="2016229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 from</a:t>
            </a:r>
            <a:endParaRPr lang="en-US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6"/>
          <p:cNvSpPr txBox="1"/>
          <p:nvPr/>
        </p:nvSpPr>
        <p:spPr>
          <a:xfrm>
            <a:off x="7668344" y="2016229"/>
            <a:ext cx="8640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into</a:t>
            </a:r>
            <a:endParaRPr lang="en-US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Inclined Loop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" y="1640691"/>
            <a:ext cx="5325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For a loop with </a:t>
            </a:r>
            <a:r>
              <a:rPr lang="en-US" i="1" dirty="0">
                <a:solidFill>
                  <a:srgbClr val="C00000"/>
                </a:solidFill>
              </a:rPr>
              <a:t>N</a:t>
            </a:r>
            <a:r>
              <a:rPr lang="en-US" dirty="0">
                <a:solidFill>
                  <a:srgbClr val="C00000"/>
                </a:solidFill>
              </a:rPr>
              <a:t> turns and whose surface normal is at angle </a:t>
            </a:r>
            <a:r>
              <a:rPr lang="en-US" altLang="zh-CN" i="1" dirty="0">
                <a:solidFill>
                  <a:srgbClr val="C00000"/>
                </a:solidFill>
              </a:rPr>
              <a:t>θ</a:t>
            </a:r>
            <a:r>
              <a:rPr lang="en-US" dirty="0">
                <a:solidFill>
                  <a:srgbClr val="C00000"/>
                </a:solidFill>
              </a:rPr>
              <a:t> (relative to the direction of </a:t>
            </a:r>
            <a:r>
              <a:rPr lang="en-US" altLang="zh-CN" b="1" i="1" dirty="0">
                <a:solidFill>
                  <a:srgbClr val="C00000"/>
                </a:solidFill>
              </a:rPr>
              <a:t>B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" y="3305700"/>
            <a:ext cx="5105400" cy="3540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4637" y="174017"/>
            <a:ext cx="3338363" cy="6683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33CFD37-AD6A-4976-9B9F-A1D77775B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8424" y="2869677"/>
            <a:ext cx="30647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0" name="TextBox 6"/>
          <p:cNvSpPr txBox="1"/>
          <p:nvPr/>
        </p:nvSpPr>
        <p:spPr>
          <a:xfrm>
            <a:off x="8100392" y="645139"/>
            <a:ext cx="30647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4" name="矩形 3"/>
          <p:cNvSpPr/>
          <p:nvPr/>
        </p:nvSpPr>
        <p:spPr>
          <a:xfrm>
            <a:off x="323528" y="234888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T</a:t>
            </a:r>
            <a:r>
              <a:rPr lang="zh-CN" altLang="en-US" dirty="0"/>
              <a:t>：</a:t>
            </a:r>
            <a:r>
              <a:rPr lang="en-US" altLang="zh-CN" dirty="0"/>
              <a:t> M</a:t>
            </a:r>
            <a:r>
              <a:rPr lang="zh-CN" altLang="en-US" dirty="0"/>
              <a:t>aximum for parallel B (θ = 90◦)， </a:t>
            </a:r>
          </a:p>
          <a:p>
            <a:r>
              <a:rPr lang="en-US" altLang="zh-CN" dirty="0"/>
              <a:t>      Z</a:t>
            </a:r>
            <a:r>
              <a:rPr lang="zh-CN" altLang="en-US" dirty="0"/>
              <a:t>ero for perpendicular B (θ = 0).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843808" y="4502773"/>
            <a:ext cx="1347190" cy="63665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4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43110" y="1152529"/>
            <a:ext cx="4900890" cy="42137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53400" cy="990600"/>
          </a:xfrm>
        </p:spPr>
        <p:txBody>
          <a:bodyPr/>
          <a:lstStyle/>
          <a:p>
            <a:r>
              <a:rPr lang="en-US" dirty="0" err="1"/>
              <a:t>Biot-Savart</a:t>
            </a:r>
            <a:r>
              <a:rPr lang="en-US" dirty="0"/>
              <a:t> Law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089" y="3372420"/>
            <a:ext cx="4137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Differential magnetic field            </a:t>
            </a:r>
            <a:r>
              <a:rPr lang="en-US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generated by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steady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           </a:t>
            </a:r>
            <a:r>
              <a:rPr 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</a:p>
          <a:p>
            <a:r>
              <a:rPr 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differential length vector  d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5921" y="4361668"/>
            <a:ext cx="2743200" cy="603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 rotWithShape="1">
          <a:blip r:embed="rId4" cstate="print"/>
          <a:srcRect l="16350" b="25980"/>
          <a:stretch/>
        </p:blipFill>
        <p:spPr bwMode="auto">
          <a:xfrm>
            <a:off x="4269165" y="5774743"/>
            <a:ext cx="3569485" cy="970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5740C15-CCC9-4B5B-9912-5F436CBD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77915" y="2651592"/>
            <a:ext cx="41130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most materials the flux and field are linearly related by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4089" y="1674396"/>
            <a:ext cx="4116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law relates the magnetic field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any point in space to the current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generates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71800" y="4770099"/>
            <a:ext cx="1872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ampere·m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/m</a:t>
            </a:r>
            <a:r>
              <a:rPr lang="en-US" altLang="zh-CN" sz="14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4986101" y="354611"/>
                <a:ext cx="3924921" cy="68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known as “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current element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0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000" b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𝐑</m:t>
                        </m:r>
                      </m:e>
                    </m:acc>
                    <m:r>
                      <a:rPr lang="en-US" altLang="zh-CN" sz="20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from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current element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point P 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101" y="354611"/>
                <a:ext cx="3924921" cy="685444"/>
              </a:xfrm>
              <a:prstGeom prst="rect">
                <a:avLst/>
              </a:prstGeom>
              <a:blipFill>
                <a:blip r:embed="rId5"/>
                <a:stretch>
                  <a:fillRect l="-1398" t="-4425" r="-311" b="-12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连接符 12"/>
          <p:cNvCxnSpPr/>
          <p:nvPr/>
        </p:nvCxnSpPr>
        <p:spPr>
          <a:xfrm>
            <a:off x="7884368" y="4869160"/>
            <a:ext cx="122413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66410" y="5256652"/>
            <a:ext cx="59728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Magnitude: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varies as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0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orthogonal to (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7"/>
          <p:cNvSpPr txBox="1"/>
          <p:nvPr/>
        </p:nvSpPr>
        <p:spPr>
          <a:xfrm>
            <a:off x="179512" y="5975626"/>
            <a:ext cx="317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due to the current</a:t>
            </a:r>
          </a:p>
        </p:txBody>
      </p:sp>
      <p:sp>
        <p:nvSpPr>
          <p:cNvPr id="15" name="右箭头 14"/>
          <p:cNvSpPr/>
          <p:nvPr/>
        </p:nvSpPr>
        <p:spPr>
          <a:xfrm>
            <a:off x="3203848" y="6063939"/>
            <a:ext cx="515210" cy="234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 rotWithShape="1">
          <a:blip r:embed="rId4" cstate="print"/>
          <a:srcRect t="77846" r="14294" b="4688"/>
          <a:stretch/>
        </p:blipFill>
        <p:spPr bwMode="auto">
          <a:xfrm>
            <a:off x="395536" y="6490243"/>
            <a:ext cx="3657228" cy="22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25491</TotalTime>
  <Words>1179</Words>
  <Application>Microsoft Office PowerPoint</Application>
  <PresentationFormat>全屏显示(4:3)</PresentationFormat>
  <Paragraphs>182</Paragraphs>
  <Slides>29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华文仿宋</vt:lpstr>
      <vt:lpstr>宋体</vt:lpstr>
      <vt:lpstr>Arial</vt:lpstr>
      <vt:lpstr>Calibri</vt:lpstr>
      <vt:lpstr>Cambria Math</vt:lpstr>
      <vt:lpstr>Times New Roman</vt:lpstr>
      <vt:lpstr>Tw Cen MT</vt:lpstr>
      <vt:lpstr>Wingdings</vt:lpstr>
      <vt:lpstr>Wingdings 2</vt:lpstr>
      <vt:lpstr>Median</vt:lpstr>
      <vt:lpstr>5.  Magnetostatics</vt:lpstr>
      <vt:lpstr>Chapter 5 Overview</vt:lpstr>
      <vt:lpstr>Electric vs Magnetic Comparison</vt:lpstr>
      <vt:lpstr>Electric &amp; Magnetic Forces</vt:lpstr>
      <vt:lpstr>Magnetic Force on a Current Element</vt:lpstr>
      <vt:lpstr>Torque</vt:lpstr>
      <vt:lpstr>Magnetic Torque on a Current Loop</vt:lpstr>
      <vt:lpstr>Inclined Loop</vt:lpstr>
      <vt:lpstr>Biot-Savart Law</vt:lpstr>
      <vt:lpstr>Magnetic Field due to Distributed Current Densities</vt:lpstr>
      <vt:lpstr>Example 5-2: Magnetic Field of Linear Conductor</vt:lpstr>
      <vt:lpstr>Example 5-2: Magnetic Field of Linear Conductor (cont.)</vt:lpstr>
      <vt:lpstr>Example 5-3: Magnetic Field of a Loop</vt:lpstr>
      <vt:lpstr>Example 5-3:Magnetic Field of a Loop (cont.)</vt:lpstr>
      <vt:lpstr>Magnetic Dipole</vt:lpstr>
      <vt:lpstr>Forces on Parallel Conductors</vt:lpstr>
      <vt:lpstr>Gauss’s Law for Magnetism</vt:lpstr>
      <vt:lpstr>Ampère’s Law</vt:lpstr>
      <vt:lpstr>Internal Magnetic Field of a Long Wire</vt:lpstr>
      <vt:lpstr>External Magnetic Field of Long Conductor</vt:lpstr>
      <vt:lpstr>Magnetic Field of Toroid</vt:lpstr>
      <vt:lpstr>Magnetic Boundary Conditions</vt:lpstr>
      <vt:lpstr>Boundary Conditions</vt:lpstr>
      <vt:lpstr>Boundary Condition for Finite σ</vt:lpstr>
      <vt:lpstr>Solenoid</vt:lpstr>
      <vt:lpstr>Inductance</vt:lpstr>
      <vt:lpstr>PowerPoint 演示文稿</vt:lpstr>
      <vt:lpstr>Magnetic Energy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215: Introduction to Circuits</dc:title>
  <dc:creator>jphilli</dc:creator>
  <cp:lastModifiedBy>dell</cp:lastModifiedBy>
  <cp:revision>375</cp:revision>
  <dcterms:created xsi:type="dcterms:W3CDTF">2010-03-26T13:07:06Z</dcterms:created>
  <dcterms:modified xsi:type="dcterms:W3CDTF">2022-03-10T00:23:42Z</dcterms:modified>
</cp:coreProperties>
</file>