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23"/>
  </p:notesMasterIdLst>
  <p:sldIdLst>
    <p:sldId id="388" r:id="rId2"/>
    <p:sldId id="450" r:id="rId3"/>
    <p:sldId id="452" r:id="rId4"/>
    <p:sldId id="456" r:id="rId5"/>
    <p:sldId id="453" r:id="rId6"/>
    <p:sldId id="454" r:id="rId7"/>
    <p:sldId id="455" r:id="rId8"/>
    <p:sldId id="457" r:id="rId9"/>
    <p:sldId id="458" r:id="rId10"/>
    <p:sldId id="461" r:id="rId11"/>
    <p:sldId id="460" r:id="rId12"/>
    <p:sldId id="462" r:id="rId13"/>
    <p:sldId id="465" r:id="rId14"/>
    <p:sldId id="466" r:id="rId15"/>
    <p:sldId id="467" r:id="rId16"/>
    <p:sldId id="468" r:id="rId17"/>
    <p:sldId id="469" r:id="rId18"/>
    <p:sldId id="470" r:id="rId19"/>
    <p:sldId id="463" r:id="rId20"/>
    <p:sldId id="464" r:id="rId21"/>
    <p:sldId id="444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0DD47E-8D16-4EB1-86B2-950654DC9FA5}">
          <p14:sldIdLst>
            <p14:sldId id="388"/>
            <p14:sldId id="450"/>
            <p14:sldId id="452"/>
            <p14:sldId id="456"/>
            <p14:sldId id="453"/>
            <p14:sldId id="454"/>
            <p14:sldId id="455"/>
            <p14:sldId id="457"/>
            <p14:sldId id="458"/>
            <p14:sldId id="461"/>
            <p14:sldId id="460"/>
            <p14:sldId id="462"/>
            <p14:sldId id="465"/>
            <p14:sldId id="466"/>
            <p14:sldId id="467"/>
            <p14:sldId id="468"/>
            <p14:sldId id="469"/>
            <p14:sldId id="470"/>
            <p14:sldId id="463"/>
            <p14:sldId id="464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嘉禾" initials="石嘉禾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7979"/>
    <a:srgbClr val="C327D3"/>
    <a:srgbClr val="960000"/>
    <a:srgbClr val="1B5F89"/>
    <a:srgbClr val="F682D2"/>
    <a:srgbClr val="000066"/>
    <a:srgbClr val="04147B"/>
    <a:srgbClr val="ADACA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0" autoAdjust="0"/>
    <p:restoredTop sz="85837" autoAdjust="0"/>
  </p:normalViewPr>
  <p:slideViewPr>
    <p:cSldViewPr snapToGrid="0">
      <p:cViewPr>
        <p:scale>
          <a:sx n="66" d="100"/>
          <a:sy n="66" d="100"/>
        </p:scale>
        <p:origin x="1790" y="994"/>
      </p:cViewPr>
      <p:guideLst>
        <p:guide orient="horz" pos="2160"/>
        <p:guide pos="3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E4C6-FFF2-4A6C-8E03-57BAE0261B8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5A0F-8DA4-42E7-B738-85CCCB595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3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29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3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366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95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3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05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248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374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310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96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692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74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54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86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27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417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5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1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03B8-A827-4545-9BA8-355751F82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9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78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66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62" y="6492881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968286-F297-4135-AE1D-243D98F691A7}" type="datetime1">
              <a:rPr lang="zh-CN" altLang="en-US" smtClean="0">
                <a:solidFill>
                  <a:prstClr val="white"/>
                </a:solidFill>
              </a:rPr>
              <a:t>2022/6/6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82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80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4D590-72EB-4040-88D9-48621268911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>
            <a:fillRect/>
          </a:stretch>
        </p:blipFill>
        <p:spPr>
          <a:xfrm>
            <a:off x="0" y="5518806"/>
            <a:ext cx="12192000" cy="134872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-27039" y="0"/>
            <a:ext cx="3742101" cy="761008"/>
          </a:xfrm>
          <a:prstGeom prst="homePlate">
            <a:avLst/>
          </a:prstGeom>
          <a:solidFill>
            <a:srgbClr val="941F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51933"/>
            <a:ext cx="883021" cy="758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407701" y="749168"/>
            <a:ext cx="79202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825219" y="260654"/>
            <a:ext cx="8223444" cy="577123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941F2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218384" y="77112"/>
            <a:ext cx="2381341" cy="672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718-4EAF-405E-AE53-3E094839F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298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521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049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123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235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39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122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78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2022/6/6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78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7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78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任意多边形 6"/>
          <p:cNvSpPr/>
          <p:nvPr userDrawn="1"/>
        </p:nvSpPr>
        <p:spPr>
          <a:xfrm>
            <a:off x="135773" y="252671"/>
            <a:ext cx="543679" cy="293516"/>
          </a:xfrm>
          <a:custGeom>
            <a:avLst/>
            <a:gdLst>
              <a:gd name="connsiteX0" fmla="*/ 0 w 1240971"/>
              <a:gd name="connsiteY0" fmla="*/ 858832 h 1730918"/>
              <a:gd name="connsiteX1" fmla="*/ 487345 w 1240971"/>
              <a:gd name="connsiteY1" fmla="*/ 863856 h 1730918"/>
              <a:gd name="connsiteX2" fmla="*/ 587828 w 1240971"/>
              <a:gd name="connsiteY2" fmla="*/ 863856 h 1730918"/>
              <a:gd name="connsiteX3" fmla="*/ 597876 w 1240971"/>
              <a:gd name="connsiteY3" fmla="*/ 537285 h 1730918"/>
              <a:gd name="connsiteX4" fmla="*/ 658167 w 1240971"/>
              <a:gd name="connsiteY4" fmla="*/ 1195452 h 1730918"/>
              <a:gd name="connsiteX5" fmla="*/ 698360 w 1240971"/>
              <a:gd name="connsiteY5" fmla="*/ 4722 h 1730918"/>
              <a:gd name="connsiteX6" fmla="*/ 743578 w 1240971"/>
              <a:gd name="connsiteY6" fmla="*/ 1728015 h 1730918"/>
              <a:gd name="connsiteX7" fmla="*/ 818940 w 1240971"/>
              <a:gd name="connsiteY7" fmla="*/ 431777 h 1730918"/>
              <a:gd name="connsiteX8" fmla="*/ 859134 w 1240971"/>
              <a:gd name="connsiteY8" fmla="*/ 1084920 h 1730918"/>
              <a:gd name="connsiteX9" fmla="*/ 944545 w 1240971"/>
              <a:gd name="connsiteY9" fmla="*/ 592551 h 1730918"/>
              <a:gd name="connsiteX10" fmla="*/ 974690 w 1240971"/>
              <a:gd name="connsiteY10" fmla="*/ 919122 h 1730918"/>
              <a:gd name="connsiteX11" fmla="*/ 1034980 w 1240971"/>
              <a:gd name="connsiteY11" fmla="*/ 868881 h 1730918"/>
              <a:gd name="connsiteX12" fmla="*/ 1240971 w 1240971"/>
              <a:gd name="connsiteY12" fmla="*/ 868881 h 173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0971" h="1730918">
                <a:moveTo>
                  <a:pt x="0" y="858832"/>
                </a:moveTo>
                <a:lnTo>
                  <a:pt x="487345" y="863856"/>
                </a:lnTo>
                <a:cubicBezTo>
                  <a:pt x="585316" y="864693"/>
                  <a:pt x="569406" y="918285"/>
                  <a:pt x="587828" y="863856"/>
                </a:cubicBezTo>
                <a:cubicBezTo>
                  <a:pt x="606250" y="809427"/>
                  <a:pt x="586153" y="482019"/>
                  <a:pt x="597876" y="537285"/>
                </a:cubicBezTo>
                <a:cubicBezTo>
                  <a:pt x="609599" y="592551"/>
                  <a:pt x="641420" y="1284212"/>
                  <a:pt x="658167" y="1195452"/>
                </a:cubicBezTo>
                <a:cubicBezTo>
                  <a:pt x="674914" y="1106692"/>
                  <a:pt x="684125" y="-84038"/>
                  <a:pt x="698360" y="4722"/>
                </a:cubicBezTo>
                <a:cubicBezTo>
                  <a:pt x="712595" y="93482"/>
                  <a:pt x="723481" y="1656839"/>
                  <a:pt x="743578" y="1728015"/>
                </a:cubicBezTo>
                <a:cubicBezTo>
                  <a:pt x="763675" y="1799191"/>
                  <a:pt x="799681" y="538959"/>
                  <a:pt x="818940" y="431777"/>
                </a:cubicBezTo>
                <a:cubicBezTo>
                  <a:pt x="838199" y="324595"/>
                  <a:pt x="838200" y="1058124"/>
                  <a:pt x="859134" y="1084920"/>
                </a:cubicBezTo>
                <a:cubicBezTo>
                  <a:pt x="880068" y="1111716"/>
                  <a:pt x="925286" y="620184"/>
                  <a:pt x="944545" y="592551"/>
                </a:cubicBezTo>
                <a:cubicBezTo>
                  <a:pt x="963804" y="564918"/>
                  <a:pt x="959617" y="873067"/>
                  <a:pt x="974690" y="919122"/>
                </a:cubicBezTo>
                <a:cubicBezTo>
                  <a:pt x="989763" y="965177"/>
                  <a:pt x="990600" y="877255"/>
                  <a:pt x="1034980" y="868881"/>
                </a:cubicBezTo>
                <a:cubicBezTo>
                  <a:pt x="1079360" y="860507"/>
                  <a:pt x="1240971" y="868881"/>
                  <a:pt x="1240971" y="868881"/>
                </a:cubicBezTo>
              </a:path>
            </a:pathLst>
          </a:cu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6"/>
          <a:stretch>
            <a:fillRect/>
          </a:stretch>
        </p:blipFill>
        <p:spPr>
          <a:xfrm>
            <a:off x="0" y="5781041"/>
            <a:ext cx="12192000" cy="1086491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52403" y="419548"/>
            <a:ext cx="202600" cy="204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52403" y="174913"/>
            <a:ext cx="202600" cy="2043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4972" y="303431"/>
            <a:ext cx="202600" cy="204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5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51" r:id="rId13"/>
    <p:sldLayoutId id="2147483653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37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738086" y="367432"/>
            <a:ext cx="8606160" cy="473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EE130 Final </a:t>
            </a:r>
            <a:r>
              <a:rPr lang="en-US" altLang="zh-CN" sz="5400" b="1" dirty="0" smtClean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Review</a:t>
            </a:r>
            <a:endParaRPr lang="en-US" altLang="zh-CN" sz="5400" b="1" dirty="0">
              <a:solidFill>
                <a:schemeClr val="bg1"/>
              </a:solidFill>
              <a:latin typeface="Gill Sans MT" panose="020B0502020104020203" pitchFamily="34" charset="0"/>
              <a:ea typeface="SimHei" panose="02010609060101010101" pitchFamily="49" charset="-122"/>
            </a:endParaRPr>
          </a:p>
          <a:p>
            <a:pPr lvl="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Part I</a:t>
            </a:r>
            <a:endParaRPr lang="en-US" altLang="zh-CN" sz="5400" dirty="0">
              <a:solidFill>
                <a:schemeClr val="bg1"/>
              </a:solidFill>
              <a:latin typeface="Gill Sans MT" panose="020B0502020104020203" pitchFamily="34" charset="0"/>
              <a:ea typeface="SimHei" panose="02010609060101010101" pitchFamily="49" charset="-122"/>
            </a:endParaRPr>
          </a:p>
          <a:p>
            <a:pPr algn="ctr" eaLnBrk="0" fontAlgn="base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Feng Han Lin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PhD  </a:t>
            </a:r>
            <a:r>
              <a:rPr lang="en-US" altLang="zh-CN" sz="2400" dirty="0" smtClean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Assistant Professor</a:t>
            </a:r>
            <a:endParaRPr lang="en-US" altLang="zh-CN" sz="2400" dirty="0">
              <a:solidFill>
                <a:schemeClr val="bg1"/>
              </a:solidFill>
              <a:latin typeface="Gill Sans MT" panose="020B0502020104020203" pitchFamily="34" charset="0"/>
              <a:ea typeface="SimHei" panose="02010609060101010101" pitchFamily="49" charset="-122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School of Information Science and Technology</a:t>
            </a:r>
            <a:endParaRPr lang="en-US" altLang="zh-CN" sz="2800" dirty="0">
              <a:solidFill>
                <a:schemeClr val="bg1"/>
              </a:solidFill>
              <a:latin typeface="Gill Sans MT" panose="020B0502020104020203" pitchFamily="34" charset="0"/>
              <a:ea typeface="SimHei" panose="02010609060101010101" pitchFamily="49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dirty="0">
              <a:solidFill>
                <a:schemeClr val="bg1"/>
              </a:solidFill>
              <a:latin typeface="Gill Sans MT" panose="020B0502020104020203" pitchFamily="34" charset="0"/>
              <a:ea typeface="SimHei" panose="02010609060101010101" pitchFamily="49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10530333" y="184455"/>
            <a:ext cx="1476108" cy="36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June 7</a:t>
            </a:r>
            <a:r>
              <a:rPr lang="en-US" altLang="zh-CN" baseline="30000" dirty="0" smtClean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th</a:t>
            </a:r>
            <a:r>
              <a:rPr lang="en-US" altLang="zh-CN" dirty="0" smtClean="0">
                <a:solidFill>
                  <a:schemeClr val="bg1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, 2022</a:t>
            </a:r>
            <a:endParaRPr lang="zh-CN" altLang="en-US" dirty="0">
              <a:solidFill>
                <a:schemeClr val="bg1"/>
              </a:solidFill>
              <a:latin typeface="Gill Sans MT" panose="020B0502020104020203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7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807" y="483869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45431" y="2122743"/>
                <a:ext cx="2830940" cy="799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:r>
                  <a:rPr lang="zh-CN" altLang="en-US" sz="20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endParaRPr lang="en-US" altLang="zh-CN" sz="2000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1" y="2122743"/>
                <a:ext cx="2830940" cy="799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67854" y="1476695"/>
                <a:ext cx="5024517" cy="672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200000"/>
                  </a:lnSpc>
                  <a:tabLst>
                    <a:tab pos="1168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i="1" kern="1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i="1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4" y="1476695"/>
                <a:ext cx="5024517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334433" y="2897118"/>
                <a:ext cx="2565511" cy="359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kern="100" dirty="0" smtClean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z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CN" kern="100" dirty="0" smtClean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CN" kern="100" dirty="0" smtClean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3" y="2897118"/>
                <a:ext cx="2565511" cy="3593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9226758" y="2897118"/>
                <a:ext cx="2554995" cy="359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b="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CN" kern="100" dirty="0" smtClean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b="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kern="100" dirty="0" smtClean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b="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kern="100" dirty="0" smtClean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CN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758" y="2897118"/>
                <a:ext cx="2554995" cy="3593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718502" y="1553063"/>
                <a:ext cx="4974054" cy="579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200000"/>
                  </a:lnSpc>
                  <a:tabLst>
                    <a:tab pos="1168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i="1" kern="1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i="1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02" y="1553063"/>
                <a:ext cx="4974054" cy="579582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8942893" y="2122743"/>
                <a:ext cx="2823649" cy="81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:r>
                  <a:rPr lang="zh-CN" altLang="en-US" sz="20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den>
                    </m:f>
                    <m:f>
                      <m:f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endParaRPr lang="en-US" altLang="zh-CN" sz="2000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893" y="2122743"/>
                <a:ext cx="2823649" cy="8125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691462" y="1199755"/>
            <a:ext cx="2343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TE Mode Solution</a:t>
            </a:r>
            <a:endParaRPr lang="zh-CN" altLang="en-US" sz="20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endCxn id="33" idx="2"/>
          </p:cNvCxnSpPr>
          <p:nvPr/>
        </p:nvCxnSpPr>
        <p:spPr>
          <a:xfrm>
            <a:off x="6113010" y="1207034"/>
            <a:ext cx="0" cy="5465868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5807" y="1600691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35807" y="1173378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84312" y="1199755"/>
            <a:ext cx="2408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TM Mode Solution</a:t>
            </a:r>
            <a:endParaRPr lang="zh-CN" altLang="en-US" sz="20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45154" y="2115627"/>
            <a:ext cx="8177650" cy="4557276"/>
            <a:chOff x="-725464" y="2627426"/>
            <a:chExt cx="6642542" cy="4058917"/>
          </a:xfrm>
        </p:grpSpPr>
        <p:sp>
          <p:nvSpPr>
            <p:cNvPr id="13" name="矩形 12"/>
            <p:cNvSpPr/>
            <p:nvPr/>
          </p:nvSpPr>
          <p:spPr>
            <a:xfrm>
              <a:off x="-395081" y="2667147"/>
              <a:ext cx="4827147" cy="34864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15008" y="2977638"/>
              <a:ext cx="157851" cy="5629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lnSpc>
                  <a:spcPct val="200000"/>
                </a:lnSpc>
                <a:tabLst>
                  <a:tab pos="1168400" algn="l"/>
                </a:tabLst>
              </a:pPr>
              <a:endParaRPr lang="en-US" altLang="zh-CN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-145012" y="2627426"/>
                  <a:ext cx="2977203" cy="18037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 xmlns:m="http://schemas.openxmlformats.org/officeDocument/2006/math"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160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zh-CN" altLang="en-US" sz="160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zh-CN" altLang="en-US" sz="160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𝜇𝜀</m:t>
                          </m:r>
                        </m:e>
                      </m:rad>
                    </m:oMath>
                  </a14:m>
                  <a:r>
                    <a:rPr lang="en-US" altLang="zh-CN" sz="1600" kern="100" dirty="0" smtClean="0">
                      <a:latin typeface="Gill Sans MT" panose="020B0502020104020203" pitchFamily="34" charset="0"/>
                      <a:ea typeface="黑体" panose="02010609060101010101" pitchFamily="49" charset="-122"/>
                      <a:cs typeface="Georgia" panose="02040502050405020303" pitchFamily="18" charset="0"/>
                    </a:rPr>
                    <a:t>			</a:t>
                  </a:r>
                </a:p>
                <a:p>
                  <a:pPr algn="just"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1600" dirty="0" smtClean="0">
                      <a:latin typeface="Gill Sans MT" panose="020B0502020104020203" pitchFamily="34" charset="0"/>
                      <a:ea typeface="黑体" panose="02010609060101010101" pitchFamily="49" charset="-122"/>
                    </a:rPr>
                    <a:t>				</a:t>
                  </a:r>
                  <a:endParaRPr lang="en-US" altLang="zh-CN" sz="1600" dirty="0" smtClean="0">
                    <a:latin typeface="Gill Sans MT" panose="020B0502020104020203" pitchFamily="34" charset="0"/>
                    <a:ea typeface="黑体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zh-CN" sz="16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1600" dirty="0" smtClean="0">
                      <a:latin typeface="Gill Sans MT" panose="020B0502020104020203" pitchFamily="34" charset="0"/>
                      <a:ea typeface="黑体" panose="02010609060101010101" pitchFamily="49" charset="-122"/>
                    </a:rPr>
                    <a:t>	</a:t>
                  </a:r>
                  <a:endParaRPr lang="en-US" altLang="zh-CN" sz="1600" i="1" kern="100" dirty="0" smtClean="0"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y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zh-CN" sz="16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1600" dirty="0" smtClean="0">
                      <a:latin typeface="Gill Sans MT" panose="020B0502020104020203" pitchFamily="34" charset="0"/>
                      <a:ea typeface="黑体" panose="02010609060101010101" pitchFamily="49" charset="-122"/>
                    </a:rPr>
                    <a:t>	</a:t>
                  </a:r>
                  <a:endParaRPr lang="en-US" altLang="zh-CN" sz="1600" dirty="0" smtClean="0">
                    <a:latin typeface="Gill Sans MT" panose="020B0502020104020203" pitchFamily="34" charset="0"/>
                    <a:ea typeface="黑体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1600" kern="100" dirty="0">
                      <a:latin typeface="Gill Sans MT" panose="020B0502020104020203" pitchFamily="34" charset="0"/>
                      <a:ea typeface="黑体" panose="02010609060101010101" pitchFamily="49" charset="-122"/>
                      <a:cs typeface="Georgia" panose="02040502050405020303" pitchFamily="18" charset="0"/>
                    </a:rPr>
                    <a:t>			</a:t>
                  </a:r>
                  <a:endParaRPr lang="en-US" altLang="zh-CN" sz="1600" i="1" kern="100" dirty="0" smtClean="0"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5012" y="2627426"/>
                  <a:ext cx="2977203" cy="1803708"/>
                </a:xfrm>
                <a:prstGeom prst="rect">
                  <a:avLst/>
                </a:prstGeom>
                <a:blipFill>
                  <a:blip r:embed="rId9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5675590" y="334745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-725464" y="5976772"/>
                  <a:ext cx="5146373" cy="70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4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𝑇𝐸</m:t>
                            </m:r>
                          </m:sub>
                        </m:s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4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14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4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14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  <m:r>
                              <a:rPr lang="en-US" altLang="zh-CN" sz="14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zh-CN" sz="14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den>
                        </m:f>
                        <m:r>
                          <a:rPr lang="en-US" altLang="zh-CN" sz="14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14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num>
                          <m:den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den>
                        </m:f>
                        <m:r>
                          <a:rPr lang="en-US" altLang="zh-CN" sz="1400" b="0" i="0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       </m:t>
                        </m:r>
                        <m:r>
                          <a:rPr lang="en-US" altLang="zh-CN" sz="14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     </m:t>
                        </m:r>
                        <m:sSub>
                          <m:sSub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  <m:r>
                              <a:rPr lang="en-US" altLang="zh-CN" sz="14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𝜔𝜇</m:t>
                            </m:r>
                          </m:den>
                        </m:f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𝛽𝜂</m:t>
                            </m:r>
                          </m:num>
                          <m:den>
                            <m:r>
                              <a:rPr lang="en-US" altLang="zh-CN" sz="14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en-US" altLang="zh-CN" sz="14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25464" y="5976772"/>
                  <a:ext cx="5146373" cy="7095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/>
          </p:nvSpPr>
          <p:spPr>
            <a:xfrm>
              <a:off x="5732347" y="401594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80" t="59601" r="5732" b="13390"/>
          <a:stretch/>
        </p:blipFill>
        <p:spPr bwMode="auto">
          <a:xfrm>
            <a:off x="5337225" y="601062"/>
            <a:ext cx="1620166" cy="9438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5546018" y="4109583"/>
            <a:ext cx="3635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截至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传播（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衰减不可导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）</a:t>
            </a:r>
            <a:endParaRPr lang="zh-CN" altLang="en-US" sz="1600" dirty="0">
              <a:latin typeface="Gill Sans MT" panose="020B0502020104020203" pitchFamily="34" charset="0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恰好截止</a:t>
            </a:r>
            <a:r>
              <a:rPr lang="en-US" altLang="zh-CN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/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开始传播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全在横向跑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）</a:t>
            </a:r>
            <a:endParaRPr lang="en-US" altLang="zh-CN" sz="1600" dirty="0" smtClean="0">
              <a:latin typeface="Gill Sans MT" panose="020B0502020104020203" pitchFamily="34" charset="0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传播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模式（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弹跳亦可导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）</a:t>
            </a:r>
            <a:endParaRPr lang="en-US" altLang="zh-CN" sz="1600" dirty="0" smtClean="0">
              <a:latin typeface="Gill Sans MT" panose="020B0502020104020203" pitchFamily="34" charset="0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en-US" altLang="zh-CN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TEM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波（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横向都没了，纵向领风骚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）</a:t>
            </a:r>
            <a:endParaRPr lang="en-US" altLang="zh-CN" sz="1600" dirty="0" smtClean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5101" y="5576304"/>
            <a:ext cx="39869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1168400" algn="l"/>
              </a:tabLst>
            </a:pPr>
            <a:r>
              <a:rPr lang="zh-CN" altLang="en-US" dirty="0">
                <a:latin typeface="Gill Sans MT" panose="020B0502020104020203" pitchFamily="34" charset="0"/>
                <a:ea typeface="黑体" panose="02010609060101010101" pitchFamily="49" charset="-122"/>
              </a:rPr>
              <a:t>填充</a:t>
            </a:r>
            <a:r>
              <a:rPr lang="zh-CN" altLang="en-US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介质固然好，</a:t>
            </a:r>
            <a:r>
              <a:rPr lang="zh-CN" altLang="en-US" dirty="0">
                <a:latin typeface="Gill Sans MT" panose="020B0502020104020203" pitchFamily="34" charset="0"/>
                <a:ea typeface="黑体" panose="02010609060101010101" pitchFamily="49" charset="-122"/>
              </a:rPr>
              <a:t>损耗、</a:t>
            </a:r>
            <a:r>
              <a:rPr lang="zh-CN" altLang="en-US" dirty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频率</a:t>
            </a:r>
            <a:r>
              <a:rPr lang="zh-CN" altLang="en-US" dirty="0">
                <a:latin typeface="Gill Sans MT" panose="020B0502020104020203" pitchFamily="34" charset="0"/>
                <a:ea typeface="黑体" panose="02010609060101010101" pitchFamily="49" charset="-122"/>
              </a:rPr>
              <a:t>要看好</a:t>
            </a:r>
            <a:endParaRPr lang="en-US" altLang="zh-CN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3494450" y="4092820"/>
                <a:ext cx="2888135" cy="1570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若</m:t>
                    </m:r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Sup>
                      <m:sSub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    </m:t>
                    </m:r>
                    <m:d>
                      <m:d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zh-CN" altLang="en-US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虚</m:t>
                        </m:r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Gill Sans MT" panose="020B0502020104020203" pitchFamily="34" charset="0"/>
                    <a:ea typeface="黑体" panose="02010609060101010101" pitchFamily="49" charset="-122"/>
                  </a:rPr>
                  <a:t>	</a:t>
                </a:r>
                <a:endParaRPr lang="en-US" altLang="zh-CN" sz="1600" dirty="0" smtClean="0">
                  <a:latin typeface="Gill Sans MT" panose="020B0502020104020203" pitchFamily="34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:r>
                  <a:rPr lang="zh-CN" altLang="en-US" sz="1600" kern="100" dirty="0" smtClean="0">
                    <a:latin typeface="Gill Sans MT" panose="020B0502020104020203" pitchFamily="34" charset="0"/>
                    <a:ea typeface="黑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(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=0)</m:t>
                    </m:r>
                  </m:oMath>
                </a14:m>
                <a:r>
                  <a:rPr lang="en-US" altLang="zh-CN" sz="1600" dirty="0" smtClean="0">
                    <a:latin typeface="Gill Sans MT" panose="020B0502020104020203" pitchFamily="34" charset="0"/>
                    <a:ea typeface="黑体" panose="02010609060101010101" pitchFamily="49" charset="-122"/>
                  </a:rPr>
                  <a:t>		</a:t>
                </a:r>
                <a:endParaRPr lang="en-US" altLang="zh-CN" sz="1600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若</m:t>
                    </m:r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Sup>
                      <m:sSub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sSup>
                      <m:s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(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&gt;0)</m:t>
                    </m:r>
                  </m:oMath>
                </a14:m>
                <a:r>
                  <a:rPr lang="en-US" altLang="zh-CN" sz="1600" dirty="0" smtClean="0">
                    <a:latin typeface="Gill Sans MT" panose="020B0502020104020203" pitchFamily="34" charset="0"/>
                    <a:ea typeface="黑体" panose="02010609060101010101" pitchFamily="49" charset="-122"/>
                  </a:rPr>
                  <a:t> 		</a:t>
                </a:r>
                <a:endParaRPr lang="en-US" altLang="zh-CN" sz="1600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 xmlns:m="http://schemas.openxmlformats.org/officeDocument/2006/math">
                    <m:r>
                      <a:rPr lang="zh-CN" altLang="en-US" sz="1600" i="1" kern="1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若</m:t>
                    </m:r>
                    <m:r>
                      <a:rPr lang="en-US" altLang="zh-CN" sz="1600" b="0" i="1" kern="1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Sup>
                      <m:sSub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0    </m:t>
                    </m:r>
                    <m:d>
                      <m:d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600" dirty="0" smtClean="0">
                    <a:latin typeface="Gill Sans MT" panose="020B0502020104020203" pitchFamily="34" charset="0"/>
                    <a:ea typeface="黑体" panose="02010609060101010101" pitchFamily="49" charset="-122"/>
                  </a:rPr>
                  <a:t>		</a:t>
                </a: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450" y="4092820"/>
                <a:ext cx="2888135" cy="1570550"/>
              </a:xfrm>
              <a:prstGeom prst="rect">
                <a:avLst/>
              </a:prstGeom>
              <a:blipFill>
                <a:blip r:embed="rId12"/>
                <a:stretch>
                  <a:fillRect l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5550971" y="2210341"/>
            <a:ext cx="3252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材料</a:t>
            </a:r>
            <a:r>
              <a:rPr lang="zh-CN" altLang="en-US" sz="16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决定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波数</a:t>
            </a:r>
            <a:r>
              <a:rPr lang="en-US" altLang="zh-CN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(</a:t>
            </a:r>
            <a:r>
              <a:rPr lang="zh-CN" altLang="en-US" sz="1600" kern="1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波数有多少</a:t>
            </a:r>
            <a:r>
              <a:rPr lang="en-US" altLang="zh-CN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色散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关系 </a:t>
            </a:r>
            <a:r>
              <a:rPr lang="en-US" altLang="zh-CN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(</a:t>
            </a:r>
            <a:r>
              <a:rPr lang="zh-CN" altLang="en-US" sz="1600" kern="1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横向有多少</a:t>
            </a:r>
            <a:r>
              <a:rPr lang="en-US" altLang="zh-CN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)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en-US" altLang="zh-CN" sz="16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方向</a:t>
            </a:r>
            <a:r>
              <a:rPr lang="zh-CN" altLang="en-US" sz="16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波数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宽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边有多少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）</a:t>
            </a:r>
            <a:endParaRPr lang="en-US" altLang="zh-CN" sz="1600" dirty="0">
              <a:latin typeface="Gill Sans MT" panose="020B0502020104020203" pitchFamily="34" charset="0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en-US" altLang="zh-CN" sz="16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方向</a:t>
            </a:r>
            <a:r>
              <a:rPr lang="zh-CN" altLang="en-US" sz="16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波数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窄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边有多少</a:t>
            </a:r>
            <a:r>
              <a:rPr lang="zh-CN" altLang="en-US" sz="16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）</a:t>
            </a:r>
            <a:endParaRPr lang="en-US" altLang="zh-CN" sz="1600" dirty="0" smtClean="0">
              <a:latin typeface="Gill Sans MT" panose="020B0502020104020203" pitchFamily="34" charset="0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en-US" altLang="zh-CN" sz="16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16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正实才传播（</a:t>
            </a:r>
            <a:r>
              <a:rPr lang="zh-CN" altLang="en-US" sz="1600" kern="100" dirty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纵向剩多少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</a:t>
            </a:r>
            <a:endParaRPr lang="en-US" altLang="zh-CN" sz="1600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0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335280" y="1884443"/>
                <a:ext cx="5622835" cy="4295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b="0" i="0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in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sin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1884443"/>
                <a:ext cx="5622835" cy="4295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10902" y="1236040"/>
            <a:ext cx="406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Gill Sans MT" panose="020B0502020104020203" pitchFamily="34" charset="0"/>
                <a:cs typeface="Times New Roman" panose="02020603050405020304" pitchFamily="18" charset="0"/>
              </a:rPr>
              <a:t>TE</a:t>
            </a:r>
            <a:r>
              <a:rPr lang="en-US" altLang="zh-CN" sz="2000" b="1" i="1" baseline="-25000" dirty="0" err="1" smtClean="0">
                <a:latin typeface="Gill Sans MT" panose="020B0502020104020203" pitchFamily="34" charset="0"/>
                <a:cs typeface="Times New Roman" panose="02020603050405020304" pitchFamily="18" charset="0"/>
              </a:rPr>
              <a:t>mn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Mode 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Fields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(m for a, n for b)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48134" y="1173378"/>
            <a:ext cx="0" cy="538556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5807" y="1695032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35807" y="1173378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784930" y="1264199"/>
            <a:ext cx="4126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Gill Sans MT" panose="020B0502020104020203" pitchFamily="34" charset="0"/>
                <a:cs typeface="Times New Roman" panose="02020603050405020304" pitchFamily="18" charset="0"/>
              </a:rPr>
              <a:t>TM</a:t>
            </a:r>
            <a:r>
              <a:rPr lang="en-US" altLang="zh-CN" sz="2000" b="1" i="1" baseline="-25000" dirty="0" err="1" smtClean="0">
                <a:latin typeface="Gill Sans MT" panose="020B0502020104020203" pitchFamily="34" charset="0"/>
                <a:cs typeface="Times New Roman" panose="02020603050405020304" pitchFamily="18" charset="0"/>
              </a:rPr>
              <a:t>mn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Mode 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Fields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(m for a, n for b)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6260653" y="1884443"/>
                <a:ext cx="5580937" cy="4295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b="0" i="0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in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sin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53" y="1884443"/>
                <a:ext cx="5580937" cy="4295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 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– </a:t>
            </a:r>
            <a:r>
              <a:rPr lang="zh-CN" altLang="en-US" sz="2000" b="1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模式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场的绘制，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为例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71115" y="1884443"/>
                <a:ext cx="5487000" cy="4295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in</m:t>
                      </m:r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sin</m:t>
                      </m:r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5" y="1884443"/>
                <a:ext cx="5487000" cy="4295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6048134" y="1173378"/>
            <a:ext cx="0" cy="538556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5807" y="1695032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35807" y="1173378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460840" y="2438400"/>
            <a:ext cx="5109602" cy="3589020"/>
            <a:chOff x="6696710" y="2713792"/>
            <a:chExt cx="3826510" cy="20929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70560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0552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705600" y="421747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6705600" y="480675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05520" y="330307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860552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69671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714489" y="3300850"/>
              <a:ext cx="1917700" cy="150368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138154" y="1232261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第一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步：画出坐标轴，弄清坐标系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472711" y="2600120"/>
            <a:ext cx="3817363" cy="3427300"/>
            <a:chOff x="6472711" y="2600120"/>
            <a:chExt cx="3817363" cy="342730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021576" y="6027420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6200000">
              <a:off x="5838462" y="4361908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9050999" y="2600120"/>
              <a:ext cx="845494" cy="8411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259379" y="1937962"/>
            <a:ext cx="4675243" cy="4378047"/>
            <a:chOff x="6255015" y="1968727"/>
            <a:chExt cx="4675243" cy="4378047"/>
          </a:xfrm>
        </p:grpSpPr>
        <p:sp>
          <p:nvSpPr>
            <p:cNvPr id="36" name="矩形 35"/>
            <p:cNvSpPr/>
            <p:nvPr/>
          </p:nvSpPr>
          <p:spPr>
            <a:xfrm>
              <a:off x="10514760" y="5700443"/>
              <a:ext cx="415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55015" y="2939885"/>
              <a:ext cx="3898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25916" y="1968727"/>
              <a:ext cx="3642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3196" y="3727658"/>
            <a:ext cx="5002052" cy="1475158"/>
            <a:chOff x="513196" y="3727658"/>
            <a:chExt cx="5002052" cy="1475158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567328" y="3727658"/>
              <a:ext cx="4947920" cy="497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513196" y="4705267"/>
              <a:ext cx="4947920" cy="497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1210902" y="1236040"/>
            <a:ext cx="3182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TE</a:t>
            </a:r>
            <a:r>
              <a:rPr lang="en-US" altLang="zh-CN" sz="2000" b="1" i="1" baseline="-25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m0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中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 = </a:t>
            </a:r>
            <a:r>
              <a:rPr lang="zh-CN" altLang="en-US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正数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=0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 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– </a:t>
            </a:r>
            <a:r>
              <a:rPr lang="zh-CN" altLang="en-US" sz="2000" b="1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模式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场的绘制，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为例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199580" y="1884443"/>
                <a:ext cx="5487000" cy="2561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0" y="1884443"/>
                <a:ext cx="5487000" cy="2561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6048134" y="1173378"/>
            <a:ext cx="0" cy="538556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5807" y="1695032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35807" y="1173378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460840" y="2438400"/>
            <a:ext cx="5109602" cy="3589020"/>
            <a:chOff x="6696710" y="2713792"/>
            <a:chExt cx="3826510" cy="20929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70560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0552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705600" y="421747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6705600" y="480675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05520" y="330307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860552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69671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714489" y="3300850"/>
              <a:ext cx="1917700" cy="150368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138154" y="1232261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第</a:t>
            </a:r>
            <a:r>
              <a:rPr lang="zh-CN" altLang="en-US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二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步：从简到繁，逐个击破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472711" y="2600120"/>
            <a:ext cx="3817363" cy="3427300"/>
            <a:chOff x="6472711" y="2600120"/>
            <a:chExt cx="3817363" cy="342730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021576" y="6027420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6200000">
              <a:off x="5838462" y="4361908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9050999" y="2600120"/>
              <a:ext cx="845494" cy="8411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259379" y="1937962"/>
            <a:ext cx="4675243" cy="4378047"/>
            <a:chOff x="6255015" y="1968727"/>
            <a:chExt cx="4675243" cy="4378047"/>
          </a:xfrm>
        </p:grpSpPr>
        <p:sp>
          <p:nvSpPr>
            <p:cNvPr id="36" name="矩形 35"/>
            <p:cNvSpPr/>
            <p:nvPr/>
          </p:nvSpPr>
          <p:spPr>
            <a:xfrm>
              <a:off x="10514760" y="5700443"/>
              <a:ext cx="415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55015" y="2939885"/>
              <a:ext cx="3898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25916" y="1968727"/>
              <a:ext cx="3642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829835" y="2150435"/>
            <a:ext cx="1133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向磁场</a:t>
            </a:r>
            <a:endParaRPr lang="en-US" altLang="zh-CN" sz="20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831" y="4713818"/>
            <a:ext cx="30700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策略：</a:t>
            </a:r>
            <a:endParaRPr lang="en-US" altLang="zh-CN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先画</a:t>
            </a:r>
            <a:r>
              <a:rPr lang="en-US" altLang="zh-CN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方向的电场</a:t>
            </a:r>
            <a:endParaRPr lang="en-US" altLang="zh-CN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方向按平面场来处理</a:t>
            </a:r>
            <a:endParaRPr lang="en-US" altLang="zh-CN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28232" y="3512215"/>
            <a:ext cx="1135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向电场</a:t>
            </a:r>
            <a:endParaRPr lang="en-US" altLang="zh-CN" sz="20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15408" y="2946951"/>
            <a:ext cx="1162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向磁场</a:t>
            </a:r>
            <a:endParaRPr lang="en-US" altLang="zh-CN" sz="20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10902" y="1236040"/>
            <a:ext cx="3182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TE</a:t>
            </a:r>
            <a:r>
              <a:rPr lang="en-US" altLang="zh-CN" sz="2000" b="1" i="1" baseline="-25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m0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中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 = </a:t>
            </a:r>
            <a:r>
              <a:rPr lang="zh-CN" altLang="en-US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正数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=0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4" grpId="0"/>
      <p:bldP spid="41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 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– </a:t>
            </a:r>
            <a:r>
              <a:rPr lang="zh-CN" altLang="en-US" sz="2000" b="1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模式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场的绘制，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为例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71115" y="1884443"/>
                <a:ext cx="5487000" cy="2561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 kern="100" smtClean="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kern="10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kern="100" dirty="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5" y="1884443"/>
                <a:ext cx="5487000" cy="2561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10902" y="1236040"/>
            <a:ext cx="3182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TE</a:t>
            </a:r>
            <a:r>
              <a:rPr lang="en-US" altLang="zh-CN" sz="2000" b="1" i="1" baseline="-25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m0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中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 = </a:t>
            </a:r>
            <a:r>
              <a:rPr lang="zh-CN" altLang="en-US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正数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=0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48134" y="1173378"/>
            <a:ext cx="0" cy="538556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5807" y="1695032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35807" y="1173378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460840" y="2438400"/>
            <a:ext cx="5109602" cy="3589020"/>
            <a:chOff x="6696710" y="2713792"/>
            <a:chExt cx="3826510" cy="20929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70560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0552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705600" y="421747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6705600" y="480675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05520" y="330307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860552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69671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714489" y="3300850"/>
              <a:ext cx="1917700" cy="150368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138154" y="1232261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第三步：确定函数形式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472711" y="2600120"/>
            <a:ext cx="3817363" cy="3427300"/>
            <a:chOff x="6472711" y="2600120"/>
            <a:chExt cx="3817363" cy="342730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021576" y="6027420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6200000">
              <a:off x="5838462" y="4361908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9050999" y="2600120"/>
              <a:ext cx="845494" cy="8411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259379" y="1937962"/>
            <a:ext cx="4675243" cy="4378047"/>
            <a:chOff x="6255015" y="1968727"/>
            <a:chExt cx="4675243" cy="4378047"/>
          </a:xfrm>
        </p:grpSpPr>
        <p:sp>
          <p:nvSpPr>
            <p:cNvPr id="36" name="矩形 35"/>
            <p:cNvSpPr/>
            <p:nvPr/>
          </p:nvSpPr>
          <p:spPr>
            <a:xfrm>
              <a:off x="10514760" y="5700443"/>
              <a:ext cx="415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55015" y="2939885"/>
              <a:ext cx="3898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25916" y="1968727"/>
              <a:ext cx="3642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05042" y="4445978"/>
            <a:ext cx="550823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观察：</a:t>
            </a:r>
            <a:endParaRPr lang="en-US" altLang="zh-CN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B05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常数项振幅不管</a:t>
            </a:r>
            <a:endParaRPr lang="en-US" altLang="zh-CN" b="1" dirty="0" smtClean="0">
              <a:solidFill>
                <a:srgbClr val="00B05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指数项：</a:t>
            </a:r>
            <a:r>
              <a:rPr lang="zh-CN" altLang="en-US" b="1" dirty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纵向的</a:t>
            </a:r>
            <a:r>
              <a:rPr lang="zh-CN" altLang="en-US" b="1" dirty="0" smtClean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行波 （一旦给定</a:t>
            </a:r>
            <a:r>
              <a:rPr lang="en-US" altLang="zh-CN" b="1" i="1" dirty="0" smtClean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z</a:t>
            </a:r>
            <a:r>
              <a:rPr lang="en-US" altLang="zh-CN" b="1" dirty="0" smtClean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b="1" i="1" dirty="0" smtClean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z</a:t>
            </a:r>
            <a:r>
              <a:rPr lang="en-US" altLang="zh-CN" b="1" baseline="-25000" dirty="0" smtClean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0</a:t>
            </a:r>
            <a:r>
              <a:rPr lang="zh-CN" altLang="en-US" b="1" baseline="-25000" dirty="0" smtClean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solidFill>
                  <a:srgbClr val="96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也变常数）</a:t>
            </a:r>
            <a:endParaRPr lang="en-US" altLang="zh-CN" b="1" dirty="0" smtClean="0">
              <a:solidFill>
                <a:srgbClr val="96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正弦项：横向的驻波（只是一个</a:t>
            </a:r>
            <a:r>
              <a:rPr lang="en-US" altLang="zh-CN" b="1" dirty="0" smtClean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sin</a:t>
            </a:r>
            <a:r>
              <a:rPr lang="zh-CN" altLang="en-US" b="1" dirty="0" smtClean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函数而已）</a:t>
            </a:r>
            <a:endParaRPr lang="en-US" altLang="zh-CN" b="1" dirty="0">
              <a:solidFill>
                <a:srgbClr val="0000CC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77623" y="3548682"/>
            <a:ext cx="1135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向电场</a:t>
            </a:r>
            <a:endParaRPr lang="en-US" altLang="zh-CN" sz="20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 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– </a:t>
            </a:r>
            <a:r>
              <a:rPr lang="zh-CN" altLang="en-US" sz="2000" b="1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模式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场的绘制，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为例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71115" y="1753915"/>
                <a:ext cx="5487000" cy="2286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i="1" kern="1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kern="10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kern="100" dirty="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5" y="1753915"/>
                <a:ext cx="5487000" cy="2286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10902" y="1236040"/>
            <a:ext cx="3182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TE</a:t>
            </a:r>
            <a:r>
              <a:rPr lang="en-US" altLang="zh-CN" sz="2000" b="1" i="1" baseline="-25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m0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中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 = </a:t>
            </a:r>
            <a:r>
              <a:rPr lang="zh-CN" altLang="en-US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正数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=0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48134" y="1173378"/>
            <a:ext cx="0" cy="538556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5807" y="1695032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35807" y="1173378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460840" y="2438400"/>
            <a:ext cx="5109602" cy="3589020"/>
            <a:chOff x="6696710" y="2713792"/>
            <a:chExt cx="3826510" cy="20929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70560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0552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705600" y="421747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6705600" y="480675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05520" y="330307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860552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69671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714489" y="3300850"/>
              <a:ext cx="1917700" cy="150368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138154" y="1232261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第四步：确定波数（半波的数量）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472711" y="2600120"/>
            <a:ext cx="3817363" cy="3427300"/>
            <a:chOff x="6472711" y="2600120"/>
            <a:chExt cx="3817363" cy="342730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021576" y="6027420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6200000">
              <a:off x="5838462" y="4361908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9050999" y="2600120"/>
              <a:ext cx="845494" cy="8411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259379" y="1937962"/>
            <a:ext cx="4675243" cy="4378047"/>
            <a:chOff x="6255015" y="1968727"/>
            <a:chExt cx="4675243" cy="4378047"/>
          </a:xfrm>
        </p:grpSpPr>
        <p:sp>
          <p:nvSpPr>
            <p:cNvPr id="36" name="矩形 35"/>
            <p:cNvSpPr/>
            <p:nvPr/>
          </p:nvSpPr>
          <p:spPr>
            <a:xfrm>
              <a:off x="10514760" y="5700443"/>
              <a:ext cx="415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55015" y="2939885"/>
              <a:ext cx="3898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25916" y="1968727"/>
              <a:ext cx="3642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22518" y="4014862"/>
                <a:ext cx="4872359" cy="2552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 smtClean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观察：</a:t>
                </a:r>
                <a:endParaRPr lang="en-US" altLang="zh-CN" sz="1600" b="1" dirty="0" smtClean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i="1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 = 0,  </a:t>
                </a: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整个表达式都为零（只剩下</a:t>
                </a:r>
                <a:r>
                  <a:rPr lang="en-US" altLang="zh-CN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Hz</a:t>
                </a: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）</a:t>
                </a:r>
                <a:endParaRPr lang="en-US" altLang="zh-CN" sz="1600" dirty="0" smtClean="0">
                  <a:solidFill>
                    <a:srgbClr val="0000CC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i="1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 = 1</a:t>
                </a: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z = constant</a:t>
                </a: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的平面，绘制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𝜋</m:t>
                                </m:r>
                                <m:r>
                                  <a:rPr lang="en-US" altLang="zh-CN" sz="1600" b="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1600" b="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1600" dirty="0" smtClean="0">
                  <a:solidFill>
                    <a:srgbClr val="0000CC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个半波</a:t>
                </a:r>
                <a:endParaRPr lang="en-US" altLang="zh-CN" sz="1600" dirty="0" smtClean="0">
                  <a:solidFill>
                    <a:srgbClr val="0000CC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一个波腹取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  <m:r>
                          <a:rPr lang="en-US" altLang="zh-CN" sz="1600" b="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sz="1600" b="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den>
                    </m:f>
                    <m:r>
                      <a:rPr lang="en-US" altLang="zh-CN" sz="1600" b="0" i="1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1600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CN" sz="1600" b="0" i="1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b="0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zh-CN" altLang="en-US" sz="1600" b="0" i="1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1600" b="0" i="1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1600" b="0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num>
                      <m:den>
                        <m:r>
                          <a:rPr lang="en-US" altLang="zh-CN" sz="1600" b="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，两个</a:t>
                </a:r>
                <a:r>
                  <a:rPr lang="zh-CN" altLang="en-US" sz="1600" dirty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零</a:t>
                </a: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点</a:t>
                </a:r>
                <a:endParaRPr lang="en-US" altLang="zh-CN" sz="1600" dirty="0" smtClean="0">
                  <a:solidFill>
                    <a:srgbClr val="0000CC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电场不改变方向，正负</a:t>
                </a:r>
                <a:r>
                  <a:rPr lang="en-US" altLang="zh-CN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方向选一个都可以</a:t>
                </a:r>
                <a:endParaRPr lang="en-US" altLang="zh-CN" sz="1600" dirty="0">
                  <a:solidFill>
                    <a:srgbClr val="0000CC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18" y="4014862"/>
                <a:ext cx="4872359" cy="2552109"/>
              </a:xfrm>
              <a:prstGeom prst="rect">
                <a:avLst/>
              </a:prstGeom>
              <a:blipFill>
                <a:blip r:embed="rId4"/>
                <a:stretch>
                  <a:fillRect l="-626" t="-718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4714264" y="3065157"/>
            <a:ext cx="1135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向电场</a:t>
            </a:r>
            <a:endParaRPr lang="en-US" altLang="zh-CN" sz="20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469380" y="5029198"/>
            <a:ext cx="2545080" cy="998222"/>
          </a:xfrm>
          <a:custGeom>
            <a:avLst/>
            <a:gdLst>
              <a:gd name="connsiteX0" fmla="*/ 0 w 2545080"/>
              <a:gd name="connsiteY0" fmla="*/ 998222 h 998222"/>
              <a:gd name="connsiteX1" fmla="*/ 1249680 w 2545080"/>
              <a:gd name="connsiteY1" fmla="*/ 2 h 998222"/>
              <a:gd name="connsiteX2" fmla="*/ 2545080 w 2545080"/>
              <a:gd name="connsiteY2" fmla="*/ 990602 h 99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998222">
                <a:moveTo>
                  <a:pt x="0" y="998222"/>
                </a:moveTo>
                <a:cubicBezTo>
                  <a:pt x="412750" y="499747"/>
                  <a:pt x="825500" y="1272"/>
                  <a:pt x="1249680" y="2"/>
                </a:cubicBezTo>
                <a:cubicBezTo>
                  <a:pt x="1673860" y="-1268"/>
                  <a:pt x="2109470" y="494667"/>
                  <a:pt x="2545080" y="990602"/>
                </a:cubicBezTo>
              </a:path>
            </a:pathLst>
          </a:cu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797040" y="5016917"/>
            <a:ext cx="1912620" cy="1006692"/>
            <a:chOff x="6797040" y="5135880"/>
            <a:chExt cx="1912620" cy="887730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6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 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– </a:t>
            </a:r>
            <a:r>
              <a:rPr lang="zh-CN" altLang="en-US" sz="2000" b="1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模式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场的绘制，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为例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71115" y="1753915"/>
                <a:ext cx="5487000" cy="2286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i="1" kern="1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kern="10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kern="100" dirty="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5" y="1753915"/>
                <a:ext cx="5487000" cy="2286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10902" y="1236040"/>
            <a:ext cx="2797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TE</a:t>
            </a:r>
            <a:r>
              <a:rPr lang="en-US" altLang="zh-CN" sz="2000" b="1" i="1" baseline="-25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m0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中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 = 1,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=0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48134" y="1173378"/>
            <a:ext cx="0" cy="538556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5807" y="1695032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35807" y="1173378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460840" y="2438400"/>
            <a:ext cx="5109602" cy="3589020"/>
            <a:chOff x="6696710" y="2713792"/>
            <a:chExt cx="3826510" cy="20929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70560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0552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705600" y="421747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6705600" y="480675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05520" y="330307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860552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69671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714489" y="3300850"/>
              <a:ext cx="1917700" cy="150368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138154" y="1232261"/>
            <a:ext cx="313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第五步：考虑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方向的传播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472711" y="2600120"/>
            <a:ext cx="3817363" cy="3427300"/>
            <a:chOff x="6472711" y="2600120"/>
            <a:chExt cx="3817363" cy="342730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021576" y="6027420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6200000">
              <a:off x="5838462" y="4361908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9050999" y="2600120"/>
              <a:ext cx="845494" cy="8411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259379" y="1937962"/>
            <a:ext cx="4675243" cy="4378047"/>
            <a:chOff x="6255015" y="1968727"/>
            <a:chExt cx="4675243" cy="4378047"/>
          </a:xfrm>
        </p:grpSpPr>
        <p:sp>
          <p:nvSpPr>
            <p:cNvPr id="36" name="矩形 35"/>
            <p:cNvSpPr/>
            <p:nvPr/>
          </p:nvSpPr>
          <p:spPr>
            <a:xfrm>
              <a:off x="10514760" y="5700443"/>
              <a:ext cx="415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55015" y="2939885"/>
              <a:ext cx="3898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25916" y="1968727"/>
              <a:ext cx="3642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22518" y="4014862"/>
            <a:ext cx="314060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观察：</a:t>
            </a:r>
            <a:endParaRPr lang="en-US" altLang="zh-CN" sz="16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US" altLang="zh-CN" sz="16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z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方向是行波</a:t>
            </a:r>
            <a:endParaRPr lang="en-US" altLang="zh-CN" sz="1600" dirty="0" smtClean="0">
              <a:solidFill>
                <a:srgbClr val="0000CC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电场每半个波长改变一次方向</a:t>
            </a:r>
            <a:endParaRPr lang="en-US" altLang="zh-CN" sz="1600" dirty="0" smtClean="0">
              <a:solidFill>
                <a:srgbClr val="0000CC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确定幅度分布</a:t>
            </a:r>
            <a:endParaRPr lang="en-US" altLang="zh-CN" sz="1600" dirty="0" smtClean="0">
              <a:solidFill>
                <a:srgbClr val="0000CC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用</a:t>
            </a:r>
            <a:r>
              <a:rPr lang="zh-CN" altLang="en-US" sz="1600" dirty="0" smtClean="0">
                <a:solidFill>
                  <a:srgbClr val="0000CC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箭头表示场的反向</a:t>
            </a:r>
            <a:endParaRPr lang="en-US" altLang="zh-CN" sz="1600" dirty="0">
              <a:solidFill>
                <a:srgbClr val="0000CC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14264" y="3065157"/>
            <a:ext cx="1135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向电场</a:t>
            </a:r>
            <a:endParaRPr lang="en-US" altLang="zh-CN" sz="20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469380" y="5029198"/>
            <a:ext cx="2545080" cy="998222"/>
          </a:xfrm>
          <a:custGeom>
            <a:avLst/>
            <a:gdLst>
              <a:gd name="connsiteX0" fmla="*/ 0 w 2545080"/>
              <a:gd name="connsiteY0" fmla="*/ 998222 h 998222"/>
              <a:gd name="connsiteX1" fmla="*/ 1249680 w 2545080"/>
              <a:gd name="connsiteY1" fmla="*/ 2 h 998222"/>
              <a:gd name="connsiteX2" fmla="*/ 2545080 w 2545080"/>
              <a:gd name="connsiteY2" fmla="*/ 990602 h 99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998222">
                <a:moveTo>
                  <a:pt x="0" y="998222"/>
                </a:moveTo>
                <a:cubicBezTo>
                  <a:pt x="412750" y="499747"/>
                  <a:pt x="825500" y="1272"/>
                  <a:pt x="1249680" y="2"/>
                </a:cubicBezTo>
                <a:cubicBezTo>
                  <a:pt x="1673860" y="-1268"/>
                  <a:pt x="2109470" y="494667"/>
                  <a:pt x="2545080" y="990602"/>
                </a:cubicBezTo>
              </a:path>
            </a:pathLst>
          </a:cu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797040" y="5016917"/>
            <a:ext cx="1912620" cy="1006692"/>
            <a:chOff x="6797040" y="5135880"/>
            <a:chExt cx="1912620" cy="887730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891411" y="3599021"/>
            <a:ext cx="1379220" cy="1736347"/>
            <a:chOff x="10015754" y="3521453"/>
            <a:chExt cx="1379220" cy="173634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0015754" y="487936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716794" y="421426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1394974" y="352145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9507844" y="2261127"/>
            <a:ext cx="2060682" cy="2402659"/>
            <a:chOff x="10015754" y="2855141"/>
            <a:chExt cx="2060682" cy="2402659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0015754" y="487936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716794" y="421426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1402594" y="3529606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076436" y="2855141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9029700" y="2468880"/>
            <a:ext cx="2514600" cy="3550920"/>
          </a:xfrm>
          <a:custGeom>
            <a:avLst/>
            <a:gdLst>
              <a:gd name="connsiteX0" fmla="*/ 0 w 2514600"/>
              <a:gd name="connsiteY0" fmla="*/ 3550920 h 3550920"/>
              <a:gd name="connsiteX1" fmla="*/ 480060 w 2514600"/>
              <a:gd name="connsiteY1" fmla="*/ 2057400 h 3550920"/>
              <a:gd name="connsiteX2" fmla="*/ 876300 w 2514600"/>
              <a:gd name="connsiteY2" fmla="*/ 2697480 h 3550920"/>
              <a:gd name="connsiteX3" fmla="*/ 1188720 w 2514600"/>
              <a:gd name="connsiteY3" fmla="*/ 1341120 h 3550920"/>
              <a:gd name="connsiteX4" fmla="*/ 1562100 w 2514600"/>
              <a:gd name="connsiteY4" fmla="*/ 1988820 h 3550920"/>
              <a:gd name="connsiteX5" fmla="*/ 1851660 w 2514600"/>
              <a:gd name="connsiteY5" fmla="*/ 647700 h 3550920"/>
              <a:gd name="connsiteX6" fmla="*/ 2232660 w 2514600"/>
              <a:gd name="connsiteY6" fmla="*/ 1318260 h 3550920"/>
              <a:gd name="connsiteX7" fmla="*/ 2514600 w 2514600"/>
              <a:gd name="connsiteY7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550920">
                <a:moveTo>
                  <a:pt x="0" y="3550920"/>
                </a:moveTo>
                <a:cubicBezTo>
                  <a:pt x="167005" y="2875280"/>
                  <a:pt x="334010" y="2199640"/>
                  <a:pt x="480060" y="2057400"/>
                </a:cubicBezTo>
                <a:cubicBezTo>
                  <a:pt x="626110" y="1915160"/>
                  <a:pt x="758190" y="2816860"/>
                  <a:pt x="876300" y="2697480"/>
                </a:cubicBezTo>
                <a:cubicBezTo>
                  <a:pt x="994410" y="2578100"/>
                  <a:pt x="1074420" y="1459230"/>
                  <a:pt x="1188720" y="1341120"/>
                </a:cubicBezTo>
                <a:cubicBezTo>
                  <a:pt x="1303020" y="1223010"/>
                  <a:pt x="1451610" y="2104390"/>
                  <a:pt x="1562100" y="1988820"/>
                </a:cubicBezTo>
                <a:cubicBezTo>
                  <a:pt x="1672590" y="1873250"/>
                  <a:pt x="1739900" y="759460"/>
                  <a:pt x="1851660" y="647700"/>
                </a:cubicBezTo>
                <a:cubicBezTo>
                  <a:pt x="1963420" y="535940"/>
                  <a:pt x="2122170" y="1426210"/>
                  <a:pt x="2232660" y="1318260"/>
                </a:cubicBezTo>
                <a:cubicBezTo>
                  <a:pt x="2343150" y="1210310"/>
                  <a:pt x="2428875" y="605155"/>
                  <a:pt x="2514600" y="0"/>
                </a:cubicBezTo>
              </a:path>
            </a:pathLst>
          </a:cu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8824687" y="4684647"/>
            <a:ext cx="1317654" cy="883781"/>
            <a:chOff x="6797040" y="5135880"/>
            <a:chExt cx="1912620" cy="887730"/>
          </a:xfrm>
          <a:scene3d>
            <a:camera prst="isometricOffAxis2Right">
              <a:rot lat="1742926" lon="17767197" rev="34732"/>
            </a:camera>
            <a:lightRig rig="threePt" dir="t"/>
          </a:scene3d>
        </p:grpSpPr>
        <p:cxnSp>
          <p:nvCxnSpPr>
            <p:cNvPr id="57" name="直接箭头连接符 56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9456619" y="4150351"/>
            <a:ext cx="814448" cy="866566"/>
            <a:chOff x="4557492" y="5084285"/>
            <a:chExt cx="814448" cy="866566"/>
          </a:xfrm>
          <a:scene3d>
            <a:camera prst="isometricOffAxis2Right">
              <a:rot lat="1680000" lon="17759994" rev="0"/>
            </a:camera>
            <a:lightRig rig="threePt" dir="t"/>
          </a:scene3d>
        </p:grpSpPr>
        <p:cxnSp>
          <p:nvCxnSpPr>
            <p:cNvPr id="81" name="直接箭头连接符 80"/>
            <p:cNvCxnSpPr/>
            <p:nvPr/>
          </p:nvCxnSpPr>
          <p:spPr>
            <a:xfrm flipH="1">
              <a:off x="4964716" y="5084285"/>
              <a:ext cx="0" cy="866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5100457" y="5084285"/>
              <a:ext cx="0" cy="764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>
              <a:off x="5236199" y="5084285"/>
              <a:ext cx="0" cy="5345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>
              <a:off x="5371940" y="5084285"/>
              <a:ext cx="0" cy="304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4828975" y="5084285"/>
              <a:ext cx="0" cy="65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4693233" y="5084285"/>
              <a:ext cx="0" cy="4755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>
              <a:off x="4557492" y="5084285"/>
              <a:ext cx="0" cy="232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0513099" y="3254431"/>
            <a:ext cx="843045" cy="883781"/>
            <a:chOff x="6797040" y="5135880"/>
            <a:chExt cx="1912620" cy="887730"/>
          </a:xfrm>
          <a:scene3d>
            <a:camera prst="isometricOffAxis2Right">
              <a:rot lat="1742926" lon="17767197" rev="34732"/>
            </a:camera>
            <a:lightRig rig="threePt" dir="t"/>
          </a:scene3d>
        </p:grpSpPr>
        <p:cxnSp>
          <p:nvCxnSpPr>
            <p:cNvPr id="97" name="直接箭头连接符 96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10120174" y="3474281"/>
            <a:ext cx="814448" cy="866566"/>
            <a:chOff x="4557492" y="5084285"/>
            <a:chExt cx="814448" cy="866566"/>
          </a:xfrm>
          <a:scene3d>
            <a:camera prst="isometricOffAxis2Right">
              <a:rot lat="1680000" lon="17759994" rev="0"/>
            </a:camera>
            <a:lightRig rig="threePt" dir="t"/>
          </a:scene3d>
        </p:grpSpPr>
        <p:cxnSp>
          <p:nvCxnSpPr>
            <p:cNvPr id="105" name="直接箭头连接符 104"/>
            <p:cNvCxnSpPr/>
            <p:nvPr/>
          </p:nvCxnSpPr>
          <p:spPr>
            <a:xfrm flipH="1">
              <a:off x="4964716" y="5084285"/>
              <a:ext cx="0" cy="866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5100457" y="5084285"/>
              <a:ext cx="0" cy="764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H="1">
              <a:off x="5236199" y="5084285"/>
              <a:ext cx="0" cy="5345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>
              <a:off x="5371940" y="5084285"/>
              <a:ext cx="0" cy="304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H="1">
              <a:off x="4828975" y="5084285"/>
              <a:ext cx="0" cy="65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>
              <a:off x="4693233" y="5084285"/>
              <a:ext cx="0" cy="4755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4557492" y="5084285"/>
              <a:ext cx="0" cy="232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0762051" y="2754281"/>
            <a:ext cx="965021" cy="866566"/>
            <a:chOff x="4557492" y="5084285"/>
            <a:chExt cx="814448" cy="866566"/>
          </a:xfrm>
          <a:scene3d>
            <a:camera prst="isometricOffAxis2Right">
              <a:rot lat="1680000" lon="17759994" rev="0"/>
            </a:camera>
            <a:lightRig rig="threePt" dir="t"/>
          </a:scene3d>
        </p:grpSpPr>
        <p:cxnSp>
          <p:nvCxnSpPr>
            <p:cNvPr id="113" name="直接箭头连接符 112"/>
            <p:cNvCxnSpPr/>
            <p:nvPr/>
          </p:nvCxnSpPr>
          <p:spPr>
            <a:xfrm flipH="1">
              <a:off x="4964716" y="5084285"/>
              <a:ext cx="0" cy="866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>
              <a:off x="5100457" y="5084285"/>
              <a:ext cx="0" cy="764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>
              <a:off x="5236199" y="5084285"/>
              <a:ext cx="0" cy="5345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H="1">
              <a:off x="5371940" y="5084285"/>
              <a:ext cx="0" cy="304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4828975" y="5084285"/>
              <a:ext cx="0" cy="65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4693233" y="5084285"/>
              <a:ext cx="0" cy="4755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4557492" y="5084285"/>
              <a:ext cx="0" cy="232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9842719" y="3915389"/>
            <a:ext cx="843045" cy="883781"/>
            <a:chOff x="6797040" y="5135880"/>
            <a:chExt cx="1912620" cy="887730"/>
          </a:xfrm>
          <a:scene3d>
            <a:camera prst="isometricOffAxis2Right">
              <a:rot lat="1742926" lon="17767197" rev="34732"/>
            </a:camera>
            <a:lightRig rig="threePt" dir="t"/>
          </a:scene3d>
        </p:grpSpPr>
        <p:cxnSp>
          <p:nvCxnSpPr>
            <p:cNvPr id="121" name="直接箭头连接符 120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0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 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– </a:t>
            </a:r>
            <a:r>
              <a:rPr lang="zh-CN" altLang="en-US" sz="2000" b="1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模式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场的绘制，</a:t>
            </a:r>
            <a:r>
              <a:rPr lang="en-US" altLang="zh-CN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</a:t>
            </a: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为例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71115" y="1656073"/>
                <a:ext cx="5487000" cy="1848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i="1" kern="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kern="1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zh-CN" altLang="en-US" sz="1600" i="1" kern="1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1600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sz="1600" i="1" kern="1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kern="1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600" i="1" kern="1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i="1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600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kern="10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kern="1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kern="10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16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altLang="zh-CN" sz="16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1600" kern="100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5" y="1656073"/>
                <a:ext cx="5487000" cy="1848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10902" y="1236040"/>
            <a:ext cx="2797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TE</a:t>
            </a:r>
            <a:r>
              <a:rPr lang="en-US" altLang="zh-CN" sz="2000" b="1" i="1" baseline="-25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m0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中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m = 1,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=0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48134" y="1173378"/>
            <a:ext cx="0" cy="538556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5807" y="1695032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35807" y="1173378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460840" y="2438400"/>
            <a:ext cx="5109602" cy="3589020"/>
            <a:chOff x="6696710" y="2713792"/>
            <a:chExt cx="3826510" cy="20929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70560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05520" y="4217472"/>
              <a:ext cx="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705600" y="421747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6705600" y="4806752"/>
              <a:ext cx="189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05520" y="330307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860552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696710" y="2713792"/>
              <a:ext cx="1917700" cy="150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138154" y="123226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第</a:t>
            </a:r>
            <a:r>
              <a:rPr lang="zh-CN" altLang="en-US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六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步：考虑磁场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472711" y="3727659"/>
            <a:ext cx="3817363" cy="2299761"/>
            <a:chOff x="6472711" y="3727659"/>
            <a:chExt cx="3817363" cy="2299761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021576" y="6027420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6200000">
              <a:off x="5838462" y="4361908"/>
              <a:ext cx="1268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259379" y="2909120"/>
            <a:ext cx="4675243" cy="3406889"/>
            <a:chOff x="6255015" y="2939885"/>
            <a:chExt cx="4675243" cy="3406889"/>
          </a:xfrm>
        </p:grpSpPr>
        <p:sp>
          <p:nvSpPr>
            <p:cNvPr id="36" name="矩形 35"/>
            <p:cNvSpPr/>
            <p:nvPr/>
          </p:nvSpPr>
          <p:spPr>
            <a:xfrm>
              <a:off x="10514760" y="5700443"/>
              <a:ext cx="415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55015" y="2939885"/>
              <a:ext cx="3898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00035" y="3503330"/>
            <a:ext cx="5490606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观察：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要体现</a:t>
            </a:r>
            <a:r>
              <a:rPr lang="en-US" altLang="zh-CN" sz="1600" i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的方向，最好在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zox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面上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1600" i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都</a:t>
            </a:r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不随</a:t>
            </a:r>
            <a:r>
              <a:rPr lang="en-US" altLang="zh-CN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变化（每个</a:t>
            </a:r>
            <a:r>
              <a:rPr lang="en-US" altLang="zh-CN" sz="1600" i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都一样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不妨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</a:t>
            </a:r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顶面）</a:t>
            </a:r>
            <a:endParaRPr lang="en-US" altLang="zh-CN" sz="16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 = 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时，没有</a:t>
            </a:r>
            <a:r>
              <a:rPr lang="en-US" altLang="zh-CN" sz="1600" i="1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sz="1600" i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，从最大值画起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沿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方向有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个半波，矢量改变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次指向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类似，但在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方向不改变指向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最终，</a:t>
            </a:r>
            <a:r>
              <a:rPr lang="en-US" altLang="zh-CN" sz="1600" i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H</a:t>
            </a:r>
            <a:r>
              <a:rPr lang="en-US" altLang="zh-CN" sz="1600" baseline="-25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600" i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组合成圈。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表示在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方向上，每经过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的长度，磁场的圈数</a:t>
            </a:r>
            <a:endParaRPr lang="en-US" altLang="zh-CN" sz="16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469380" y="5029198"/>
            <a:ext cx="2545080" cy="998222"/>
          </a:xfrm>
          <a:custGeom>
            <a:avLst/>
            <a:gdLst>
              <a:gd name="connsiteX0" fmla="*/ 0 w 2545080"/>
              <a:gd name="connsiteY0" fmla="*/ 998222 h 998222"/>
              <a:gd name="connsiteX1" fmla="*/ 1249680 w 2545080"/>
              <a:gd name="connsiteY1" fmla="*/ 2 h 998222"/>
              <a:gd name="connsiteX2" fmla="*/ 2545080 w 2545080"/>
              <a:gd name="connsiteY2" fmla="*/ 990602 h 99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998222">
                <a:moveTo>
                  <a:pt x="0" y="998222"/>
                </a:moveTo>
                <a:cubicBezTo>
                  <a:pt x="412750" y="499747"/>
                  <a:pt x="825500" y="1272"/>
                  <a:pt x="1249680" y="2"/>
                </a:cubicBezTo>
                <a:cubicBezTo>
                  <a:pt x="1673860" y="-1268"/>
                  <a:pt x="2109470" y="494667"/>
                  <a:pt x="2545080" y="990602"/>
                </a:cubicBezTo>
              </a:path>
            </a:pathLst>
          </a:cu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797040" y="5016917"/>
            <a:ext cx="1912620" cy="1006692"/>
            <a:chOff x="6797040" y="5135880"/>
            <a:chExt cx="1912620" cy="887730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891411" y="3599021"/>
            <a:ext cx="1379220" cy="1736347"/>
            <a:chOff x="10015754" y="3521453"/>
            <a:chExt cx="1379220" cy="173634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0015754" y="487936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716794" y="421426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1394974" y="352145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9507844" y="2261127"/>
            <a:ext cx="2060682" cy="2402659"/>
            <a:chOff x="10015754" y="2855141"/>
            <a:chExt cx="2060682" cy="2402659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0015754" y="487936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716794" y="4214263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1402594" y="3529606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076436" y="2855141"/>
              <a:ext cx="0" cy="3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9029700" y="2468880"/>
            <a:ext cx="2514600" cy="3550920"/>
          </a:xfrm>
          <a:custGeom>
            <a:avLst/>
            <a:gdLst>
              <a:gd name="connsiteX0" fmla="*/ 0 w 2514600"/>
              <a:gd name="connsiteY0" fmla="*/ 3550920 h 3550920"/>
              <a:gd name="connsiteX1" fmla="*/ 480060 w 2514600"/>
              <a:gd name="connsiteY1" fmla="*/ 2057400 h 3550920"/>
              <a:gd name="connsiteX2" fmla="*/ 876300 w 2514600"/>
              <a:gd name="connsiteY2" fmla="*/ 2697480 h 3550920"/>
              <a:gd name="connsiteX3" fmla="*/ 1188720 w 2514600"/>
              <a:gd name="connsiteY3" fmla="*/ 1341120 h 3550920"/>
              <a:gd name="connsiteX4" fmla="*/ 1562100 w 2514600"/>
              <a:gd name="connsiteY4" fmla="*/ 1988820 h 3550920"/>
              <a:gd name="connsiteX5" fmla="*/ 1851660 w 2514600"/>
              <a:gd name="connsiteY5" fmla="*/ 647700 h 3550920"/>
              <a:gd name="connsiteX6" fmla="*/ 2232660 w 2514600"/>
              <a:gd name="connsiteY6" fmla="*/ 1318260 h 3550920"/>
              <a:gd name="connsiteX7" fmla="*/ 2514600 w 2514600"/>
              <a:gd name="connsiteY7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550920">
                <a:moveTo>
                  <a:pt x="0" y="3550920"/>
                </a:moveTo>
                <a:cubicBezTo>
                  <a:pt x="167005" y="2875280"/>
                  <a:pt x="334010" y="2199640"/>
                  <a:pt x="480060" y="2057400"/>
                </a:cubicBezTo>
                <a:cubicBezTo>
                  <a:pt x="626110" y="1915160"/>
                  <a:pt x="758190" y="2816860"/>
                  <a:pt x="876300" y="2697480"/>
                </a:cubicBezTo>
                <a:cubicBezTo>
                  <a:pt x="994410" y="2578100"/>
                  <a:pt x="1074420" y="1459230"/>
                  <a:pt x="1188720" y="1341120"/>
                </a:cubicBezTo>
                <a:cubicBezTo>
                  <a:pt x="1303020" y="1223010"/>
                  <a:pt x="1451610" y="2104390"/>
                  <a:pt x="1562100" y="1988820"/>
                </a:cubicBezTo>
                <a:cubicBezTo>
                  <a:pt x="1672590" y="1873250"/>
                  <a:pt x="1739900" y="759460"/>
                  <a:pt x="1851660" y="647700"/>
                </a:cubicBezTo>
                <a:cubicBezTo>
                  <a:pt x="1963420" y="535940"/>
                  <a:pt x="2122170" y="1426210"/>
                  <a:pt x="2232660" y="1318260"/>
                </a:cubicBezTo>
                <a:cubicBezTo>
                  <a:pt x="2343150" y="1210310"/>
                  <a:pt x="2428875" y="605155"/>
                  <a:pt x="2514600" y="0"/>
                </a:cubicBezTo>
              </a:path>
            </a:pathLst>
          </a:cu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8824687" y="4684647"/>
            <a:ext cx="1317654" cy="883781"/>
            <a:chOff x="6797040" y="5135880"/>
            <a:chExt cx="1912620" cy="887730"/>
          </a:xfrm>
          <a:scene3d>
            <a:camera prst="isometricOffAxis2Right">
              <a:rot lat="1742926" lon="17767197" rev="34732"/>
            </a:camera>
            <a:lightRig rig="threePt" dir="t"/>
          </a:scene3d>
        </p:grpSpPr>
        <p:cxnSp>
          <p:nvCxnSpPr>
            <p:cNvPr id="57" name="直接箭头连接符 56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9456619" y="4150351"/>
            <a:ext cx="814448" cy="866566"/>
            <a:chOff x="4557492" y="5084285"/>
            <a:chExt cx="814448" cy="866566"/>
          </a:xfrm>
          <a:scene3d>
            <a:camera prst="isometricOffAxis2Right">
              <a:rot lat="1680000" lon="17759994" rev="0"/>
            </a:camera>
            <a:lightRig rig="threePt" dir="t"/>
          </a:scene3d>
        </p:grpSpPr>
        <p:cxnSp>
          <p:nvCxnSpPr>
            <p:cNvPr id="81" name="直接箭头连接符 80"/>
            <p:cNvCxnSpPr/>
            <p:nvPr/>
          </p:nvCxnSpPr>
          <p:spPr>
            <a:xfrm flipH="1">
              <a:off x="4964716" y="5084285"/>
              <a:ext cx="0" cy="866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5100457" y="5084285"/>
              <a:ext cx="0" cy="764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>
              <a:off x="5236199" y="5084285"/>
              <a:ext cx="0" cy="5345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>
              <a:off x="5371940" y="5084285"/>
              <a:ext cx="0" cy="304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4828975" y="5084285"/>
              <a:ext cx="0" cy="65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4693233" y="5084285"/>
              <a:ext cx="0" cy="4755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>
              <a:off x="4557492" y="5084285"/>
              <a:ext cx="0" cy="232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0513099" y="3254431"/>
            <a:ext cx="843045" cy="883781"/>
            <a:chOff x="6797040" y="5135880"/>
            <a:chExt cx="1912620" cy="887730"/>
          </a:xfrm>
          <a:scene3d>
            <a:camera prst="isometricOffAxis2Right">
              <a:rot lat="1742926" lon="17767197" rev="34732"/>
            </a:camera>
            <a:lightRig rig="threePt" dir="t"/>
          </a:scene3d>
        </p:grpSpPr>
        <p:cxnSp>
          <p:nvCxnSpPr>
            <p:cNvPr id="97" name="直接箭头连接符 96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10120174" y="3474281"/>
            <a:ext cx="814448" cy="866566"/>
            <a:chOff x="4557492" y="5084285"/>
            <a:chExt cx="814448" cy="866566"/>
          </a:xfrm>
          <a:scene3d>
            <a:camera prst="isometricOffAxis2Right">
              <a:rot lat="1680000" lon="17759994" rev="0"/>
            </a:camera>
            <a:lightRig rig="threePt" dir="t"/>
          </a:scene3d>
        </p:grpSpPr>
        <p:cxnSp>
          <p:nvCxnSpPr>
            <p:cNvPr id="105" name="直接箭头连接符 104"/>
            <p:cNvCxnSpPr/>
            <p:nvPr/>
          </p:nvCxnSpPr>
          <p:spPr>
            <a:xfrm flipH="1">
              <a:off x="4964716" y="5084285"/>
              <a:ext cx="0" cy="866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5100457" y="5084285"/>
              <a:ext cx="0" cy="764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H="1">
              <a:off x="5236199" y="5084285"/>
              <a:ext cx="0" cy="5345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>
              <a:off x="5371940" y="5084285"/>
              <a:ext cx="0" cy="304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H="1">
              <a:off x="4828975" y="5084285"/>
              <a:ext cx="0" cy="65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>
              <a:off x="4693233" y="5084285"/>
              <a:ext cx="0" cy="4755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4557492" y="5084285"/>
              <a:ext cx="0" cy="232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0762051" y="2754281"/>
            <a:ext cx="965021" cy="866566"/>
            <a:chOff x="4557492" y="5084285"/>
            <a:chExt cx="814448" cy="866566"/>
          </a:xfrm>
          <a:scene3d>
            <a:camera prst="isometricOffAxis2Right">
              <a:rot lat="1680000" lon="17759994" rev="0"/>
            </a:camera>
            <a:lightRig rig="threePt" dir="t"/>
          </a:scene3d>
        </p:grpSpPr>
        <p:cxnSp>
          <p:nvCxnSpPr>
            <p:cNvPr id="113" name="直接箭头连接符 112"/>
            <p:cNvCxnSpPr/>
            <p:nvPr/>
          </p:nvCxnSpPr>
          <p:spPr>
            <a:xfrm flipH="1">
              <a:off x="4964716" y="5084285"/>
              <a:ext cx="0" cy="866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>
              <a:off x="5100457" y="5084285"/>
              <a:ext cx="0" cy="764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>
              <a:off x="5236199" y="5084285"/>
              <a:ext cx="0" cy="5345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H="1">
              <a:off x="5371940" y="5084285"/>
              <a:ext cx="0" cy="304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4828975" y="5084285"/>
              <a:ext cx="0" cy="65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4693233" y="5084285"/>
              <a:ext cx="0" cy="4755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4557492" y="5084285"/>
              <a:ext cx="0" cy="232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9842719" y="3915389"/>
            <a:ext cx="843045" cy="883781"/>
            <a:chOff x="6797040" y="5135880"/>
            <a:chExt cx="1912620" cy="887730"/>
          </a:xfrm>
          <a:scene3d>
            <a:camera prst="isometricOffAxis2Right">
              <a:rot lat="1742926" lon="17767197" rev="34732"/>
            </a:camera>
            <a:lightRig rig="threePt" dir="t"/>
          </a:scene3d>
        </p:grpSpPr>
        <p:cxnSp>
          <p:nvCxnSpPr>
            <p:cNvPr id="121" name="直接箭头连接符 120"/>
            <p:cNvCxnSpPr/>
            <p:nvPr/>
          </p:nvCxnSpPr>
          <p:spPr>
            <a:xfrm flipV="1">
              <a:off x="7753350" y="5135880"/>
              <a:ext cx="0" cy="887729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7434580" y="5240784"/>
              <a:ext cx="0" cy="782826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V="1">
              <a:off x="7115810" y="5475969"/>
              <a:ext cx="0" cy="547641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 flipV="1">
              <a:off x="6797040" y="5711503"/>
              <a:ext cx="0" cy="312107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V="1">
              <a:off x="8072120" y="5348298"/>
              <a:ext cx="0" cy="675312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>
            <a:xfrm flipV="1">
              <a:off x="8390890" y="5536445"/>
              <a:ext cx="0" cy="48716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flipV="1">
              <a:off x="8709660" y="5785067"/>
              <a:ext cx="0" cy="238543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694783" y="4118492"/>
            <a:ext cx="2896984" cy="823191"/>
            <a:chOff x="6694783" y="4118492"/>
            <a:chExt cx="2896984" cy="823191"/>
          </a:xfrm>
        </p:grpSpPr>
        <p:cxnSp>
          <p:nvCxnSpPr>
            <p:cNvPr id="191" name="直接箭头连接符 190"/>
            <p:cNvCxnSpPr/>
            <p:nvPr/>
          </p:nvCxnSpPr>
          <p:spPr>
            <a:xfrm flipV="1">
              <a:off x="6694783" y="4118492"/>
              <a:ext cx="782961" cy="8231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 flipH="1">
              <a:off x="8808806" y="4118492"/>
              <a:ext cx="782961" cy="82319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 flipV="1">
              <a:off x="7630402" y="4377035"/>
              <a:ext cx="238836" cy="2511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 flipH="1">
              <a:off x="8401620" y="4385405"/>
              <a:ext cx="222916" cy="23436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组合 255"/>
          <p:cNvGrpSpPr/>
          <p:nvPr/>
        </p:nvGrpSpPr>
        <p:grpSpPr>
          <a:xfrm>
            <a:off x="7610889" y="3177083"/>
            <a:ext cx="2955525" cy="835470"/>
            <a:chOff x="7610889" y="3177083"/>
            <a:chExt cx="2955525" cy="835470"/>
          </a:xfrm>
        </p:grpSpPr>
        <p:cxnSp>
          <p:nvCxnSpPr>
            <p:cNvPr id="193" name="直接箭头连接符 192"/>
            <p:cNvCxnSpPr/>
            <p:nvPr/>
          </p:nvCxnSpPr>
          <p:spPr>
            <a:xfrm flipH="1">
              <a:off x="7610889" y="3189362"/>
              <a:ext cx="782961" cy="8231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/>
            <p:nvPr/>
          </p:nvCxnSpPr>
          <p:spPr>
            <a:xfrm flipV="1">
              <a:off x="9783453" y="3177083"/>
              <a:ext cx="782961" cy="82319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 flipH="1">
              <a:off x="8445814" y="3503330"/>
              <a:ext cx="234517" cy="246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/>
            <p:nvPr/>
          </p:nvCxnSpPr>
          <p:spPr>
            <a:xfrm flipV="1">
              <a:off x="9236934" y="3480735"/>
              <a:ext cx="234518" cy="24656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组合 256"/>
          <p:cNvGrpSpPr/>
          <p:nvPr/>
        </p:nvGrpSpPr>
        <p:grpSpPr>
          <a:xfrm>
            <a:off x="8474035" y="2237623"/>
            <a:ext cx="3014618" cy="867239"/>
            <a:chOff x="8474035" y="2237623"/>
            <a:chExt cx="3014618" cy="867239"/>
          </a:xfrm>
        </p:grpSpPr>
        <p:cxnSp>
          <p:nvCxnSpPr>
            <p:cNvPr id="195" name="直接箭头连接符 194"/>
            <p:cNvCxnSpPr/>
            <p:nvPr/>
          </p:nvCxnSpPr>
          <p:spPr>
            <a:xfrm flipV="1">
              <a:off x="8474035" y="2281671"/>
              <a:ext cx="782961" cy="8231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 flipH="1">
              <a:off x="10705692" y="2237623"/>
              <a:ext cx="782961" cy="82319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 flipH="1">
              <a:off x="10046714" y="2643445"/>
              <a:ext cx="234517" cy="24656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 flipV="1">
              <a:off x="9328777" y="2630996"/>
              <a:ext cx="234518" cy="2465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组合 257"/>
          <p:cNvGrpSpPr/>
          <p:nvPr/>
        </p:nvGrpSpPr>
        <p:grpSpPr>
          <a:xfrm>
            <a:off x="7038975" y="2288817"/>
            <a:ext cx="3945089" cy="2603763"/>
            <a:chOff x="7038975" y="2288817"/>
            <a:chExt cx="3945089" cy="2603763"/>
          </a:xfrm>
        </p:grpSpPr>
        <p:cxnSp>
          <p:nvCxnSpPr>
            <p:cNvPr id="226" name="直接箭头连接符 225"/>
            <p:cNvCxnSpPr/>
            <p:nvPr/>
          </p:nvCxnSpPr>
          <p:spPr>
            <a:xfrm>
              <a:off x="7849355" y="4114326"/>
              <a:ext cx="1550361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H="1">
              <a:off x="7038975" y="4892580"/>
              <a:ext cx="1505415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 flipH="1">
              <a:off x="8629911" y="3205142"/>
              <a:ext cx="1505415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>
              <a:off x="9433703" y="2288817"/>
              <a:ext cx="1550361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>
              <a:off x="8014086" y="4340847"/>
              <a:ext cx="469514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>
              <a:off x="9656654" y="2630996"/>
              <a:ext cx="469514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 flipH="1">
              <a:off x="9433703" y="2935592"/>
              <a:ext cx="480277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/>
            <p:cNvCxnSpPr/>
            <p:nvPr/>
          </p:nvCxnSpPr>
          <p:spPr>
            <a:xfrm flipH="1">
              <a:off x="8584548" y="3773043"/>
              <a:ext cx="480277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/>
            <p:cNvCxnSpPr/>
            <p:nvPr/>
          </p:nvCxnSpPr>
          <p:spPr>
            <a:xfrm flipH="1">
              <a:off x="7831981" y="4628146"/>
              <a:ext cx="480277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/>
            <p:cNvCxnSpPr/>
            <p:nvPr/>
          </p:nvCxnSpPr>
          <p:spPr>
            <a:xfrm>
              <a:off x="8794391" y="3480735"/>
              <a:ext cx="469514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组合 269"/>
          <p:cNvGrpSpPr/>
          <p:nvPr/>
        </p:nvGrpSpPr>
        <p:grpSpPr>
          <a:xfrm>
            <a:off x="6508672" y="5179296"/>
            <a:ext cx="2429588" cy="709058"/>
            <a:chOff x="6508672" y="5179296"/>
            <a:chExt cx="2429588" cy="709058"/>
          </a:xfrm>
        </p:grpSpPr>
        <p:cxnSp>
          <p:nvCxnSpPr>
            <p:cNvPr id="265" name="直接箭头连接符 264"/>
            <p:cNvCxnSpPr/>
            <p:nvPr/>
          </p:nvCxnSpPr>
          <p:spPr>
            <a:xfrm flipH="1">
              <a:off x="6508672" y="5179296"/>
              <a:ext cx="2429588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/>
            <p:cNvCxnSpPr/>
            <p:nvPr/>
          </p:nvCxnSpPr>
          <p:spPr>
            <a:xfrm flipH="1">
              <a:off x="6508672" y="5413068"/>
              <a:ext cx="2429588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/>
            <p:cNvCxnSpPr/>
            <p:nvPr/>
          </p:nvCxnSpPr>
          <p:spPr>
            <a:xfrm flipH="1">
              <a:off x="6508672" y="5657305"/>
              <a:ext cx="2429588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/>
            <p:cNvCxnSpPr/>
            <p:nvPr/>
          </p:nvCxnSpPr>
          <p:spPr>
            <a:xfrm flipH="1">
              <a:off x="6508672" y="5888354"/>
              <a:ext cx="2429588" cy="0"/>
            </a:xfrm>
            <a:prstGeom prst="straightConnector1">
              <a:avLst/>
            </a:prstGeom>
            <a:ln w="38100">
              <a:solidFill>
                <a:srgbClr val="96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矩形 270"/>
          <p:cNvSpPr/>
          <p:nvPr/>
        </p:nvSpPr>
        <p:spPr>
          <a:xfrm>
            <a:off x="6305122" y="6231006"/>
            <a:ext cx="466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电场和磁场的关系如何确定？ 右手螺旋定则</a:t>
            </a:r>
            <a:endParaRPr lang="en-US" dirty="0">
              <a:solidFill>
                <a:srgbClr val="96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6150180" y="1764254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327D3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表面电流的方向如何确定？ 右手螺旋定则</a:t>
            </a:r>
            <a:endParaRPr lang="en-US" dirty="0">
              <a:solidFill>
                <a:srgbClr val="C327D3"/>
              </a:solidFill>
            </a:endParaRPr>
          </a:p>
        </p:txBody>
      </p:sp>
      <p:grpSp>
        <p:nvGrpSpPr>
          <p:cNvPr id="298" name="组合 297"/>
          <p:cNvGrpSpPr/>
          <p:nvPr/>
        </p:nvGrpSpPr>
        <p:grpSpPr>
          <a:xfrm>
            <a:off x="6723888" y="3916072"/>
            <a:ext cx="3050870" cy="1113128"/>
            <a:chOff x="6723888" y="3916072"/>
            <a:chExt cx="3050870" cy="1113128"/>
          </a:xfrm>
        </p:grpSpPr>
        <p:grpSp>
          <p:nvGrpSpPr>
            <p:cNvPr id="278" name="组合 277"/>
            <p:cNvGrpSpPr/>
            <p:nvPr/>
          </p:nvGrpSpPr>
          <p:grpSpPr>
            <a:xfrm>
              <a:off x="6723888" y="4047460"/>
              <a:ext cx="1434828" cy="908588"/>
              <a:chOff x="6723888" y="4047460"/>
              <a:chExt cx="1434828" cy="908588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7471144" y="4047460"/>
                <a:ext cx="687572" cy="446568"/>
              </a:xfrm>
              <a:custGeom>
                <a:avLst/>
                <a:gdLst>
                  <a:gd name="connsiteX0" fmla="*/ 687572 w 687572"/>
                  <a:gd name="connsiteY0" fmla="*/ 446568 h 446568"/>
                  <a:gd name="connsiteX1" fmla="*/ 0 w 687572"/>
                  <a:gd name="connsiteY1" fmla="*/ 0 h 446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7572" h="446568">
                    <a:moveTo>
                      <a:pt x="687572" y="446568"/>
                    </a:moveTo>
                    <a:cubicBezTo>
                      <a:pt x="529855" y="249865"/>
                      <a:pt x="372139" y="53163"/>
                      <a:pt x="0" y="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任意多边形 274"/>
              <p:cNvSpPr/>
              <p:nvPr/>
            </p:nvSpPr>
            <p:spPr>
              <a:xfrm>
                <a:off x="7168896" y="4334256"/>
                <a:ext cx="950976" cy="182880"/>
              </a:xfrm>
              <a:custGeom>
                <a:avLst/>
                <a:gdLst>
                  <a:gd name="connsiteX0" fmla="*/ 0 w 950976"/>
                  <a:gd name="connsiteY0" fmla="*/ 0 h 182880"/>
                  <a:gd name="connsiteX1" fmla="*/ 950976 w 950976"/>
                  <a:gd name="connsiteY1" fmla="*/ 18288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0976" h="182880">
                    <a:moveTo>
                      <a:pt x="0" y="0"/>
                    </a:moveTo>
                    <a:cubicBezTo>
                      <a:pt x="364236" y="31496"/>
                      <a:pt x="728472" y="62992"/>
                      <a:pt x="950976" y="18288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>
                <a:off x="6925056" y="4559808"/>
                <a:ext cx="1133856" cy="18288"/>
              </a:xfrm>
              <a:custGeom>
                <a:avLst/>
                <a:gdLst>
                  <a:gd name="connsiteX0" fmla="*/ 0 w 1133856"/>
                  <a:gd name="connsiteY0" fmla="*/ 18288 h 18288"/>
                  <a:gd name="connsiteX1" fmla="*/ 1133856 w 1133856"/>
                  <a:gd name="connsiteY1" fmla="*/ 0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3856" h="18288">
                    <a:moveTo>
                      <a:pt x="0" y="18288"/>
                    </a:moveTo>
                    <a:lnTo>
                      <a:pt x="1133856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任意多边形 276"/>
              <p:cNvSpPr/>
              <p:nvPr/>
            </p:nvSpPr>
            <p:spPr>
              <a:xfrm>
                <a:off x="6723888" y="4590288"/>
                <a:ext cx="1377696" cy="365760"/>
              </a:xfrm>
              <a:custGeom>
                <a:avLst/>
                <a:gdLst>
                  <a:gd name="connsiteX0" fmla="*/ 0 w 1377696"/>
                  <a:gd name="connsiteY0" fmla="*/ 365760 h 365760"/>
                  <a:gd name="connsiteX1" fmla="*/ 1377696 w 1377696"/>
                  <a:gd name="connsiteY1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96" h="365760">
                    <a:moveTo>
                      <a:pt x="0" y="365760"/>
                    </a:moveTo>
                    <a:cubicBezTo>
                      <a:pt x="528320" y="258572"/>
                      <a:pt x="1056640" y="151384"/>
                      <a:pt x="1377696" y="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flipH="1" flipV="1">
              <a:off x="8339930" y="4077858"/>
              <a:ext cx="1434828" cy="908588"/>
              <a:chOff x="6723888" y="4047460"/>
              <a:chExt cx="1434828" cy="908588"/>
            </a:xfrm>
          </p:grpSpPr>
          <p:sp>
            <p:nvSpPr>
              <p:cNvPr id="280" name="任意多边形 279"/>
              <p:cNvSpPr/>
              <p:nvPr/>
            </p:nvSpPr>
            <p:spPr>
              <a:xfrm>
                <a:off x="7471144" y="4047460"/>
                <a:ext cx="687572" cy="446568"/>
              </a:xfrm>
              <a:custGeom>
                <a:avLst/>
                <a:gdLst>
                  <a:gd name="connsiteX0" fmla="*/ 687572 w 687572"/>
                  <a:gd name="connsiteY0" fmla="*/ 446568 h 446568"/>
                  <a:gd name="connsiteX1" fmla="*/ 0 w 687572"/>
                  <a:gd name="connsiteY1" fmla="*/ 0 h 446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7572" h="446568">
                    <a:moveTo>
                      <a:pt x="687572" y="446568"/>
                    </a:moveTo>
                    <a:cubicBezTo>
                      <a:pt x="529855" y="249865"/>
                      <a:pt x="372139" y="53163"/>
                      <a:pt x="0" y="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任意多边形 280"/>
              <p:cNvSpPr/>
              <p:nvPr/>
            </p:nvSpPr>
            <p:spPr>
              <a:xfrm>
                <a:off x="7168896" y="4334256"/>
                <a:ext cx="950976" cy="182880"/>
              </a:xfrm>
              <a:custGeom>
                <a:avLst/>
                <a:gdLst>
                  <a:gd name="connsiteX0" fmla="*/ 0 w 950976"/>
                  <a:gd name="connsiteY0" fmla="*/ 0 h 182880"/>
                  <a:gd name="connsiteX1" fmla="*/ 950976 w 950976"/>
                  <a:gd name="connsiteY1" fmla="*/ 18288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0976" h="182880">
                    <a:moveTo>
                      <a:pt x="0" y="0"/>
                    </a:moveTo>
                    <a:cubicBezTo>
                      <a:pt x="364236" y="31496"/>
                      <a:pt x="728472" y="62992"/>
                      <a:pt x="950976" y="18288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任意多边形 281"/>
              <p:cNvSpPr/>
              <p:nvPr/>
            </p:nvSpPr>
            <p:spPr>
              <a:xfrm>
                <a:off x="6925056" y="4559808"/>
                <a:ext cx="1133856" cy="18288"/>
              </a:xfrm>
              <a:custGeom>
                <a:avLst/>
                <a:gdLst>
                  <a:gd name="connsiteX0" fmla="*/ 0 w 1133856"/>
                  <a:gd name="connsiteY0" fmla="*/ 18288 h 18288"/>
                  <a:gd name="connsiteX1" fmla="*/ 1133856 w 1133856"/>
                  <a:gd name="connsiteY1" fmla="*/ 0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3856" h="18288">
                    <a:moveTo>
                      <a:pt x="0" y="18288"/>
                    </a:moveTo>
                    <a:lnTo>
                      <a:pt x="1133856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任意多边形 282"/>
              <p:cNvSpPr/>
              <p:nvPr/>
            </p:nvSpPr>
            <p:spPr>
              <a:xfrm>
                <a:off x="6723888" y="4590288"/>
                <a:ext cx="1377696" cy="365760"/>
              </a:xfrm>
              <a:custGeom>
                <a:avLst/>
                <a:gdLst>
                  <a:gd name="connsiteX0" fmla="*/ 0 w 1377696"/>
                  <a:gd name="connsiteY0" fmla="*/ 365760 h 365760"/>
                  <a:gd name="connsiteX1" fmla="*/ 1377696 w 1377696"/>
                  <a:gd name="connsiteY1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96" h="365760">
                    <a:moveTo>
                      <a:pt x="0" y="365760"/>
                    </a:moveTo>
                    <a:cubicBezTo>
                      <a:pt x="528320" y="258572"/>
                      <a:pt x="1056640" y="151384"/>
                      <a:pt x="1377696" y="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7328552" y="4556760"/>
              <a:ext cx="997567" cy="472440"/>
              <a:chOff x="7328552" y="4556760"/>
              <a:chExt cx="997567" cy="472440"/>
            </a:xfrm>
          </p:grpSpPr>
          <p:sp>
            <p:nvSpPr>
              <p:cNvPr id="284" name="任意多边形 283"/>
              <p:cNvSpPr/>
              <p:nvPr/>
            </p:nvSpPr>
            <p:spPr>
              <a:xfrm>
                <a:off x="7328552" y="4572000"/>
                <a:ext cx="875648" cy="408520"/>
              </a:xfrm>
              <a:custGeom>
                <a:avLst/>
                <a:gdLst>
                  <a:gd name="connsiteX0" fmla="*/ 0 w 528320"/>
                  <a:gd name="connsiteY0" fmla="*/ 421640 h 421640"/>
                  <a:gd name="connsiteX1" fmla="*/ 528320 w 528320"/>
                  <a:gd name="connsiteY1" fmla="*/ 0 h 42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320" h="421640">
                    <a:moveTo>
                      <a:pt x="0" y="421640"/>
                    </a:moveTo>
                    <a:lnTo>
                      <a:pt x="528320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任意多边形 284"/>
              <p:cNvSpPr/>
              <p:nvPr/>
            </p:nvSpPr>
            <p:spPr>
              <a:xfrm>
                <a:off x="8280400" y="4556760"/>
                <a:ext cx="45719" cy="447788"/>
              </a:xfrm>
              <a:custGeom>
                <a:avLst/>
                <a:gdLst>
                  <a:gd name="connsiteX0" fmla="*/ 106680 w 106680"/>
                  <a:gd name="connsiteY0" fmla="*/ 457200 h 457200"/>
                  <a:gd name="connsiteX1" fmla="*/ 0 w 106680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80" h="457200">
                    <a:moveTo>
                      <a:pt x="106680" y="45720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直接连接符 286"/>
              <p:cNvCxnSpPr>
                <a:stCxn id="6" idx="1"/>
              </p:cNvCxnSpPr>
              <p:nvPr/>
            </p:nvCxnSpPr>
            <p:spPr>
              <a:xfrm flipV="1">
                <a:off x="7719060" y="4608210"/>
                <a:ext cx="504426" cy="420990"/>
              </a:xfrm>
              <a:prstGeom prst="line">
                <a:avLst/>
              </a:pr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91" name="组合 290"/>
            <p:cNvGrpSpPr/>
            <p:nvPr/>
          </p:nvGrpSpPr>
          <p:grpSpPr>
            <a:xfrm flipH="1" flipV="1">
              <a:off x="8117379" y="3916072"/>
              <a:ext cx="817698" cy="513926"/>
              <a:chOff x="7569382" y="4556760"/>
              <a:chExt cx="817698" cy="513926"/>
            </a:xfrm>
          </p:grpSpPr>
          <p:sp>
            <p:nvSpPr>
              <p:cNvPr id="292" name="任意多边形 291"/>
              <p:cNvSpPr/>
              <p:nvPr/>
            </p:nvSpPr>
            <p:spPr>
              <a:xfrm>
                <a:off x="7569382" y="4572001"/>
                <a:ext cx="634818" cy="330819"/>
              </a:xfrm>
              <a:custGeom>
                <a:avLst/>
                <a:gdLst>
                  <a:gd name="connsiteX0" fmla="*/ 0 w 528320"/>
                  <a:gd name="connsiteY0" fmla="*/ 421640 h 421640"/>
                  <a:gd name="connsiteX1" fmla="*/ 528320 w 528320"/>
                  <a:gd name="connsiteY1" fmla="*/ 0 h 42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320" h="421640">
                    <a:moveTo>
                      <a:pt x="0" y="421640"/>
                    </a:moveTo>
                    <a:lnTo>
                      <a:pt x="528320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任意多边形 292"/>
              <p:cNvSpPr/>
              <p:nvPr/>
            </p:nvSpPr>
            <p:spPr>
              <a:xfrm>
                <a:off x="8280400" y="4556760"/>
                <a:ext cx="106680" cy="457200"/>
              </a:xfrm>
              <a:custGeom>
                <a:avLst/>
                <a:gdLst>
                  <a:gd name="connsiteX0" fmla="*/ 106680 w 106680"/>
                  <a:gd name="connsiteY0" fmla="*/ 457200 h 457200"/>
                  <a:gd name="connsiteX1" fmla="*/ 0 w 106680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80" h="457200">
                    <a:moveTo>
                      <a:pt x="106680" y="45720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直接连接符 293"/>
              <p:cNvCxnSpPr/>
              <p:nvPr/>
            </p:nvCxnSpPr>
            <p:spPr>
              <a:xfrm flipV="1">
                <a:off x="7782339" y="4608210"/>
                <a:ext cx="441146" cy="462476"/>
              </a:xfrm>
              <a:prstGeom prst="line">
                <a:avLst/>
              </a:pr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99" name="组合 298"/>
          <p:cNvGrpSpPr/>
          <p:nvPr/>
        </p:nvGrpSpPr>
        <p:grpSpPr>
          <a:xfrm rot="287871">
            <a:off x="8407948" y="2229705"/>
            <a:ext cx="2966925" cy="1082500"/>
            <a:chOff x="6723888" y="3916072"/>
            <a:chExt cx="3050870" cy="1113128"/>
          </a:xfrm>
        </p:grpSpPr>
        <p:grpSp>
          <p:nvGrpSpPr>
            <p:cNvPr id="300" name="组合 299"/>
            <p:cNvGrpSpPr/>
            <p:nvPr/>
          </p:nvGrpSpPr>
          <p:grpSpPr>
            <a:xfrm>
              <a:off x="6723888" y="4047460"/>
              <a:ext cx="1434828" cy="908588"/>
              <a:chOff x="6723888" y="4047460"/>
              <a:chExt cx="1434828" cy="908588"/>
            </a:xfrm>
          </p:grpSpPr>
          <p:sp>
            <p:nvSpPr>
              <p:cNvPr id="314" name="任意多边形 313"/>
              <p:cNvSpPr/>
              <p:nvPr/>
            </p:nvSpPr>
            <p:spPr>
              <a:xfrm>
                <a:off x="7471144" y="4047460"/>
                <a:ext cx="687572" cy="446568"/>
              </a:xfrm>
              <a:custGeom>
                <a:avLst/>
                <a:gdLst>
                  <a:gd name="connsiteX0" fmla="*/ 687572 w 687572"/>
                  <a:gd name="connsiteY0" fmla="*/ 446568 h 446568"/>
                  <a:gd name="connsiteX1" fmla="*/ 0 w 687572"/>
                  <a:gd name="connsiteY1" fmla="*/ 0 h 446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7572" h="446568">
                    <a:moveTo>
                      <a:pt x="687572" y="446568"/>
                    </a:moveTo>
                    <a:cubicBezTo>
                      <a:pt x="529855" y="249865"/>
                      <a:pt x="372139" y="53163"/>
                      <a:pt x="0" y="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任意多边形 314"/>
              <p:cNvSpPr/>
              <p:nvPr/>
            </p:nvSpPr>
            <p:spPr>
              <a:xfrm>
                <a:off x="7168896" y="4334256"/>
                <a:ext cx="950976" cy="182880"/>
              </a:xfrm>
              <a:custGeom>
                <a:avLst/>
                <a:gdLst>
                  <a:gd name="connsiteX0" fmla="*/ 0 w 950976"/>
                  <a:gd name="connsiteY0" fmla="*/ 0 h 182880"/>
                  <a:gd name="connsiteX1" fmla="*/ 950976 w 950976"/>
                  <a:gd name="connsiteY1" fmla="*/ 18288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0976" h="182880">
                    <a:moveTo>
                      <a:pt x="0" y="0"/>
                    </a:moveTo>
                    <a:cubicBezTo>
                      <a:pt x="364236" y="31496"/>
                      <a:pt x="728472" y="62992"/>
                      <a:pt x="950976" y="18288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任意多边形 315"/>
              <p:cNvSpPr/>
              <p:nvPr/>
            </p:nvSpPr>
            <p:spPr>
              <a:xfrm>
                <a:off x="6925056" y="4559808"/>
                <a:ext cx="1133856" cy="18288"/>
              </a:xfrm>
              <a:custGeom>
                <a:avLst/>
                <a:gdLst>
                  <a:gd name="connsiteX0" fmla="*/ 0 w 1133856"/>
                  <a:gd name="connsiteY0" fmla="*/ 18288 h 18288"/>
                  <a:gd name="connsiteX1" fmla="*/ 1133856 w 1133856"/>
                  <a:gd name="connsiteY1" fmla="*/ 0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3856" h="18288">
                    <a:moveTo>
                      <a:pt x="0" y="18288"/>
                    </a:moveTo>
                    <a:lnTo>
                      <a:pt x="1133856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任意多边形 316"/>
              <p:cNvSpPr/>
              <p:nvPr/>
            </p:nvSpPr>
            <p:spPr>
              <a:xfrm>
                <a:off x="6723888" y="4590288"/>
                <a:ext cx="1377696" cy="365760"/>
              </a:xfrm>
              <a:custGeom>
                <a:avLst/>
                <a:gdLst>
                  <a:gd name="connsiteX0" fmla="*/ 0 w 1377696"/>
                  <a:gd name="connsiteY0" fmla="*/ 365760 h 365760"/>
                  <a:gd name="connsiteX1" fmla="*/ 1377696 w 1377696"/>
                  <a:gd name="connsiteY1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96" h="365760">
                    <a:moveTo>
                      <a:pt x="0" y="365760"/>
                    </a:moveTo>
                    <a:cubicBezTo>
                      <a:pt x="528320" y="258572"/>
                      <a:pt x="1056640" y="151384"/>
                      <a:pt x="1377696" y="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组合 300"/>
            <p:cNvGrpSpPr/>
            <p:nvPr/>
          </p:nvGrpSpPr>
          <p:grpSpPr>
            <a:xfrm flipH="1" flipV="1">
              <a:off x="8339930" y="4077858"/>
              <a:ext cx="1434828" cy="908588"/>
              <a:chOff x="6723888" y="4047460"/>
              <a:chExt cx="1434828" cy="908588"/>
            </a:xfrm>
          </p:grpSpPr>
          <p:sp>
            <p:nvSpPr>
              <p:cNvPr id="310" name="任意多边形 309"/>
              <p:cNvSpPr/>
              <p:nvPr/>
            </p:nvSpPr>
            <p:spPr>
              <a:xfrm>
                <a:off x="7471144" y="4047460"/>
                <a:ext cx="687572" cy="446568"/>
              </a:xfrm>
              <a:custGeom>
                <a:avLst/>
                <a:gdLst>
                  <a:gd name="connsiteX0" fmla="*/ 687572 w 687572"/>
                  <a:gd name="connsiteY0" fmla="*/ 446568 h 446568"/>
                  <a:gd name="connsiteX1" fmla="*/ 0 w 687572"/>
                  <a:gd name="connsiteY1" fmla="*/ 0 h 446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7572" h="446568">
                    <a:moveTo>
                      <a:pt x="687572" y="446568"/>
                    </a:moveTo>
                    <a:cubicBezTo>
                      <a:pt x="529855" y="249865"/>
                      <a:pt x="372139" y="53163"/>
                      <a:pt x="0" y="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任意多边形 310"/>
              <p:cNvSpPr/>
              <p:nvPr/>
            </p:nvSpPr>
            <p:spPr>
              <a:xfrm>
                <a:off x="7168896" y="4334256"/>
                <a:ext cx="950976" cy="182880"/>
              </a:xfrm>
              <a:custGeom>
                <a:avLst/>
                <a:gdLst>
                  <a:gd name="connsiteX0" fmla="*/ 0 w 950976"/>
                  <a:gd name="connsiteY0" fmla="*/ 0 h 182880"/>
                  <a:gd name="connsiteX1" fmla="*/ 950976 w 950976"/>
                  <a:gd name="connsiteY1" fmla="*/ 18288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0976" h="182880">
                    <a:moveTo>
                      <a:pt x="0" y="0"/>
                    </a:moveTo>
                    <a:cubicBezTo>
                      <a:pt x="364236" y="31496"/>
                      <a:pt x="728472" y="62992"/>
                      <a:pt x="950976" y="18288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任意多边形 311"/>
              <p:cNvSpPr/>
              <p:nvPr/>
            </p:nvSpPr>
            <p:spPr>
              <a:xfrm>
                <a:off x="6925056" y="4559808"/>
                <a:ext cx="1133856" cy="18288"/>
              </a:xfrm>
              <a:custGeom>
                <a:avLst/>
                <a:gdLst>
                  <a:gd name="connsiteX0" fmla="*/ 0 w 1133856"/>
                  <a:gd name="connsiteY0" fmla="*/ 18288 h 18288"/>
                  <a:gd name="connsiteX1" fmla="*/ 1133856 w 1133856"/>
                  <a:gd name="connsiteY1" fmla="*/ 0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3856" h="18288">
                    <a:moveTo>
                      <a:pt x="0" y="18288"/>
                    </a:moveTo>
                    <a:lnTo>
                      <a:pt x="1133856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任意多边形 312"/>
              <p:cNvSpPr/>
              <p:nvPr/>
            </p:nvSpPr>
            <p:spPr>
              <a:xfrm>
                <a:off x="6723888" y="4590288"/>
                <a:ext cx="1377696" cy="365760"/>
              </a:xfrm>
              <a:custGeom>
                <a:avLst/>
                <a:gdLst>
                  <a:gd name="connsiteX0" fmla="*/ 0 w 1377696"/>
                  <a:gd name="connsiteY0" fmla="*/ 365760 h 365760"/>
                  <a:gd name="connsiteX1" fmla="*/ 1377696 w 1377696"/>
                  <a:gd name="connsiteY1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96" h="365760">
                    <a:moveTo>
                      <a:pt x="0" y="365760"/>
                    </a:moveTo>
                    <a:cubicBezTo>
                      <a:pt x="528320" y="258572"/>
                      <a:pt x="1056640" y="151384"/>
                      <a:pt x="1377696" y="0"/>
                    </a:cubicBez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组合 301"/>
            <p:cNvGrpSpPr/>
            <p:nvPr/>
          </p:nvGrpSpPr>
          <p:grpSpPr>
            <a:xfrm>
              <a:off x="7328552" y="4556760"/>
              <a:ext cx="997567" cy="472440"/>
              <a:chOff x="7328552" y="4556760"/>
              <a:chExt cx="997567" cy="472440"/>
            </a:xfrm>
          </p:grpSpPr>
          <p:sp>
            <p:nvSpPr>
              <p:cNvPr id="307" name="任意多边形 306"/>
              <p:cNvSpPr/>
              <p:nvPr/>
            </p:nvSpPr>
            <p:spPr>
              <a:xfrm>
                <a:off x="7328552" y="4572000"/>
                <a:ext cx="875648" cy="408520"/>
              </a:xfrm>
              <a:custGeom>
                <a:avLst/>
                <a:gdLst>
                  <a:gd name="connsiteX0" fmla="*/ 0 w 528320"/>
                  <a:gd name="connsiteY0" fmla="*/ 421640 h 421640"/>
                  <a:gd name="connsiteX1" fmla="*/ 528320 w 528320"/>
                  <a:gd name="connsiteY1" fmla="*/ 0 h 42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320" h="421640">
                    <a:moveTo>
                      <a:pt x="0" y="421640"/>
                    </a:moveTo>
                    <a:lnTo>
                      <a:pt x="528320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任意多边形 307"/>
              <p:cNvSpPr/>
              <p:nvPr/>
            </p:nvSpPr>
            <p:spPr>
              <a:xfrm>
                <a:off x="8280400" y="4556760"/>
                <a:ext cx="45719" cy="447788"/>
              </a:xfrm>
              <a:custGeom>
                <a:avLst/>
                <a:gdLst>
                  <a:gd name="connsiteX0" fmla="*/ 106680 w 106680"/>
                  <a:gd name="connsiteY0" fmla="*/ 457200 h 457200"/>
                  <a:gd name="connsiteX1" fmla="*/ 0 w 106680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80" h="457200">
                    <a:moveTo>
                      <a:pt x="106680" y="45720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直接连接符 308"/>
              <p:cNvCxnSpPr/>
              <p:nvPr/>
            </p:nvCxnSpPr>
            <p:spPr>
              <a:xfrm flipV="1">
                <a:off x="7719060" y="4608210"/>
                <a:ext cx="504426" cy="420990"/>
              </a:xfrm>
              <a:prstGeom prst="line">
                <a:avLst/>
              </a:pr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3" name="组合 302"/>
            <p:cNvGrpSpPr/>
            <p:nvPr/>
          </p:nvGrpSpPr>
          <p:grpSpPr>
            <a:xfrm flipH="1" flipV="1">
              <a:off x="8117379" y="3916072"/>
              <a:ext cx="817698" cy="513926"/>
              <a:chOff x="7569382" y="4556760"/>
              <a:chExt cx="817698" cy="513926"/>
            </a:xfrm>
          </p:grpSpPr>
          <p:sp>
            <p:nvSpPr>
              <p:cNvPr id="304" name="任意多边形 303"/>
              <p:cNvSpPr/>
              <p:nvPr/>
            </p:nvSpPr>
            <p:spPr>
              <a:xfrm>
                <a:off x="7569382" y="4572001"/>
                <a:ext cx="634818" cy="330819"/>
              </a:xfrm>
              <a:custGeom>
                <a:avLst/>
                <a:gdLst>
                  <a:gd name="connsiteX0" fmla="*/ 0 w 528320"/>
                  <a:gd name="connsiteY0" fmla="*/ 421640 h 421640"/>
                  <a:gd name="connsiteX1" fmla="*/ 528320 w 528320"/>
                  <a:gd name="connsiteY1" fmla="*/ 0 h 42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320" h="421640">
                    <a:moveTo>
                      <a:pt x="0" y="421640"/>
                    </a:moveTo>
                    <a:lnTo>
                      <a:pt x="528320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任意多边形 304"/>
              <p:cNvSpPr/>
              <p:nvPr/>
            </p:nvSpPr>
            <p:spPr>
              <a:xfrm>
                <a:off x="8280400" y="4556760"/>
                <a:ext cx="106680" cy="457200"/>
              </a:xfrm>
              <a:custGeom>
                <a:avLst/>
                <a:gdLst>
                  <a:gd name="connsiteX0" fmla="*/ 106680 w 106680"/>
                  <a:gd name="connsiteY0" fmla="*/ 457200 h 457200"/>
                  <a:gd name="connsiteX1" fmla="*/ 0 w 106680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80" h="457200">
                    <a:moveTo>
                      <a:pt x="106680" y="45720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6" name="直接连接符 305"/>
              <p:cNvCxnSpPr/>
              <p:nvPr/>
            </p:nvCxnSpPr>
            <p:spPr>
              <a:xfrm flipV="1">
                <a:off x="7782339" y="4608210"/>
                <a:ext cx="441146" cy="462476"/>
              </a:xfrm>
              <a:prstGeom prst="line">
                <a:avLst/>
              </a:prstGeom>
              <a:noFill/>
              <a:ln w="15875">
                <a:solidFill>
                  <a:srgbClr val="C327D3"/>
                </a:solidFill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34" name="组合 333"/>
          <p:cNvGrpSpPr/>
          <p:nvPr/>
        </p:nvGrpSpPr>
        <p:grpSpPr>
          <a:xfrm>
            <a:off x="7912608" y="3180098"/>
            <a:ext cx="2566416" cy="910318"/>
            <a:chOff x="7912608" y="3180098"/>
            <a:chExt cx="2566416" cy="910318"/>
          </a:xfrm>
        </p:grpSpPr>
        <p:sp>
          <p:nvSpPr>
            <p:cNvPr id="319" name="任意多边形 318"/>
            <p:cNvSpPr/>
            <p:nvPr/>
          </p:nvSpPr>
          <p:spPr>
            <a:xfrm>
              <a:off x="8698992" y="3645408"/>
              <a:ext cx="231648" cy="286512"/>
            </a:xfrm>
            <a:custGeom>
              <a:avLst/>
              <a:gdLst>
                <a:gd name="connsiteX0" fmla="*/ 231648 w 231648"/>
                <a:gd name="connsiteY0" fmla="*/ 0 h 286512"/>
                <a:gd name="connsiteX1" fmla="*/ 0 w 231648"/>
                <a:gd name="connsiteY1" fmla="*/ 286512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648" h="286512">
                  <a:moveTo>
                    <a:pt x="231648" y="0"/>
                  </a:moveTo>
                  <a:lnTo>
                    <a:pt x="0" y="286512"/>
                  </a:ln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任意多边形 319"/>
            <p:cNvSpPr/>
            <p:nvPr/>
          </p:nvSpPr>
          <p:spPr>
            <a:xfrm>
              <a:off x="8997696" y="3267456"/>
              <a:ext cx="353568" cy="335280"/>
            </a:xfrm>
            <a:custGeom>
              <a:avLst/>
              <a:gdLst>
                <a:gd name="connsiteX0" fmla="*/ 0 w 353568"/>
                <a:gd name="connsiteY0" fmla="*/ 335280 h 335280"/>
                <a:gd name="connsiteX1" fmla="*/ 353568 w 353568"/>
                <a:gd name="connsiteY1" fmla="*/ 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68" h="335280">
                  <a:moveTo>
                    <a:pt x="0" y="335280"/>
                  </a:moveTo>
                  <a:lnTo>
                    <a:pt x="353568" y="0"/>
                  </a:ln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任意多边形 320"/>
            <p:cNvSpPr/>
            <p:nvPr/>
          </p:nvSpPr>
          <p:spPr>
            <a:xfrm>
              <a:off x="8893121" y="3267456"/>
              <a:ext cx="7039" cy="310896"/>
            </a:xfrm>
            <a:custGeom>
              <a:avLst/>
              <a:gdLst>
                <a:gd name="connsiteX0" fmla="*/ 7039 w 7039"/>
                <a:gd name="connsiteY0" fmla="*/ 310896 h 310896"/>
                <a:gd name="connsiteX1" fmla="*/ 7039 w 7039"/>
                <a:gd name="connsiteY1" fmla="*/ 0 h 3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39" h="310896">
                  <a:moveTo>
                    <a:pt x="7039" y="310896"/>
                  </a:moveTo>
                  <a:cubicBezTo>
                    <a:pt x="943" y="187960"/>
                    <a:pt x="-5153" y="65024"/>
                    <a:pt x="7039" y="0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任意多边形 321"/>
            <p:cNvSpPr/>
            <p:nvPr/>
          </p:nvSpPr>
          <p:spPr>
            <a:xfrm>
              <a:off x="9101328" y="3285744"/>
              <a:ext cx="816864" cy="323088"/>
            </a:xfrm>
            <a:custGeom>
              <a:avLst/>
              <a:gdLst>
                <a:gd name="connsiteX0" fmla="*/ 0 w 816864"/>
                <a:gd name="connsiteY0" fmla="*/ 323088 h 323088"/>
                <a:gd name="connsiteX1" fmla="*/ 560832 w 816864"/>
                <a:gd name="connsiteY1" fmla="*/ 140208 h 323088"/>
                <a:gd name="connsiteX2" fmla="*/ 816864 w 816864"/>
                <a:gd name="connsiteY2" fmla="*/ 0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6864" h="323088">
                  <a:moveTo>
                    <a:pt x="0" y="323088"/>
                  </a:moveTo>
                  <a:cubicBezTo>
                    <a:pt x="212344" y="258572"/>
                    <a:pt x="424688" y="194056"/>
                    <a:pt x="560832" y="140208"/>
                  </a:cubicBezTo>
                  <a:cubicBezTo>
                    <a:pt x="696976" y="86360"/>
                    <a:pt x="765048" y="76200"/>
                    <a:pt x="816864" y="0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任意多边形 322"/>
            <p:cNvSpPr/>
            <p:nvPr/>
          </p:nvSpPr>
          <p:spPr>
            <a:xfrm>
              <a:off x="8936736" y="3663696"/>
              <a:ext cx="144122" cy="426720"/>
            </a:xfrm>
            <a:custGeom>
              <a:avLst/>
              <a:gdLst>
                <a:gd name="connsiteX0" fmla="*/ 91440 w 144122"/>
                <a:gd name="connsiteY0" fmla="*/ 0 h 426720"/>
                <a:gd name="connsiteX1" fmla="*/ 140208 w 144122"/>
                <a:gd name="connsiteY1" fmla="*/ 292608 h 426720"/>
                <a:gd name="connsiteX2" fmla="*/ 0 w 144122"/>
                <a:gd name="connsiteY2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122" h="426720">
                  <a:moveTo>
                    <a:pt x="91440" y="0"/>
                  </a:moveTo>
                  <a:cubicBezTo>
                    <a:pt x="123444" y="110744"/>
                    <a:pt x="155448" y="221488"/>
                    <a:pt x="140208" y="292608"/>
                  </a:cubicBezTo>
                  <a:cubicBezTo>
                    <a:pt x="124968" y="363728"/>
                    <a:pt x="65024" y="378968"/>
                    <a:pt x="0" y="426720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任意多边形 323"/>
            <p:cNvSpPr/>
            <p:nvPr/>
          </p:nvSpPr>
          <p:spPr>
            <a:xfrm>
              <a:off x="8125968" y="3633216"/>
              <a:ext cx="707136" cy="316992"/>
            </a:xfrm>
            <a:custGeom>
              <a:avLst/>
              <a:gdLst>
                <a:gd name="connsiteX0" fmla="*/ 707136 w 707136"/>
                <a:gd name="connsiteY0" fmla="*/ 0 h 316992"/>
                <a:gd name="connsiteX1" fmla="*/ 195072 w 707136"/>
                <a:gd name="connsiteY1" fmla="*/ 91440 h 316992"/>
                <a:gd name="connsiteX2" fmla="*/ 0 w 707136"/>
                <a:gd name="connsiteY2" fmla="*/ 316992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7136" h="316992">
                  <a:moveTo>
                    <a:pt x="707136" y="0"/>
                  </a:moveTo>
                  <a:cubicBezTo>
                    <a:pt x="510032" y="19304"/>
                    <a:pt x="312928" y="38608"/>
                    <a:pt x="195072" y="91440"/>
                  </a:cubicBezTo>
                  <a:cubicBezTo>
                    <a:pt x="77216" y="144272"/>
                    <a:pt x="29464" y="254000"/>
                    <a:pt x="0" y="316992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任意多边形 324"/>
            <p:cNvSpPr/>
            <p:nvPr/>
          </p:nvSpPr>
          <p:spPr>
            <a:xfrm>
              <a:off x="9137904" y="3490126"/>
              <a:ext cx="1341120" cy="191858"/>
            </a:xfrm>
            <a:custGeom>
              <a:avLst/>
              <a:gdLst>
                <a:gd name="connsiteX0" fmla="*/ 0 w 1341120"/>
                <a:gd name="connsiteY0" fmla="*/ 191858 h 191858"/>
                <a:gd name="connsiteX1" fmla="*/ 975360 w 1341120"/>
                <a:gd name="connsiteY1" fmla="*/ 15074 h 191858"/>
                <a:gd name="connsiteX2" fmla="*/ 1341120 w 1341120"/>
                <a:gd name="connsiteY2" fmla="*/ 51650 h 19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191858">
                  <a:moveTo>
                    <a:pt x="0" y="191858"/>
                  </a:moveTo>
                  <a:cubicBezTo>
                    <a:pt x="375920" y="115150"/>
                    <a:pt x="751840" y="38442"/>
                    <a:pt x="975360" y="15074"/>
                  </a:cubicBezTo>
                  <a:cubicBezTo>
                    <a:pt x="1198880" y="-8294"/>
                    <a:pt x="1143000" y="-10326"/>
                    <a:pt x="1341120" y="51650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任意多边形 325"/>
            <p:cNvSpPr/>
            <p:nvPr/>
          </p:nvSpPr>
          <p:spPr>
            <a:xfrm>
              <a:off x="9162288" y="3736848"/>
              <a:ext cx="768096" cy="274320"/>
            </a:xfrm>
            <a:custGeom>
              <a:avLst/>
              <a:gdLst>
                <a:gd name="connsiteX0" fmla="*/ 0 w 768096"/>
                <a:gd name="connsiteY0" fmla="*/ 0 h 274320"/>
                <a:gd name="connsiteX1" fmla="*/ 481584 w 768096"/>
                <a:gd name="connsiteY1" fmla="*/ 231648 h 274320"/>
                <a:gd name="connsiteX2" fmla="*/ 768096 w 768096"/>
                <a:gd name="connsiteY2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096" h="274320">
                  <a:moveTo>
                    <a:pt x="0" y="0"/>
                  </a:moveTo>
                  <a:cubicBezTo>
                    <a:pt x="176784" y="92964"/>
                    <a:pt x="353568" y="185928"/>
                    <a:pt x="481584" y="231648"/>
                  </a:cubicBezTo>
                  <a:cubicBezTo>
                    <a:pt x="609600" y="277368"/>
                    <a:pt x="677672" y="252984"/>
                    <a:pt x="768096" y="274320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任意多边形 329"/>
            <p:cNvSpPr/>
            <p:nvPr/>
          </p:nvSpPr>
          <p:spPr>
            <a:xfrm>
              <a:off x="9235440" y="3688080"/>
              <a:ext cx="957072" cy="85344"/>
            </a:xfrm>
            <a:custGeom>
              <a:avLst/>
              <a:gdLst>
                <a:gd name="connsiteX0" fmla="*/ 0 w 957072"/>
                <a:gd name="connsiteY0" fmla="*/ 0 h 85344"/>
                <a:gd name="connsiteX1" fmla="*/ 957072 w 957072"/>
                <a:gd name="connsiteY1" fmla="*/ 85344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072" h="85344">
                  <a:moveTo>
                    <a:pt x="0" y="0"/>
                  </a:moveTo>
                  <a:cubicBezTo>
                    <a:pt x="394208" y="26924"/>
                    <a:pt x="788416" y="53848"/>
                    <a:pt x="957072" y="85344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任意多边形 331"/>
            <p:cNvSpPr/>
            <p:nvPr/>
          </p:nvSpPr>
          <p:spPr>
            <a:xfrm>
              <a:off x="7912608" y="3503831"/>
              <a:ext cx="908304" cy="80617"/>
            </a:xfrm>
            <a:custGeom>
              <a:avLst/>
              <a:gdLst>
                <a:gd name="connsiteX0" fmla="*/ 908304 w 908304"/>
                <a:gd name="connsiteY0" fmla="*/ 80617 h 80617"/>
                <a:gd name="connsiteX1" fmla="*/ 298704 w 908304"/>
                <a:gd name="connsiteY1" fmla="*/ 1369 h 80617"/>
                <a:gd name="connsiteX2" fmla="*/ 0 w 908304"/>
                <a:gd name="connsiteY2" fmla="*/ 37945 h 8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8304" h="80617">
                  <a:moveTo>
                    <a:pt x="908304" y="80617"/>
                  </a:moveTo>
                  <a:cubicBezTo>
                    <a:pt x="679196" y="44549"/>
                    <a:pt x="450088" y="8481"/>
                    <a:pt x="298704" y="1369"/>
                  </a:cubicBezTo>
                  <a:cubicBezTo>
                    <a:pt x="147320" y="-5743"/>
                    <a:pt x="73660" y="16101"/>
                    <a:pt x="0" y="37945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任意多边形 332"/>
            <p:cNvSpPr/>
            <p:nvPr/>
          </p:nvSpPr>
          <p:spPr>
            <a:xfrm>
              <a:off x="8290572" y="3180098"/>
              <a:ext cx="487668" cy="337294"/>
            </a:xfrm>
            <a:custGeom>
              <a:avLst/>
              <a:gdLst>
                <a:gd name="connsiteX0" fmla="*/ 408432 w 408432"/>
                <a:gd name="connsiteY0" fmla="*/ 237744 h 237744"/>
                <a:gd name="connsiteX1" fmla="*/ 0 w 408432"/>
                <a:gd name="connsiteY1" fmla="*/ 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432" h="237744">
                  <a:moveTo>
                    <a:pt x="408432" y="237744"/>
                  </a:moveTo>
                  <a:cubicBezTo>
                    <a:pt x="244348" y="147320"/>
                    <a:pt x="80264" y="56896"/>
                    <a:pt x="0" y="0"/>
                  </a:cubicBezTo>
                </a:path>
              </a:pathLst>
            </a:custGeom>
            <a:noFill/>
            <a:ln w="22225">
              <a:solidFill>
                <a:srgbClr val="C327D3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9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8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6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8" dur="3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  <p:bldP spid="2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228921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269" y="799301"/>
            <a:ext cx="10068631" cy="572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19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230" y="538422"/>
            <a:ext cx="6006272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7"/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各种阻抗的辨析</a:t>
            </a:r>
            <a:endParaRPr lang="en-US" altLang="zh-CN" kern="100" dirty="0" smtClean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785" y="1676061"/>
            <a:ext cx="5436104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场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（五个特征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55258" y="123462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电波传播与散射</a:t>
            </a:r>
            <a:endParaRPr lang="zh-CN" altLang="en-US" sz="20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933451" y="1208246"/>
            <a:ext cx="0" cy="5465868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9603" y="1635559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048108" y="123462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传输线电压与电流</a:t>
            </a:r>
            <a:endParaRPr lang="zh-CN" altLang="en-US" sz="20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3770" y="1529226"/>
            <a:ext cx="2954655" cy="559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       频      相       向       极 </a:t>
            </a:r>
            <a:endParaRPr lang="en-US" altLang="zh-CN" kern="100" dirty="0" smtClean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72049" y="1683880"/>
            <a:ext cx="4801314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基于路（四个特征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93740" y="1547337"/>
            <a:ext cx="2262158" cy="559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       频      相       向</a:t>
            </a:r>
            <a:endParaRPr lang="en-US" altLang="zh-CN" kern="100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00829" y="2812668"/>
                <a:ext cx="4144789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zh-CN" altLang="en-US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num>
                          <m:den>
                            <m:r>
                              <a:rPr lang="zh-CN" altLang="en-US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den>
                        </m:f>
                      </m:e>
                    </m:rad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0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in</m:t>
                            </m:r>
                          </m:sub>
                        </m:s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in</m:t>
                            </m:r>
                          </m:sub>
                        </m:s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 (</a:t>
                </a:r>
                <a:r>
                  <a:rPr lang="zh-CN" altLang="en-US" sz="20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与反射、透射</a:t>
                </a:r>
                <a:r>
                  <a:rPr lang="zh-CN" altLang="en-US" sz="2000" kern="1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无关</a:t>
                </a:r>
                <a:r>
                  <a:rPr lang="en-US" altLang="zh-CN" sz="20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29" y="2812668"/>
                <a:ext cx="4144789" cy="718658"/>
              </a:xfrm>
              <a:prstGeom prst="rect">
                <a:avLst/>
              </a:prstGeom>
              <a:blipFill>
                <a:blip r:embed="rId3"/>
                <a:stretch>
                  <a:fillRect r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6387842" y="2749471"/>
                <a:ext cx="4097147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</m:num>
                      <m:den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0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 (</a:t>
                </a:r>
                <a:r>
                  <a:rPr lang="zh-CN" altLang="en-US" sz="20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与反射、透射</a:t>
                </a:r>
                <a:r>
                  <a:rPr lang="zh-CN" altLang="en-US" sz="2000" kern="100" dirty="0" smtClean="0">
                    <a:solidFill>
                      <a:srgbClr val="00B050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无关</a:t>
                </a:r>
                <a:r>
                  <a:rPr lang="en-US" altLang="zh-CN" sz="2000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842" y="2749471"/>
                <a:ext cx="4097147" cy="718658"/>
              </a:xfrm>
              <a:prstGeom prst="rect">
                <a:avLst/>
              </a:prstGeom>
              <a:blipFill>
                <a:blip r:embed="rId4"/>
                <a:stretch>
                  <a:fillRect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84076" y="4381909"/>
            <a:ext cx="6039314" cy="1903983"/>
            <a:chOff x="353425" y="3810410"/>
            <a:chExt cx="6039314" cy="19039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353425" y="3810410"/>
                  <a:ext cx="3221434" cy="19039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𝑇𝐸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den>
                        </m:f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den>
                        </m:f>
                      </m:oMath>
                    </m:oMathPara>
                  </a14:m>
                  <a:endParaRPr lang="en-US" altLang="zh-CN" b="0" i="0" kern="100" dirty="0" smtClean="0"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𝜔𝜇</m:t>
                            </m:r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𝛽𝜂</m:t>
                            </m:r>
                          </m:num>
                          <m:den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 smtClean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25" y="3810410"/>
                  <a:ext cx="3221434" cy="19039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左大括号 38"/>
            <p:cNvSpPr/>
            <p:nvPr/>
          </p:nvSpPr>
          <p:spPr>
            <a:xfrm flipH="1">
              <a:off x="3604635" y="4404709"/>
              <a:ext cx="191383" cy="1016791"/>
            </a:xfrm>
            <a:prstGeom prst="leftBrace">
              <a:avLst>
                <a:gd name="adj1" fmla="val 47548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/>
                <p:cNvSpPr/>
                <p:nvPr/>
              </p:nvSpPr>
              <p:spPr>
                <a:xfrm>
                  <a:off x="3082715" y="4381763"/>
                  <a:ext cx="3310024" cy="961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zh-CN" altLang="en-US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切向</m:t>
                            </m:r>
                            <m:r>
                              <a:rPr lang="zh-CN" altLang="en-US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总</m:t>
                            </m:r>
                            <m:r>
                              <a:rPr lang="zh-CN" altLang="en-US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电场</m:t>
                            </m:r>
                          </m:num>
                          <m:den>
                            <m:r>
                              <a:rPr lang="zh-CN" altLang="en-US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切向</m:t>
                            </m:r>
                            <m:r>
                              <a:rPr lang="zh-CN" altLang="en-US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总</m:t>
                            </m:r>
                            <m:r>
                              <a:rPr lang="zh-CN" altLang="en-US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磁场</m:t>
                            </m:r>
                          </m:den>
                        </m:f>
                      </m:oMath>
                    </m:oMathPara>
                  </a14:m>
                  <a:endParaRPr lang="en-US" altLang="zh-CN" b="0" i="0" kern="100" dirty="0" smtClean="0"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715" y="4381763"/>
                  <a:ext cx="3310024" cy="9619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6256826" y="4461117"/>
            <a:ext cx="2644971" cy="964688"/>
            <a:chOff x="6213631" y="4531159"/>
            <a:chExt cx="2644971" cy="9646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/>
                <p:cNvSpPr/>
                <p:nvPr/>
              </p:nvSpPr>
              <p:spPr>
                <a:xfrm>
                  <a:off x="6213631" y="4733796"/>
                  <a:ext cx="1470659" cy="720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in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total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b="0" i="0" kern="10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total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631" y="4733796"/>
                  <a:ext cx="1470659" cy="7205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7366395" y="4531159"/>
                  <a:ext cx="1492207" cy="9646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zh-CN" altLang="en-US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总</m:t>
                            </m:r>
                            <m:r>
                              <a:rPr lang="zh-CN" altLang="en-US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电压</m:t>
                            </m:r>
                          </m:num>
                          <m:den>
                            <m:r>
                              <a:rPr lang="zh-CN" altLang="en-US" i="1" kern="10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总</m:t>
                            </m:r>
                            <m:r>
                              <a:rPr lang="zh-CN" altLang="en-US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电流</m:t>
                            </m:r>
                          </m:den>
                        </m:f>
                      </m:oMath>
                    </m:oMathPara>
                  </a14:m>
                  <a:endParaRPr lang="en-US" altLang="zh-CN" b="0" i="0" kern="100" dirty="0" smtClean="0"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395" y="4531159"/>
                  <a:ext cx="1492207" cy="9646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接连接符 41"/>
          <p:cNvCxnSpPr/>
          <p:nvPr/>
        </p:nvCxnSpPr>
        <p:spPr>
          <a:xfrm flipV="1">
            <a:off x="499603" y="2221333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06203" y="3582397"/>
            <a:ext cx="11159296" cy="1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9935" y="3672418"/>
            <a:ext cx="5243743" cy="12022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en-US" altLang="zh-CN" i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η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波阻抗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wave impedance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zh-CN" altLang="en-US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定义在一个自定义的参考面，</a:t>
            </a:r>
            <a:r>
              <a:rPr lang="zh-CN" altLang="en-US" sz="1600" kern="1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与</a:t>
            </a:r>
            <a:r>
              <a:rPr lang="zh-CN" altLang="en-US" sz="1600" kern="100" dirty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反射、透射</a:t>
            </a:r>
            <a:r>
              <a:rPr lang="zh-CN" altLang="en-US" sz="1600" kern="1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有关</a:t>
            </a:r>
            <a:endParaRPr lang="en-US" altLang="zh-CN" sz="1600" kern="100" dirty="0">
              <a:solidFill>
                <a:srgbClr val="0000CC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endParaRPr lang="en-US" altLang="zh-CN" sz="1600" kern="100" dirty="0" smtClean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8597" y="2256956"/>
            <a:ext cx="9663479" cy="474167"/>
            <a:chOff x="428597" y="2256956"/>
            <a:chExt cx="9663479" cy="474167"/>
          </a:xfrm>
        </p:grpSpPr>
        <p:sp>
          <p:nvSpPr>
            <p:cNvPr id="45" name="矩形 44"/>
            <p:cNvSpPr/>
            <p:nvPr/>
          </p:nvSpPr>
          <p:spPr>
            <a:xfrm>
              <a:off x="428597" y="2275870"/>
              <a:ext cx="3498073" cy="455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1168400" algn="l"/>
                </a:tabLst>
              </a:pPr>
              <a:r>
                <a:rPr lang="en-US" altLang="zh-CN" i="1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η</a:t>
              </a:r>
              <a:r>
                <a:rPr lang="en-US" altLang="zh-CN" kern="1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</a:t>
              </a:r>
              <a:r>
                <a:rPr lang="zh-CN" altLang="en-US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本</a:t>
              </a:r>
              <a:r>
                <a:rPr lang="zh-CN" altLang="en-US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征阻抗 </a:t>
              </a:r>
              <a:r>
                <a:rPr lang="en-US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intrinsic </a:t>
              </a:r>
              <a:r>
                <a:rPr lang="en-US" altLang="zh-CN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impedance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6085851" y="2256956"/>
              <a:ext cx="4006225" cy="455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1168400" algn="l"/>
                </a:tabLst>
              </a:pPr>
              <a:r>
                <a:rPr lang="en-US" altLang="zh-CN" i="1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kern="1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特性阻抗 </a:t>
              </a:r>
              <a:r>
                <a:rPr lang="en-US" altLang="zh-CN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characteristic impedance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6072049" y="3598222"/>
            <a:ext cx="524374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en-US" altLang="zh-CN" i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 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输入阻抗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 impedance</a:t>
            </a:r>
          </a:p>
          <a:p>
            <a:pPr marL="7429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定义在一个自定义</a:t>
            </a:r>
            <a:r>
              <a:rPr lang="zh-CN" altLang="en-US" sz="1600" kern="100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的参考点，</a:t>
            </a:r>
            <a:r>
              <a:rPr lang="zh-CN" altLang="en-US" sz="1600" kern="100" dirty="0">
                <a:solidFill>
                  <a:srgbClr val="00B05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与反射、透射</a:t>
            </a:r>
            <a:r>
              <a:rPr lang="zh-CN" altLang="en-US" sz="1600" kern="100" dirty="0" smtClean="0">
                <a:solidFill>
                  <a:srgbClr val="00B05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有关</a:t>
            </a:r>
            <a:endParaRPr lang="en-US" altLang="zh-CN" i="1" kern="100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9607" y="5703969"/>
            <a:ext cx="6526146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en-US" altLang="zh-CN" i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负载阻抗 </a:t>
            </a:r>
            <a:r>
              <a:rPr lang="en-US" altLang="zh-CN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 impedance </a:t>
            </a:r>
          </a:p>
          <a:p>
            <a:pPr marL="742950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68400" algn="l"/>
              </a:tabLst>
            </a:pPr>
            <a:r>
              <a:rPr lang="zh-CN" altLang="en-US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本质上是参考点恰好在负载处的输入阻抗（总电压</a:t>
            </a:r>
            <a:r>
              <a:rPr lang="en-US" altLang="zh-CN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总电流）</a:t>
            </a:r>
            <a:endParaRPr lang="en-US" altLang="zh-CN" i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933450" y="5670009"/>
            <a:ext cx="5725449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721554" y="4555444"/>
            <a:ext cx="33887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zh-CN" altLang="en-US" sz="1400" kern="100" dirty="0" smtClean="0">
                <a:solidFill>
                  <a:srgbClr val="96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为什么不考虑切向？为什么极化不见了？因为约定好是</a:t>
            </a:r>
            <a:r>
              <a:rPr lang="en-US" altLang="zh-CN" sz="1400" kern="100" dirty="0" smtClean="0">
                <a:solidFill>
                  <a:srgbClr val="96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</a:t>
            </a:r>
            <a:r>
              <a:rPr lang="zh-CN" altLang="en-US" sz="1400" kern="100" dirty="0" smtClean="0">
                <a:solidFill>
                  <a:srgbClr val="96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模式，没有讨论的必要，注意非</a:t>
            </a:r>
            <a:r>
              <a:rPr lang="en-US" altLang="zh-CN" sz="1400" kern="100" dirty="0" smtClean="0">
                <a:solidFill>
                  <a:srgbClr val="96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</a:t>
            </a:r>
            <a:r>
              <a:rPr lang="zh-CN" altLang="en-US" sz="1400" kern="100" dirty="0">
                <a:solidFill>
                  <a:srgbClr val="96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</a:t>
            </a:r>
            <a:r>
              <a:rPr lang="zh-CN" altLang="en-US" sz="1400" kern="100" dirty="0" smtClean="0">
                <a:solidFill>
                  <a:srgbClr val="96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电压电流定义</a:t>
            </a:r>
            <a:endParaRPr lang="en-US" altLang="zh-CN" sz="1400" kern="100" dirty="0">
              <a:solidFill>
                <a:srgbClr val="96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92155" y="158420"/>
            <a:ext cx="477538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68400" algn="l"/>
              </a:tabLst>
            </a:pPr>
            <a:r>
              <a:rPr lang="zh-CN" altLang="en-US" sz="16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征、特征：我自风情万种（线性代数特征向量）</a:t>
            </a:r>
            <a:endParaRPr lang="en-US" altLang="zh-CN" sz="1600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68400" algn="l"/>
              </a:tabLst>
            </a:pPr>
            <a:r>
              <a:rPr lang="zh-CN" altLang="en-US" sz="16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其他：前瞻后顾，左顾右盼</a:t>
            </a:r>
            <a:endParaRPr lang="en-US" altLang="zh-CN" sz="16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" grpId="0"/>
      <p:bldP spid="35" grpId="0"/>
      <p:bldP spid="46" grpId="0"/>
      <p:bldP spid="48" grpId="0"/>
      <p:bldP spid="49" grpId="0"/>
      <p:bldP spid="51" grpId="0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71513"/>
            <a:ext cx="6667500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36631" y="807062"/>
            <a:ext cx="626518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  <a:tabLst>
                <a:tab pos="1168400" algn="l"/>
              </a:tabLst>
            </a:pPr>
            <a:r>
              <a:rPr lang="zh-CN" altLang="en-US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问题的定义域与定义方式：场区划分与边界条件</a:t>
            </a:r>
            <a:endParaRPr lang="en-US" altLang="zh-CN" kern="100" dirty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在什么系统（坐标系）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三个坐标系相互转换（矩阵）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有什么东西（本构参数）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不同场区的媒质是什么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？用什么物理量表示？边界在哪？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有什么变化（边界条件）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PEC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, dielectric, PMC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看什么场量（叠加原理）：分清楚“总场”与“分解场”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按频率：不同频率叠加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按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传播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方向：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入射、反射、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透射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按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极化（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分解后两两垂直）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en-US" altLang="zh-CN" sz="1400" b="1" i="1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E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x, </a:t>
            </a:r>
            <a:r>
              <a:rPr lang="en-US" altLang="zh-CN" sz="1400" b="1" i="1" kern="100" dirty="0" err="1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E</a:t>
            </a:r>
            <a:r>
              <a:rPr lang="en-US" altLang="zh-CN" sz="1400" kern="100" dirty="0" err="1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y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, </a:t>
            </a:r>
            <a:r>
              <a:rPr lang="en-US" altLang="zh-CN" sz="1400" b="1" i="1" kern="100" dirty="0" err="1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E</a:t>
            </a:r>
            <a:r>
              <a:rPr lang="en-US" altLang="zh-CN" sz="1400" kern="100" dirty="0" err="1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z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Parallel 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wave, Perpendicular 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wave</a:t>
            </a: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 wave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TM 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wave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LP 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→ 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CP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 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CP 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→ 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LP 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圆极化三条件）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lvl="3"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		</a:t>
            </a:r>
            <a:endParaRPr lang="en-US" altLang="zh-CN" sz="1400" kern="100" dirty="0">
              <a:solidFill>
                <a:srgbClr val="0000CC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33451"/>
          <a:stretch/>
        </p:blipFill>
        <p:spPr bwMode="auto">
          <a:xfrm>
            <a:off x="8857678" y="872355"/>
            <a:ext cx="3058554" cy="182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40021" b="11414"/>
          <a:stretch/>
        </p:blipFill>
        <p:spPr bwMode="auto">
          <a:xfrm>
            <a:off x="8816558" y="2786781"/>
            <a:ext cx="3099675" cy="194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b="37681"/>
          <a:stretch/>
        </p:blipFill>
        <p:spPr bwMode="auto">
          <a:xfrm>
            <a:off x="8816558" y="4777218"/>
            <a:ext cx="3099674" cy="179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3269221" y="2150509"/>
                <a:ext cx="2206053" cy="33855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smtClean="0">
                        <a:solidFill>
                          <a:srgbClr val="96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en-US" sz="1600" dirty="0">
                    <a:solidFill>
                      <a:srgbClr val="960000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rgbClr val="960000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rgbClr val="960000"/>
                    </a:solidFill>
                  </a:rPr>
                  <a:t>ε</a:t>
                </a:r>
                <a:r>
                  <a:rPr lang="zh-CN" altLang="en-US" sz="1600" dirty="0" smtClean="0">
                    <a:solidFill>
                      <a:srgbClr val="960000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rgbClr val="960000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rgbClr val="960000"/>
                    </a:solidFill>
                  </a:rPr>
                  <a:t>σ, </a:t>
                </a:r>
                <a:r>
                  <a:rPr lang="en-US" altLang="zh-CN" sz="1600" dirty="0" smtClean="0">
                    <a:solidFill>
                      <a:srgbClr val="960000"/>
                    </a:solidFill>
                  </a:rPr>
                  <a:t>η</a:t>
                </a:r>
                <a:r>
                  <a:rPr lang="zh-CN" altLang="en-US" sz="1600" dirty="0" smtClean="0">
                    <a:solidFill>
                      <a:srgbClr val="960000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rgbClr val="960000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rgbClr val="960000"/>
                    </a:solidFill>
                  </a:rPr>
                  <a:t>α</a:t>
                </a:r>
                <a:r>
                  <a:rPr lang="zh-CN" altLang="en-US" sz="1600" dirty="0" smtClean="0">
                    <a:solidFill>
                      <a:srgbClr val="960000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rgbClr val="960000"/>
                    </a:solidFill>
                  </a:rPr>
                  <a:t>β</a:t>
                </a:r>
                <a:r>
                  <a:rPr lang="zh-CN" altLang="en-US" sz="1600" dirty="0" smtClean="0">
                    <a:solidFill>
                      <a:srgbClr val="960000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rgbClr val="960000"/>
                    </a:solidFill>
                  </a:rPr>
                  <a:t>n</a:t>
                </a:r>
                <a:endParaRPr lang="zh-CN" altLang="en-US" sz="1600" dirty="0">
                  <a:solidFill>
                    <a:srgbClr val="960000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21" y="2150509"/>
                <a:ext cx="2206053" cy="338554"/>
              </a:xfrm>
              <a:prstGeom prst="rect">
                <a:avLst/>
              </a:prstGeom>
              <a:blipFill>
                <a:blip r:embed="rId6"/>
                <a:stretch>
                  <a:fillRect t="-3509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07719"/>
              </p:ext>
            </p:extLst>
          </p:nvPr>
        </p:nvGraphicFramePr>
        <p:xfrm>
          <a:off x="3280969" y="2933319"/>
          <a:ext cx="219430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269">
                  <a:extLst>
                    <a:ext uri="{9D8B030D-6E8A-4147-A177-3AD203B41FA5}">
                      <a16:colId xmlns:a16="http://schemas.microsoft.com/office/drawing/2014/main" val="2675491946"/>
                    </a:ext>
                  </a:extLst>
                </a:gridCol>
                <a:gridCol w="377174">
                  <a:extLst>
                    <a:ext uri="{9D8B030D-6E8A-4147-A177-3AD203B41FA5}">
                      <a16:colId xmlns:a16="http://schemas.microsoft.com/office/drawing/2014/main" val="100816186"/>
                    </a:ext>
                  </a:extLst>
                </a:gridCol>
                <a:gridCol w="414852">
                  <a:extLst>
                    <a:ext uri="{9D8B030D-6E8A-4147-A177-3AD203B41FA5}">
                      <a16:colId xmlns:a16="http://schemas.microsoft.com/office/drawing/2014/main" val="3122679685"/>
                    </a:ext>
                  </a:extLst>
                </a:gridCol>
                <a:gridCol w="387090">
                  <a:extLst>
                    <a:ext uri="{9D8B030D-6E8A-4147-A177-3AD203B41FA5}">
                      <a16:colId xmlns:a16="http://schemas.microsoft.com/office/drawing/2014/main" val="3589107443"/>
                    </a:ext>
                  </a:extLst>
                </a:gridCol>
                <a:gridCol w="406920">
                  <a:extLst>
                    <a:ext uri="{9D8B030D-6E8A-4147-A177-3AD203B41FA5}">
                      <a16:colId xmlns:a16="http://schemas.microsoft.com/office/drawing/2014/main" val="2237416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1" dirty="0" smtClean="0">
                          <a:solidFill>
                            <a:srgbClr val="960000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rPr>
                        <a:t>E</a:t>
                      </a:r>
                      <a:endParaRPr lang="zh-CN" altLang="en-US" sz="1100" b="1" i="1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1" dirty="0" smtClean="0">
                          <a:solidFill>
                            <a:srgbClr val="960000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rPr>
                        <a:t>H</a:t>
                      </a:r>
                      <a:endParaRPr lang="zh-CN" altLang="en-US" sz="1100" b="1" i="1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1" dirty="0" smtClean="0">
                          <a:solidFill>
                            <a:srgbClr val="960000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rPr>
                        <a:t>B</a:t>
                      </a:r>
                      <a:endParaRPr lang="zh-CN" altLang="en-US" sz="1100" b="1" i="1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1" dirty="0" smtClean="0">
                          <a:solidFill>
                            <a:srgbClr val="960000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rPr>
                        <a:t>D</a:t>
                      </a:r>
                      <a:endParaRPr lang="zh-CN" altLang="en-US" sz="1100" b="1" i="1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3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rgbClr val="960000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rPr>
                        <a:t>切向</a:t>
                      </a:r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98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rgbClr val="960000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rPr>
                        <a:t>法向</a:t>
                      </a:r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rgbClr val="960000"/>
                        </a:solidFill>
                        <a:latin typeface="Gill Sans MT" panose="020B0502020104020203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0806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114252" y="4113198"/>
                <a:ext cx="2693686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160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</m:acc>
                      <m:r>
                        <a:rPr lang="en-US" altLang="zh-CN" sz="1600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1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1600" b="0" i="1" kern="100" smtClean="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kern="100" smtClean="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kern="100" smtClean="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p>
                      </m:sSup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1600" i="1" kern="100" smtClean="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kern="100" smtClean="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52" y="4113198"/>
                <a:ext cx="2693686" cy="3684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5035162" y="4492088"/>
                <a:ext cx="3264676" cy="624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160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</m:acc>
                      <m:r>
                        <a:rPr lang="en-US" altLang="zh-CN" sz="1600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altLang="zh-CN" sz="160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</m:t>
                          </m:r>
                          <m:r>
                            <a:rPr lang="en-US" altLang="zh-CN" sz="1600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𝑗𝑘𝑥</m:t>
                          </m:r>
                        </m:sup>
                      </m:sSup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acc>
                      <m:sSubSup>
                        <m:sSubSupPr>
                          <m:ctrlPr>
                            <a:rPr lang="en-US" altLang="zh-CN" sz="160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</m:t>
                          </m:r>
                          <m:r>
                            <a:rPr lang="en-US" altLang="zh-CN" sz="1600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b="0" i="1" kern="1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p>
                      </m:sSup>
                      <m:r>
                        <a:rPr lang="en-US" altLang="zh-CN" sz="1600" b="0" i="0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en-US" altLang="zh-CN" sz="1600" b="0" i="0" kern="1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16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sz="1600" b="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600" b="1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1600" b="0" i="1" kern="100" smtClean="0">
                        <a:solidFill>
                          <a:srgbClr val="96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𝑗𝑘𝑥</m:t>
                        </m:r>
                      </m:sup>
                    </m:sSup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zh-CN" sz="160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zh-CN" sz="160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Γ</m:t>
                        </m:r>
                        <m: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kern="1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𝑗𝑘</m:t>
                        </m:r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62" y="4492088"/>
                <a:ext cx="3264676" cy="6244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371671" y="5625426"/>
                <a:ext cx="2797945" cy="393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100" dirty="0" smtClean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LP: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</m:acc>
                    <m:r>
                      <a:rPr lang="en-US" altLang="zh-C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600" i="1" kern="10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sz="1600" b="1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𝑗𝑘𝑧</m:t>
                        </m:r>
                      </m:sup>
                    </m:sSup>
                    <m:r>
                      <a:rPr lang="en-US" altLang="zh-CN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1600" i="1" kern="10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b="0" i="1" kern="10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acc>
                    <m:sSub>
                      <m:sSubPr>
                        <m:ctrlPr>
                          <a:rPr lang="en-US" altLang="zh-CN" sz="160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𝑗𝑘𝑧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71" y="5625426"/>
                <a:ext cx="2797945" cy="393569"/>
              </a:xfrm>
              <a:prstGeom prst="rect">
                <a:avLst/>
              </a:prstGeom>
              <a:blipFill>
                <a:blip r:embed="rId9"/>
                <a:stretch>
                  <a:fillRect l="-1089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5189013" y="5822211"/>
            <a:ext cx="95663" cy="769446"/>
          </a:xfrm>
          <a:prstGeom prst="leftBrace">
            <a:avLst>
              <a:gd name="adj1" fmla="val 47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339895" y="6325239"/>
                <a:ext cx="3091744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100" dirty="0" smtClean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CP: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</m:acc>
                    <m:r>
                      <a:rPr lang="en-US" altLang="zh-C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600" i="1" kern="10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sz="1600" b="1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𝑗𝑘𝑧</m:t>
                        </m:r>
                      </m:sup>
                    </m:sSup>
                    <m:r>
                      <a:rPr lang="en-US" altLang="zh-CN" sz="1600" b="1" i="1" kern="1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600" i="1" kern="10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b="0" i="1" kern="10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acc>
                    <m:sSub>
                      <m:sSubPr>
                        <m:ctrlPr>
                          <a:rPr lang="en-US" altLang="zh-CN" sz="160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𝑗𝑘𝑧</m:t>
                        </m:r>
                        <m:r>
                          <a:rPr lang="en-US" altLang="zh-CN" sz="1600" b="0" i="1" kern="10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kern="10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altLang="zh-CN" sz="1600" i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φ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95" y="6325239"/>
                <a:ext cx="3091744" cy="368499"/>
              </a:xfrm>
              <a:prstGeom prst="rect">
                <a:avLst/>
              </a:prstGeom>
              <a:blipFill>
                <a:blip r:embed="rId10"/>
                <a:stretch>
                  <a:fillRect l="-118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4253230" y="4331576"/>
            <a:ext cx="742950" cy="0"/>
          </a:xfrm>
          <a:prstGeom prst="straightConnector1">
            <a:avLst/>
          </a:prstGeom>
          <a:ln w="28575">
            <a:solidFill>
              <a:srgbClr val="9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253230" y="4621485"/>
            <a:ext cx="742950" cy="0"/>
          </a:xfrm>
          <a:prstGeom prst="straightConnector1">
            <a:avLst/>
          </a:prstGeom>
          <a:ln w="28575">
            <a:solidFill>
              <a:srgbClr val="9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96386" y="5204600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时域该如何表达？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80408" y="6325239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zh-CN" altLang="en-US" sz="1200" kern="100" dirty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幅度、极化、相位</a:t>
            </a:r>
            <a:endParaRPr lang="en-US" altLang="zh-CN" sz="1200" kern="100" dirty="0">
              <a:solidFill>
                <a:srgbClr val="0000CC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4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51" grpId="0"/>
      <p:bldP spid="52" grpId="0"/>
      <p:bldP spid="53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230" y="538422"/>
            <a:ext cx="6006272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7"/>
              <a:tabLst>
                <a:tab pos="1168400" algn="l"/>
              </a:tabLst>
            </a:pPr>
            <a:r>
              <a:rPr lang="zh-CN" altLang="en-US" sz="20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各种阻抗的辨析</a:t>
            </a:r>
            <a:endParaRPr lang="en-US" altLang="zh-CN" sz="2000" kern="100" dirty="0" smtClean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2818" y="1132851"/>
            <a:ext cx="12005100" cy="2862322"/>
            <a:chOff x="420898" y="1224291"/>
            <a:chExt cx="12005100" cy="2862322"/>
          </a:xfrm>
        </p:grpSpPr>
        <p:sp>
          <p:nvSpPr>
            <p:cNvPr id="20" name="矩形 19"/>
            <p:cNvSpPr/>
            <p:nvPr/>
          </p:nvSpPr>
          <p:spPr>
            <a:xfrm>
              <a:off x="420898" y="1224291"/>
              <a:ext cx="1152726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无论电波传播还是传输线，总共就</a:t>
              </a: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两个阻抗：</a:t>
              </a:r>
              <a:endPara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一个仅与材料和传播模式相关</a:t>
              </a: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000" u="sng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场丢进去就不管了</a:t>
              </a: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：通常称为本征的、特征的、特性的</a:t>
              </a:r>
              <a:endPara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50000"/>
                </a:lnSpc>
              </a:pPr>
              <a:endPara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一个是与</a:t>
              </a: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观察和测度方式</a:t>
              </a: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相关</a:t>
              </a: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000" u="sng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要考虑反射、透射</a:t>
              </a: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：通常称为输入的、视在的、负载的</a:t>
              </a:r>
              <a:endParaRPr lang="en-US" altLang="zh-CN" sz="2000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2000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二者在无反射（匹配、无线大</a:t>
              </a:r>
              <a:r>
                <a:rPr lang="en-US" altLang="zh-CN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/</a:t>
              </a:r>
              <a:r>
                <a:rPr lang="zh-CN" altLang="en-US" sz="2000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长、完全吸收）时，概念和数值均统一</a:t>
              </a:r>
              <a:endParaRPr lang="zh-CN" altLang="en-US" sz="2000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55058" y="3095385"/>
              <a:ext cx="994230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tabLst>
                  <a:tab pos="1168400" algn="l"/>
                </a:tabLst>
              </a:pPr>
              <a:r>
                <a:rPr lang="zh-CN" altLang="en-US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η</a:t>
              </a:r>
              <a:r>
                <a:rPr lang="en-US" altLang="zh-CN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波阻抗 </a:t>
              </a:r>
              <a:r>
                <a:rPr lang="en-US" altLang="zh-CN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wave </a:t>
              </a:r>
              <a:r>
                <a:rPr lang="en-US" altLang="zh-CN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impedance               </a:t>
              </a:r>
              <a:r>
                <a:rPr lang="en-US" altLang="zh-CN" i="1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kern="100" baseline="-250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 </a:t>
              </a:r>
              <a:r>
                <a:rPr lang="zh-CN" altLang="en-US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输入阻抗 </a:t>
              </a:r>
              <a:r>
                <a:rPr lang="en-US" altLang="zh-CN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input </a:t>
              </a:r>
              <a:r>
                <a:rPr lang="en-US" altLang="zh-CN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impedance             </a:t>
              </a:r>
              <a:r>
                <a:rPr lang="en-US" altLang="zh-CN" i="1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kern="100" baseline="-250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 </a:t>
              </a:r>
              <a:r>
                <a:rPr lang="zh-CN" altLang="en-US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负载阻抗 </a:t>
              </a:r>
              <a:r>
                <a:rPr lang="en-US" altLang="zh-CN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load impedance 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055058" y="2171789"/>
              <a:ext cx="11370940" cy="4552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tabLst>
                  <a:tab pos="1168400" algn="l"/>
                </a:tabLst>
              </a:pPr>
              <a:r>
                <a:rPr lang="en-US" altLang="zh-CN" i="1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η</a:t>
              </a:r>
              <a:r>
                <a:rPr lang="en-US" altLang="zh-CN" kern="100" baseline="-250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</a:t>
              </a:r>
              <a:r>
                <a:rPr lang="zh-CN" altLang="en-US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本</a:t>
              </a:r>
              <a:r>
                <a:rPr lang="zh-CN" altLang="en-US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征阻抗 </a:t>
              </a:r>
              <a:r>
                <a:rPr lang="en-US" altLang="zh-CN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intrinsic </a:t>
              </a:r>
              <a:r>
                <a:rPr lang="en-US" altLang="zh-CN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impedance	  </a:t>
              </a:r>
              <a:r>
                <a:rPr lang="en-US" altLang="zh-CN" i="1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kern="100" baseline="-250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特性阻抗 </a:t>
              </a:r>
              <a:r>
                <a:rPr lang="en-US" altLang="zh-CN" kern="1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characteristic </a:t>
              </a:r>
              <a:r>
                <a:rPr lang="en-US" altLang="zh-CN" kern="1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impedance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2901091" y="4323757"/>
            <a:ext cx="91297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 </a:t>
            </a:r>
            <a:r>
              <a:rPr lang="en-US" altLang="zh-CN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26259" y="4756573"/>
            <a:ext cx="91297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i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 </a:t>
            </a:r>
            <a:r>
              <a:rPr lang="en-US" altLang="zh-CN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13415" y="5572826"/>
            <a:ext cx="91297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935596" y="4339471"/>
            <a:ext cx="91297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i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 </a:t>
            </a:r>
            <a:r>
              <a:rPr lang="en-US" altLang="zh-CN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789141" y="4756573"/>
            <a:ext cx="91297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i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 </a:t>
            </a:r>
            <a:r>
              <a:rPr lang="en-US" altLang="zh-CN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733771" y="5158909"/>
            <a:ext cx="91297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837634" y="5585040"/>
            <a:ext cx="25632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i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η </a:t>
            </a: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η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i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67538" y="6057337"/>
            <a:ext cx="676656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zh-CN" altLang="en-US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注：此时总量</a:t>
            </a:r>
            <a:r>
              <a:rPr lang="en-US" altLang="zh-CN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入射量，两个概念在数值上一样了</a:t>
            </a:r>
            <a:r>
              <a:rPr lang="en-US" altLang="zh-CN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核心在于有没有反射</a:t>
            </a:r>
            <a:endParaRPr lang="en-US" altLang="zh-CN" sz="1600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537" y="3935440"/>
            <a:ext cx="1306521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举例</a:t>
            </a:r>
            <a:r>
              <a:rPr lang="zh-CN" altLang="en-US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7498" y="4372436"/>
            <a:ext cx="10224584" cy="1754326"/>
            <a:chOff x="167498" y="4341398"/>
            <a:chExt cx="10224584" cy="1754326"/>
          </a:xfrm>
        </p:grpSpPr>
        <p:sp>
          <p:nvSpPr>
            <p:cNvPr id="69" name="矩形 68"/>
            <p:cNvSpPr/>
            <p:nvPr/>
          </p:nvSpPr>
          <p:spPr>
            <a:xfrm>
              <a:off x="167498" y="4341398"/>
              <a:ext cx="480298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一个电感的阻抗：</a:t>
              </a:r>
              <a:endParaRPr lang="en-US" altLang="zh-CN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一个电感串联传输线后的等效阻抗：</a:t>
              </a:r>
              <a:endParaRPr lang="en-US" altLang="zh-CN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上面这段传输线的阻抗：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史密斯圆图上的阻抗：</a:t>
              </a:r>
              <a:endParaRPr lang="en-US" altLang="zh-CN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367538" y="4341398"/>
              <a:ext cx="502454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单枝节匹配中短路负载的阻抗：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加载了短路负载的单枝节的等效阻抗：</a:t>
              </a:r>
              <a:endParaRPr lang="en-US" altLang="zh-CN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四分之一波长变换器的阻抗：</a:t>
              </a:r>
              <a:endParaRPr lang="en-US" altLang="zh-CN" dirty="0" smtClean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一</a:t>
              </a:r>
              <a:r>
                <a:rPr lang="zh-CN" altLang="en-US" dirty="0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个无限大的介质或无限长传输线</a:t>
              </a:r>
              <a:endParaRPr lang="zh-CN" altLang="en-US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869901" y="5158909"/>
            <a:ext cx="91297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168400" algn="l"/>
              </a:tabLst>
            </a:pPr>
            <a:r>
              <a:rPr lang="en-US" altLang="zh-CN" i="1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kern="1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kern="1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6"/>
          <p:cNvSpPr txBox="1">
            <a:spLocks noChangeArrowheads="1"/>
          </p:cNvSpPr>
          <p:nvPr/>
        </p:nvSpPr>
        <p:spPr bwMode="auto">
          <a:xfrm>
            <a:off x="2351584" y="1196753"/>
            <a:ext cx="756084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谢谢</a:t>
            </a:r>
            <a:r>
              <a:rPr lang="zh-CN" altLang="en-US" sz="5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！</a:t>
            </a:r>
            <a:endParaRPr lang="en-US" altLang="zh-CN" sz="5400" dirty="0">
              <a:solidFill>
                <a:srgbClr val="FFFF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请各位专家帮助指正  </a:t>
            </a:r>
            <a:endParaRPr lang="zh-CN" altLang="en-US" sz="2800" dirty="0">
              <a:solidFill>
                <a:srgbClr val="FFFF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351584" y="1332099"/>
            <a:ext cx="7560840" cy="166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  <a:latin typeface="Gill Sans MT" panose="020B0502020104020203" pitchFamily="34" charset="0"/>
                <a:ea typeface="SimHei" panose="02010609060101010101" pitchFamily="49" charset="-122"/>
              </a:rPr>
              <a:t>END</a:t>
            </a:r>
            <a:endParaRPr lang="en-US" altLang="zh-CN" sz="5400" dirty="0">
              <a:solidFill>
                <a:srgbClr val="FFFFFF"/>
              </a:solidFill>
              <a:latin typeface="Gill Sans MT" panose="020B0502020104020203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0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33451"/>
          <a:stretch/>
        </p:blipFill>
        <p:spPr bwMode="auto">
          <a:xfrm>
            <a:off x="8330506" y="671513"/>
            <a:ext cx="3577168" cy="213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4576" y="3234989"/>
            <a:ext cx="2922676" cy="285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45182" y="916685"/>
            <a:ext cx="539608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b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关于边界条件的进一步理解</a:t>
            </a:r>
            <a:r>
              <a:rPr lang="zh-CN" altLang="en-US" sz="1400" b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： </a:t>
            </a:r>
            <a:r>
              <a:rPr lang="en-US" altLang="zh-CN" sz="1400" b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(OPTIONAL)</a:t>
            </a:r>
            <a:endParaRPr lang="en-US" altLang="zh-CN" sz="14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总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场可以表达为场分解的叠加；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总场一定满足边界条件；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不是每种场分解的方式都可以使分解场满足边界条件；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当每个分解场满足边界条件时，总场一定满足边界条件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；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algn="just">
              <a:lnSpc>
                <a:spcPct val="200000"/>
              </a:lnSpc>
              <a:tabLst>
                <a:tab pos="1168400" algn="l"/>
              </a:tabLst>
            </a:pP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2"/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场的表达方式</a:t>
            </a:r>
            <a:endParaRPr lang="en-US" altLang="zh-CN" kern="100" dirty="0" smtClean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每一个分量的电场与磁场相互之间的关系都满足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Maxwell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方程组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幅度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:  	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                            ）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极化：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                                                          ）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频率：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                 ）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相位：   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行波（              ）度，驻波（           ）度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传播方向：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                 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28943" y="4074484"/>
                <a:ext cx="1369156" cy="459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CN" sz="1600" i="1" kern="100" smtClean="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b="0" i="1" kern="100" smtClean="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|</m:t>
                          </m:r>
                          <m:acc>
                            <m:accPr>
                              <m:chr m:val="⃑"/>
                              <m:ctrlPr>
                                <a:rPr lang="en-US" altLang="zh-CN" sz="1600" i="1" kern="10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kern="10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1600" b="0" i="1" kern="100" smtClean="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kern="100" smtClean="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1600" i="1" kern="100">
                                      <a:solidFill>
                                        <a:srgbClr val="96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kern="100" smtClean="0">
                                      <a:solidFill>
                                        <a:srgbClr val="96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1600" b="0" i="1" kern="100" smtClean="0">
                              <a:solidFill>
                                <a:srgbClr val="96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kern="100" smtClean="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600" b="0" i="1" kern="100" smtClean="0">
                                  <a:solidFill>
                                    <a:srgbClr val="96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>
                  <a:solidFill>
                    <a:srgbClr val="96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943" y="4074484"/>
                <a:ext cx="1369156" cy="459036"/>
              </a:xfrm>
              <a:prstGeom prst="rect">
                <a:avLst/>
              </a:prstGeom>
              <a:blipFill>
                <a:blip r:embed="rId5"/>
                <a:stretch>
                  <a:fillRect l="-5357" t="-92105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71513"/>
            <a:ext cx="6667500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65592" y="4426466"/>
                <a:ext cx="3006631" cy="475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  <a:tabLst>
                    <a:tab pos="1168400" algn="l"/>
                  </a:tabLst>
                </a:pPr>
                <a:r>
                  <a:rPr lang="zh-CN" altLang="en-US" sz="1400" kern="100" dirty="0" smtClean="0">
                    <a:solidFill>
                      <a:srgbClr val="960000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正交</a:t>
                </a:r>
                <a:r>
                  <a:rPr lang="zh-CN" altLang="en-US" sz="1400" kern="100" dirty="0">
                    <a:solidFill>
                      <a:srgbClr val="960000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，</a:t>
                </a:r>
                <a:r>
                  <a:rPr lang="zh-CN" altLang="en-US" sz="1400" kern="100" dirty="0" smtClean="0">
                    <a:solidFill>
                      <a:srgbClr val="960000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右手螺旋定则 </a:t>
                </a:r>
                <a14:m>
                  <m:oMath xmlns:m="http://schemas.openxmlformats.org/officeDocument/2006/math">
                    <m:r>
                      <a:rPr lang="en-US" altLang="zh-CN" sz="1400" b="0" i="0" kern="100" smtClean="0">
                        <a:solidFill>
                          <a:srgbClr val="96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zh-CN" sz="1400" i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400" b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𝐞</m:t>
                        </m:r>
                      </m:e>
                    </m:acc>
                    <m:r>
                      <a:rPr lang="en-US" altLang="zh-CN" sz="1400" i="1" kern="100">
                        <a:solidFill>
                          <a:srgbClr val="96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altLang="zh-CN" sz="1400" i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</m:acc>
                    <m:r>
                      <a:rPr lang="en-US" altLang="zh-CN" sz="1400" i="1" kern="100">
                        <a:solidFill>
                          <a:srgbClr val="96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400" i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kern="10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endParaRPr lang="en-US" altLang="zh-CN" sz="1400" kern="100" dirty="0">
                  <a:solidFill>
                    <a:srgbClr val="960000"/>
                  </a:solidFill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92" y="4426466"/>
                <a:ext cx="3006631" cy="475387"/>
              </a:xfrm>
              <a:prstGeom prst="rect">
                <a:avLst/>
              </a:prstGeom>
              <a:blipFill>
                <a:blip r:embed="rId6"/>
                <a:stretch>
                  <a:fillRect l="-609"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627157" y="4862763"/>
                <a:ext cx="5934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20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kern="100" smtClean="0">
                          <a:solidFill>
                            <a:srgbClr val="96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相同</m:t>
                      </m:r>
                    </m:oMath>
                  </m:oMathPara>
                </a14:m>
                <a:endParaRPr lang="en-US" altLang="zh-CN" sz="1400" b="1" kern="100" dirty="0">
                  <a:solidFill>
                    <a:srgbClr val="960000"/>
                  </a:solidFill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157" y="4862763"/>
                <a:ext cx="59343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106702" y="5313011"/>
                <a:ext cx="2004075" cy="458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200000"/>
                  </a:lnSpc>
                  <a:tabLst>
                    <a:tab pos="1168400" algn="l"/>
                  </a:tabLst>
                </a:pPr>
                <a14:m>
                  <m:oMath xmlns:m="http://schemas.openxmlformats.org/officeDocument/2006/math">
                    <m:r>
                      <a:rPr lang="en-US" altLang="zh-CN" sz="1400" b="0" i="1" kern="100" smtClean="0">
                        <a:solidFill>
                          <a:srgbClr val="96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en-US" altLang="zh-CN" sz="1400" kern="100" dirty="0" smtClean="0">
                    <a:solidFill>
                      <a:srgbClr val="960000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rPr>
                  <a:t>                               90</a:t>
                </a:r>
                <a:endParaRPr lang="en-US" altLang="zh-CN" sz="1400" kern="100" dirty="0">
                  <a:solidFill>
                    <a:srgbClr val="960000"/>
                  </a:solidFill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02" y="5313011"/>
                <a:ext cx="2004075" cy="458267"/>
              </a:xfrm>
              <a:prstGeom prst="rect">
                <a:avLst/>
              </a:prstGeom>
              <a:blipFill>
                <a:blip r:embed="rId8"/>
                <a:stretch>
                  <a:fillRect r="-30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2670500" y="5774115"/>
            <a:ext cx="543739" cy="455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tabLst>
                <a:tab pos="1168400" algn="l"/>
              </a:tabLst>
            </a:pPr>
            <a:r>
              <a:rPr lang="zh-CN" altLang="en-US" sz="14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相同</a:t>
            </a:r>
            <a:endParaRPr lang="en-US" altLang="zh-CN" sz="1400" kern="100" dirty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9" cstate="print"/>
          <a:srcRect l="-4276" t="-13143" r="-1"/>
          <a:stretch/>
        </p:blipFill>
        <p:spPr bwMode="auto">
          <a:xfrm>
            <a:off x="5441950" y="1727100"/>
            <a:ext cx="2651925" cy="809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TextBox 14"/>
          <p:cNvSpPr txBox="1"/>
          <p:nvPr/>
        </p:nvSpPr>
        <p:spPr>
          <a:xfrm>
            <a:off x="5345954" y="1185580"/>
            <a:ext cx="227161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MT" panose="020B0502020104020203" pitchFamily="34" charset="0"/>
              </a:rPr>
              <a:t>At the boundary </a:t>
            </a:r>
            <a:r>
              <a:rPr lang="en-US" sz="1600" i="1" dirty="0">
                <a:solidFill>
                  <a:srgbClr val="FF0000"/>
                </a:solidFill>
                <a:latin typeface="Gill Sans MT" panose="020B0502020104020203" pitchFamily="34" charset="0"/>
              </a:rPr>
              <a:t>z</a:t>
            </a:r>
            <a:r>
              <a:rPr lang="en-US" sz="1600" dirty="0">
                <a:solidFill>
                  <a:srgbClr val="FF0000"/>
                </a:solidFill>
                <a:latin typeface="Gill Sans MT" panose="020B0502020104020203" pitchFamily="34" charset="0"/>
              </a:rPr>
              <a:t> = 0: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957528" y="3681413"/>
            <a:ext cx="7730404" cy="2628788"/>
            <a:chOff x="957528" y="3681413"/>
            <a:chExt cx="7730404" cy="262878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100527" y="3681413"/>
              <a:ext cx="0" cy="26213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957528" y="4010300"/>
              <a:ext cx="7730404" cy="2299901"/>
              <a:chOff x="957528" y="4010300"/>
              <a:chExt cx="7730404" cy="229990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550646" y="4010300"/>
                <a:ext cx="1419189" cy="2156986"/>
                <a:chOff x="6550646" y="4010300"/>
                <a:chExt cx="1419189" cy="215698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6552275" y="4010300"/>
                      <a:ext cx="973400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just">
                        <a:lnSpc>
                          <a:spcPct val="200000"/>
                        </a:lnSpc>
                        <a:tabLst>
                          <a:tab pos="11684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kern="100" smtClean="0">
                                    <a:solidFill>
                                      <a:srgbClr val="96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kern="100">
                                    <a:solidFill>
                                      <a:srgbClr val="96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sz="1400" i="1" kern="100">
                                    <a:solidFill>
                                      <a:srgbClr val="96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kern="100" smtClean="0">
                                <a:solidFill>
                                  <a:srgbClr val="96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zh-CN" altLang="en-US" sz="140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→</m:t>
                            </m:r>
                            <m:r>
                              <a:rPr lang="en-US" altLang="zh-CN" sz="1400" b="0" i="1" kern="100" smtClean="0">
                                <a:solidFill>
                                  <a:srgbClr val="96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i="1" kern="1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kern="1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400" b="0" i="1" kern="1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kern="100" dirty="0">
                        <a:latin typeface="Gill Sans MT" panose="020B0502020104020203" pitchFamily="34" charset="0"/>
                        <a:ea typeface="黑体" panose="02010609060101010101" pitchFamily="49" charset="-122"/>
                        <a:cs typeface="Georgia" panose="02040502050405020303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矩形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2275" y="4010300"/>
                      <a:ext cx="973400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矩形 27"/>
                <p:cNvSpPr/>
                <p:nvPr/>
              </p:nvSpPr>
              <p:spPr>
                <a:xfrm>
                  <a:off x="6550646" y="4464358"/>
                  <a:ext cx="120192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200000"/>
                    </a:lnSpc>
                    <a:tabLst>
                      <a:tab pos="1168400" algn="l"/>
                    </a:tabLst>
                  </a:pPr>
                  <a:r>
                    <a:rPr lang="zh-CN" altLang="en-US" sz="1400" kern="100" dirty="0" smtClean="0">
                      <a:latin typeface="Gill Sans MT" panose="020B0502020104020203" pitchFamily="34" charset="0"/>
                      <a:ea typeface="黑体" panose="02010609060101010101" pitchFamily="49" charset="-122"/>
                      <a:cs typeface="Georgia" panose="02040502050405020303" pitchFamily="18" charset="0"/>
                    </a:rPr>
                    <a:t>不考虑极化</a:t>
                  </a:r>
                  <a:endParaRPr lang="en-US" altLang="zh-CN" sz="1400" kern="100" dirty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6747290" y="4917001"/>
                  <a:ext cx="1201923" cy="4582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200000"/>
                    </a:lnSpc>
                    <a:tabLst>
                      <a:tab pos="1168400" algn="l"/>
                    </a:tabLst>
                  </a:pPr>
                  <a:r>
                    <a:rPr lang="zh-CN" altLang="en-US" sz="1400" kern="100" dirty="0" smtClean="0">
                      <a:latin typeface="Gill Sans MT" panose="020B0502020104020203" pitchFamily="34" charset="0"/>
                      <a:ea typeface="黑体" panose="02010609060101010101" pitchFamily="49" charset="-122"/>
                      <a:cs typeface="Georgia" panose="02040502050405020303" pitchFamily="18" charset="0"/>
                    </a:rPr>
                    <a:t>相同</a:t>
                  </a:r>
                  <a:endParaRPr lang="en-US" altLang="zh-CN" sz="1400" kern="100" dirty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6761231" y="5313010"/>
                  <a:ext cx="1201923" cy="4582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200000"/>
                    </a:lnSpc>
                    <a:tabLst>
                      <a:tab pos="1168400" algn="l"/>
                    </a:tabLst>
                  </a:pPr>
                  <a:r>
                    <a:rPr lang="zh-CN" altLang="en-US" sz="1400" kern="100" dirty="0" smtClean="0">
                      <a:latin typeface="Gill Sans MT" panose="020B0502020104020203" pitchFamily="34" charset="0"/>
                      <a:ea typeface="黑体" panose="02010609060101010101" pitchFamily="49" charset="-122"/>
                      <a:cs typeface="Georgia" panose="02040502050405020303" pitchFamily="18" charset="0"/>
                    </a:rPr>
                    <a:t>相同</a:t>
                  </a:r>
                  <a:endParaRPr lang="en-US" altLang="zh-CN" sz="1400" kern="100" dirty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6767912" y="5709019"/>
                  <a:ext cx="1201923" cy="4582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200000"/>
                    </a:lnSpc>
                    <a:tabLst>
                      <a:tab pos="1168400" algn="l"/>
                    </a:tabLst>
                  </a:pPr>
                  <a:r>
                    <a:rPr lang="zh-CN" altLang="en-US" sz="1400" kern="100" dirty="0" smtClean="0">
                      <a:latin typeface="Gill Sans MT" panose="020B0502020104020203" pitchFamily="34" charset="0"/>
                      <a:ea typeface="黑体" panose="02010609060101010101" pitchFamily="49" charset="-122"/>
                      <a:cs typeface="Georgia" panose="02040502050405020303" pitchFamily="18" charset="0"/>
                    </a:rPr>
                    <a:t>相同</a:t>
                  </a:r>
                  <a:endParaRPr lang="en-US" altLang="zh-CN" sz="1400" kern="100" dirty="0"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957528" y="4087606"/>
                <a:ext cx="7730404" cy="2222595"/>
                <a:chOff x="538428" y="4087606"/>
                <a:chExt cx="7730404" cy="2222595"/>
              </a:xfrm>
            </p:grpSpPr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538428" y="4087606"/>
                  <a:ext cx="773040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 flipH="1">
                  <a:off x="538428" y="4530393"/>
                  <a:ext cx="773040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 flipH="1">
                  <a:off x="538428" y="4976306"/>
                  <a:ext cx="773040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flipH="1">
                  <a:off x="538428" y="5411110"/>
                  <a:ext cx="773040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>
                  <a:off x="538428" y="5818054"/>
                  <a:ext cx="773040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538428" y="6310200"/>
                  <a:ext cx="773040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矩形 5"/>
          <p:cNvSpPr/>
          <p:nvPr/>
        </p:nvSpPr>
        <p:spPr>
          <a:xfrm>
            <a:off x="6251766" y="3580971"/>
            <a:ext cx="28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传输线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中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的电压与电流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20" grpId="0"/>
      <p:bldP spid="2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165" y="2752072"/>
            <a:ext cx="8114178" cy="375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10230" y="579432"/>
            <a:ext cx="117277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3"/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不同区域场量的关系</a:t>
            </a:r>
            <a:endParaRPr lang="en-US" altLang="zh-CN" kern="100" dirty="0" smtClean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71513"/>
            <a:ext cx="6667500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8784" y="336993"/>
            <a:ext cx="3579388" cy="22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5" cstate="print"/>
          <a:srcRect l="32014" b="65122"/>
          <a:stretch/>
        </p:blipFill>
        <p:spPr bwMode="auto">
          <a:xfrm>
            <a:off x="981490" y="1359657"/>
            <a:ext cx="2547938" cy="111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8784" y="3454969"/>
            <a:ext cx="3687880" cy="248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3013454" y="1126684"/>
            <a:ext cx="4670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反射系数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Γ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反射幅度比入射幅度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透射系数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透射幅度比入射幅度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相互关系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     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1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幅度（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2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）功率密度</a:t>
            </a:r>
          </a:p>
        </p:txBody>
      </p:sp>
      <p:sp>
        <p:nvSpPr>
          <p:cNvPr id="10" name="矩形 9"/>
          <p:cNvSpPr/>
          <p:nvPr/>
        </p:nvSpPr>
        <p:spPr>
          <a:xfrm>
            <a:off x="9564480" y="2528139"/>
            <a:ext cx="1107996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垂直入射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9734142" y="5993583"/>
            <a:ext cx="877163" cy="4654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斜入射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90280" y="1433762"/>
            <a:ext cx="595035" cy="793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垂直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入射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10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230" y="579432"/>
            <a:ext cx="749593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3"/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不同区域场量的关系</a:t>
            </a:r>
            <a:endParaRPr lang="en-US" altLang="zh-CN" kern="100" dirty="0" smtClean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反射与透射系数都是与入射幅度进行比较，除入射角度和极化以外，二者仅与两种媒质的本征阻抗（</a:t>
            </a:r>
            <a:r>
              <a:rPr lang="en-US" altLang="zh-CN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intrinsic impedance </a:t>
            </a:r>
            <a:r>
              <a:rPr lang="en-US" altLang="zh-CN" sz="1600" i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η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）有关，也就是说仅与分界面两侧的材料属性相关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辨析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：传输线中的反射系数</a:t>
            </a:r>
            <a:r>
              <a:rPr lang="zh-CN" altLang="en-US" sz="16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                    ） ，按类比关系，传输线阻抗也应该仅与材料相关的，但</a:t>
            </a:r>
            <a:r>
              <a:rPr lang="en-US" altLang="zh-CN" sz="1600" i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Z</a:t>
            </a:r>
            <a:r>
              <a:rPr lang="en-US" altLang="zh-CN" sz="1600" kern="100" baseline="-250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L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是负载阻抗，是变化的，是可以为任意取值的，说明传输线中的反射系数并不仅与材料相关，该如何解释？？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71513"/>
            <a:ext cx="6667500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9410" y="299958"/>
            <a:ext cx="3714750" cy="228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542667" y="2687611"/>
            <a:ext cx="3118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为什么两侧的电场都朝上？</a:t>
            </a:r>
            <a:endParaRPr lang="en-US" altLang="zh-CN" kern="100" dirty="0" smtClean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endParaRPr lang="en-US" altLang="zh-CN" kern="100" dirty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可以将相位的变化纳入到幅度的变化中，便于处理</a:t>
            </a:r>
            <a:endParaRPr lang="zh-CN" altLang="en-US" dirty="0">
              <a:solidFill>
                <a:srgbClr val="96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65177" y="2860671"/>
                <a:ext cx="803938" cy="56560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77" y="2860671"/>
                <a:ext cx="803938" cy="565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103985" y="5815287"/>
                <a:ext cx="997902" cy="56560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85" y="5815287"/>
                <a:ext cx="997902" cy="565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10230" y="4375365"/>
            <a:ext cx="113433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200000"/>
              </a:lnSpc>
              <a:tabLst>
                <a:tab pos="1168400" algn="l"/>
              </a:tabLst>
            </a:pPr>
            <a:r>
              <a:rPr lang="zh-CN" altLang="en-US" sz="2400" b="1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答</a:t>
            </a:r>
            <a:r>
              <a:rPr lang="zh-CN" altLang="en-US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：以上矛盾忽略了媒质</a:t>
            </a:r>
            <a:r>
              <a:rPr lang="en-US" altLang="zh-CN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1</a:t>
            </a:r>
            <a:r>
              <a:rPr lang="zh-CN" altLang="en-US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和媒质</a:t>
            </a:r>
            <a:r>
              <a:rPr lang="en-US" altLang="zh-CN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2</a:t>
            </a:r>
            <a:r>
              <a:rPr lang="zh-CN" altLang="en-US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都是无限大（</a:t>
            </a:r>
            <a:r>
              <a:rPr lang="en-US" altLang="zh-CN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unbounded</a:t>
            </a:r>
            <a:r>
              <a:rPr lang="zh-CN" altLang="en-US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）。作为在传输线中的类比，当传输线也无限长时，由于</a:t>
            </a:r>
            <a:r>
              <a:rPr lang="en-US" altLang="zh-CN" i="1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Z</a:t>
            </a:r>
            <a:r>
              <a:rPr lang="en-US" altLang="zh-CN" kern="100" baseline="-250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L</a:t>
            </a:r>
            <a:r>
              <a:rPr lang="zh-CN" altLang="en-US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的定义是总电压比总电流，此时的总电压与总电流就是输入电压与输入电流（电磁波没有机会反射回来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），而输入电压比输入电流就是</a:t>
            </a:r>
            <a:r>
              <a:rPr lang="en-US" altLang="zh-CN" i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Z</a:t>
            </a:r>
            <a:r>
              <a:rPr lang="en-US" altLang="zh-CN" kern="100" baseline="-250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02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，所以</a:t>
            </a:r>
            <a:r>
              <a:rPr lang="en-US" altLang="zh-CN" i="1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Z</a:t>
            </a:r>
            <a:r>
              <a:rPr lang="en-US" altLang="zh-CN" kern="100" baseline="-250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L </a:t>
            </a:r>
            <a:r>
              <a:rPr lang="zh-CN" altLang="en-US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就是</a:t>
            </a:r>
            <a:r>
              <a:rPr lang="en-US" altLang="zh-CN" i="1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Z</a:t>
            </a:r>
            <a:r>
              <a:rPr lang="en-US" altLang="zh-CN" kern="100" baseline="-250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02</a:t>
            </a:r>
            <a:r>
              <a:rPr lang="zh-CN" altLang="en-US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，上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式可改写</a:t>
            </a:r>
            <a:r>
              <a:rPr lang="zh-CN" altLang="en-US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为</a:t>
            </a:r>
            <a:endParaRPr lang="en-US" altLang="zh-CN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931781" y="822702"/>
                <a:ext cx="803938" cy="52136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81" y="822702"/>
                <a:ext cx="803938" cy="521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7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29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229" y="579432"/>
            <a:ext cx="872099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4"/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驻波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b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性质描述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时间变化时，电压（电常）或电流（磁场）的波腹点（最大值）与波节点（最小值）不随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空间位置发生变化，而是出现在固定位置。行波解为指数函数，驻波解为正弦和余弦函数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b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形成机理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入射场（波）与反射场（波）的叠加，导致指数函数按欧拉公式展开后的实部或虚部被抵消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电场（电压）与磁场（电流）之间的关系：</a:t>
            </a:r>
            <a:endParaRPr lang="en-US" altLang="zh-CN" sz="1400" kern="100" dirty="0" smtClean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algn="just">
              <a:lnSpc>
                <a:spcPct val="200000"/>
              </a:lnSpc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1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）行波：二者波腹点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（或波节点）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的位置相同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；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algn="just">
              <a:lnSpc>
                <a:spcPct val="200000"/>
              </a:lnSpc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2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）驻波：二者波腹点（或波节点）的位置相差</a:t>
            </a:r>
            <a:r>
              <a:rPr lang="zh-CN" altLang="en-US" sz="14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四分之一波长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（＋</a:t>
            </a:r>
            <a:r>
              <a:rPr lang="zh-CN" altLang="en-US" sz="1400" kern="1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半波长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整数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倍）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相位相差</a:t>
            </a:r>
            <a:r>
              <a:rPr lang="en-US" altLang="zh-CN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π/2±nπ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只考虑电场</a:t>
            </a:r>
            <a:r>
              <a:rPr lang="zh-CN" altLang="en-US" sz="1400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（电压</a:t>
            </a:r>
            <a:r>
              <a:rPr lang="zh-CN" altLang="en-US" sz="14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），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其波腹点与波节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点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与之间的</a:t>
            </a:r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关系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：</a:t>
            </a:r>
            <a:r>
              <a:rPr lang="zh-CN" altLang="en-US" sz="14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二分之一波长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，相位相差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π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功率流密度：行波 → 实功率密度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驻波 → 虚功率密度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定量描述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	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驻波比 </a:t>
            </a:r>
            <a:r>
              <a:rPr lang="en-US" altLang="zh-CN" sz="14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VSWR </a:t>
            </a:r>
            <a:endParaRPr lang="en-US" altLang="zh-CN" sz="1400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71513"/>
            <a:ext cx="6667500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2700" y="294167"/>
            <a:ext cx="2845530" cy="411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b="64516"/>
          <a:stretch/>
        </p:blipFill>
        <p:spPr bwMode="auto">
          <a:xfrm>
            <a:off x="2951661" y="2352540"/>
            <a:ext cx="2914081" cy="76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36637"/>
          <a:stretch/>
        </p:blipFill>
        <p:spPr bwMode="auto">
          <a:xfrm>
            <a:off x="6052250" y="2106916"/>
            <a:ext cx="2539579" cy="119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文本框 21"/>
          <p:cNvSpPr txBox="1"/>
          <p:nvPr/>
        </p:nvSpPr>
        <p:spPr>
          <a:xfrm>
            <a:off x="9213850" y="394514"/>
            <a:ext cx="672845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电场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13850" y="2265463"/>
            <a:ext cx="687327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磁场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631714" y="2735130"/>
            <a:ext cx="0" cy="32955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082564" y="2735130"/>
            <a:ext cx="0" cy="32955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845617" y="4826749"/>
            <a:ext cx="1695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251793" y="5293574"/>
            <a:ext cx="28547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0177722" y="2735130"/>
            <a:ext cx="0" cy="32955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302700" y="618770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电场波节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1122252" y="618770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电场波腹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10199360" y="619247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Gill Sans MT" panose="020B0502020104020203" pitchFamily="34" charset="0"/>
                <a:ea typeface="黑体" panose="02010609060101010101" pitchFamily="49" charset="-122"/>
              </a:rPr>
              <a:t>磁</a:t>
            </a:r>
            <a:r>
              <a:rPr lang="zh-CN" altLang="en-US" sz="1400" kern="100" dirty="0" smtClean="0">
                <a:latin typeface="Gill Sans MT" panose="020B0502020104020203" pitchFamily="34" charset="0"/>
                <a:ea typeface="黑体" panose="02010609060101010101" pitchFamily="49" charset="-122"/>
              </a:rPr>
              <a:t>场波腹</a:t>
            </a:r>
            <a:endParaRPr lang="zh-CN" altLang="en-US" sz="1400" dirty="0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11164887" y="4829085"/>
            <a:ext cx="6889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1174412" y="5245659"/>
            <a:ext cx="6889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14"/>
              <p:cNvSpPr txBox="1"/>
              <p:nvPr/>
            </p:nvSpPr>
            <p:spPr>
              <a:xfrm>
                <a:off x="4773739" y="5862901"/>
                <a:ext cx="3101105" cy="834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SWR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</m:d>
                        </m:den>
                      </m:f>
                      <m:r>
                        <a:rPr lang="el-GR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[1,∞)</m:t>
                      </m:r>
                    </m:oMath>
                  </m:oMathPara>
                </a14:m>
                <a:endParaRPr lang="en-US" sz="1600" b="0" i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39" y="5862901"/>
                <a:ext cx="3101105" cy="834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8308640" y="5475660"/>
            <a:ext cx="138755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Example </a:t>
            </a:r>
            <a:r>
              <a:rPr lang="en-US" altLang="zh-CN" dirty="0" smtClean="0">
                <a:latin typeface="Gill Sans MT" panose="020B0502020104020203" pitchFamily="34" charset="0"/>
              </a:rPr>
              <a:t>8-2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pic>
        <p:nvPicPr>
          <p:cNvPr id="49" name="Picture 2" descr="Image result for linear polarization animation">
            <a:extLst>
              <a:ext uri="{FF2B5EF4-FFF2-40B4-BE49-F238E27FC236}">
                <a16:creationId xmlns:a16="http://schemas.microsoft.com/office/drawing/2014/main" id="{868C9937-B33D-43AF-935E-6494FDE6B0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2" y="1440875"/>
            <a:ext cx="2458806" cy="20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3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229" y="579432"/>
            <a:ext cx="82289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5"/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斯涅尔定律</a:t>
            </a:r>
            <a:endParaRPr lang="en-US" altLang="zh-CN" sz="14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6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Georgia" panose="02040502050405020303" pitchFamily="18" charset="0"/>
              </a:rPr>
              <a:t>公式</a:t>
            </a:r>
            <a:endParaRPr lang="en-US" altLang="zh-CN" sz="1600" kern="100" dirty="0" smtClean="0">
              <a:latin typeface="黑体" panose="02010609060101010101" pitchFamily="49" charset="-122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600" kern="100" dirty="0" smtClean="0">
              <a:latin typeface="黑体" panose="02010609060101010101" pitchFamily="49" charset="-122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algn="just">
              <a:lnSpc>
                <a:spcPct val="200000"/>
              </a:lnSpc>
              <a:tabLst>
                <a:tab pos="1168400" algn="l"/>
              </a:tabLst>
            </a:pPr>
            <a:endParaRPr lang="en-US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600" kern="100" dirty="0" smtClean="0">
              <a:latin typeface="黑体" panose="02010609060101010101" pitchFamily="49" charset="-122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6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Georgia" panose="02040502050405020303" pitchFamily="18" charset="0"/>
              </a:rPr>
              <a:t>折射率</a:t>
            </a:r>
            <a:endParaRPr lang="en-US" altLang="zh-CN" sz="16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algn="just">
              <a:lnSpc>
                <a:spcPct val="200000"/>
              </a:lnSpc>
              <a:tabLst>
                <a:tab pos="1168400" algn="l"/>
              </a:tabLst>
            </a:pPr>
            <a:r>
              <a:rPr lang="en-US" altLang="zh-CN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Georgia" panose="02040502050405020303" pitchFamily="18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600" kern="100" dirty="0">
              <a:solidFill>
                <a:srgbClr val="960000"/>
              </a:solidFill>
              <a:latin typeface="黑体" panose="02010609060101010101" pitchFamily="49" charset="-122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71513"/>
            <a:ext cx="6667500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9198" t="2996" r="8696" b="48915"/>
          <a:stretch/>
        </p:blipFill>
        <p:spPr bwMode="auto">
          <a:xfrm>
            <a:off x="1544700" y="1259681"/>
            <a:ext cx="4905375" cy="1450182"/>
          </a:xfrm>
          <a:prstGeom prst="rect">
            <a:avLst/>
          </a:prstGeom>
          <a:noFill/>
          <a:ln w="19050">
            <a:solidFill>
              <a:srgbClr val="1B5F89"/>
            </a:solidFill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8775" y="145451"/>
            <a:ext cx="4287980" cy="36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14798" r="16161" b="77684"/>
          <a:stretch/>
        </p:blipFill>
        <p:spPr bwMode="auto">
          <a:xfrm>
            <a:off x="1443100" y="2958222"/>
            <a:ext cx="4127500" cy="9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5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229" y="579432"/>
            <a:ext cx="822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5"/>
              <a:tabLst>
                <a:tab pos="1168400" algn="l"/>
              </a:tabLst>
            </a:pPr>
            <a:r>
              <a:rPr lang="zh-CN" altLang="en-US" sz="20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斯涅尔定律</a:t>
            </a:r>
            <a:endParaRPr lang="en-US" altLang="zh-CN" sz="20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600" b="1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临界角：</a:t>
            </a:r>
            <a:r>
              <a:rPr lang="zh-CN" altLang="en-US" sz="1600" b="1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光入疏</a:t>
            </a:r>
            <a:r>
              <a:rPr lang="zh-CN" altLang="en-US" sz="16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，折射角为</a:t>
            </a:r>
            <a:r>
              <a:rPr lang="en-US" altLang="zh-CN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90°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的入射角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algn="just">
              <a:lnSpc>
                <a:spcPct val="200000"/>
              </a:lnSpc>
              <a:tabLst>
                <a:tab pos="1168400" algn="l"/>
              </a:tabLst>
            </a:pPr>
            <a:r>
              <a:rPr lang="en-US" altLang="zh-CN" sz="16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</a:t>
            </a:r>
            <a:r>
              <a:rPr lang="zh-CN" altLang="en-US" sz="16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大于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该入射角则</a:t>
            </a:r>
            <a:r>
              <a:rPr lang="zh-CN" altLang="en-US" sz="16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全反射</a:t>
            </a:r>
            <a:r>
              <a:rPr lang="en-US" altLang="zh-CN" sz="16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,</a:t>
            </a:r>
            <a:r>
              <a:rPr lang="en-US" altLang="zh-CN" sz="1600" dirty="0" smtClean="0">
                <a:latin typeface="Gill Sans MT" panose="020B0502020104020203" pitchFamily="34" charset="0"/>
              </a:rPr>
              <a:t> </a:t>
            </a:r>
            <a:r>
              <a:rPr lang="en-US" altLang="zh-CN" sz="1600" dirty="0" smtClean="0">
                <a:solidFill>
                  <a:srgbClr val="960000"/>
                </a:solidFill>
                <a:latin typeface="Gill Sans MT" panose="020B0502020104020203" pitchFamily="34" charset="0"/>
              </a:rPr>
              <a:t>Γ </a:t>
            </a:r>
            <a:r>
              <a:rPr lang="en-US" altLang="zh-CN" sz="1600" dirty="0">
                <a:solidFill>
                  <a:srgbClr val="960000"/>
                </a:solidFill>
                <a:latin typeface="Gill Sans MT" panose="020B0502020104020203" pitchFamily="34" charset="0"/>
              </a:rPr>
              <a:t>= −</a:t>
            </a:r>
            <a:r>
              <a:rPr lang="en-US" altLang="zh-CN" sz="1600" dirty="0" smtClean="0">
                <a:solidFill>
                  <a:srgbClr val="960000"/>
                </a:solidFill>
                <a:latin typeface="Gill Sans MT" panose="020B0502020104020203" pitchFamily="34" charset="0"/>
              </a:rPr>
              <a:t>1</a:t>
            </a:r>
            <a:endParaRPr lang="en-US" altLang="zh-CN" sz="1600" b="1" kern="100" dirty="0" smtClean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600" b="1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600" b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布鲁斯特角：</a:t>
            </a:r>
            <a:r>
              <a:rPr lang="zh-CN" altLang="en-US" sz="16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光入？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，反射系数为零的入射角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algn="just">
              <a:lnSpc>
                <a:spcPct val="200000"/>
              </a:lnSpc>
              <a:tabLst>
                <a:tab pos="1168400" algn="l"/>
              </a:tabLst>
            </a:pPr>
            <a:r>
              <a:rPr lang="en-US" altLang="zh-CN" sz="1600" kern="100" dirty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	</a:t>
            </a:r>
            <a:r>
              <a:rPr lang="en-US" altLang="zh-CN" sz="16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    </a:t>
            </a:r>
            <a:r>
              <a:rPr lang="zh-CN" altLang="en-US" sz="16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等于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该入射角时</a:t>
            </a:r>
            <a:r>
              <a:rPr lang="zh-CN" altLang="en-US" sz="1600" kern="100" dirty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则</a:t>
            </a:r>
            <a:r>
              <a:rPr lang="zh-CN" altLang="en-US" sz="1600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零反射，</a:t>
            </a:r>
            <a:r>
              <a:rPr lang="en-US" altLang="zh-CN" sz="1600" dirty="0">
                <a:solidFill>
                  <a:srgbClr val="960000"/>
                </a:solidFill>
                <a:latin typeface="Gill Sans MT" panose="020B0502020104020203" pitchFamily="34" charset="0"/>
              </a:rPr>
              <a:t>Γ = </a:t>
            </a:r>
            <a:r>
              <a:rPr lang="en-US" altLang="zh-CN" sz="1600" dirty="0" smtClean="0">
                <a:solidFill>
                  <a:srgbClr val="960000"/>
                </a:solidFill>
                <a:latin typeface="Gill Sans MT" panose="020B0502020104020203" pitchFamily="34" charset="0"/>
              </a:rPr>
              <a:t>0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两种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情况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的布鲁斯特角</a:t>
            </a: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：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200000"/>
              </a:lnSpc>
              <a:buFont typeface="+mj-lt"/>
              <a:buAutoNum type="alphaLcParenR"/>
              <a:tabLst>
                <a:tab pos="1168400" algn="l"/>
              </a:tabLst>
            </a:pPr>
            <a:r>
              <a:rPr lang="en-US" altLang="zh-CN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Perpendicular Polarization</a:t>
            </a:r>
          </a:p>
          <a:p>
            <a:pPr marL="1714500" lvl="3" indent="-342900" algn="just">
              <a:lnSpc>
                <a:spcPct val="200000"/>
              </a:lnSpc>
              <a:buFont typeface="+mj-lt"/>
              <a:buAutoNum type="alphaLcParenR"/>
              <a:tabLst>
                <a:tab pos="1168400" algn="l"/>
              </a:tabLst>
            </a:pPr>
            <a:r>
              <a:rPr lang="zh-CN" altLang="en-US" sz="1600" kern="100" dirty="0" smtClean="0">
                <a:solidFill>
                  <a:srgbClr val="0000CC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对非磁性材料不存在布鲁斯特角</a:t>
            </a:r>
            <a:endParaRPr lang="en-US" altLang="zh-CN" sz="1600" kern="100" dirty="0" smtClean="0">
              <a:solidFill>
                <a:srgbClr val="0000CC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714500" lvl="3" indent="-342900" algn="just">
              <a:lnSpc>
                <a:spcPct val="200000"/>
              </a:lnSpc>
              <a:buFont typeface="+mj-lt"/>
              <a:buAutoNum type="alphaLcParenR"/>
              <a:tabLst>
                <a:tab pos="1168400" algn="l"/>
              </a:tabLst>
            </a:pPr>
            <a:r>
              <a:rPr lang="zh-CN" altLang="en-US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磁性材料存在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200000"/>
              </a:lnSpc>
              <a:buFont typeface="+mj-lt"/>
              <a:buAutoNum type="alphaLcParenR"/>
              <a:tabLst>
                <a:tab pos="1168400" algn="l"/>
              </a:tabLst>
            </a:pPr>
            <a:r>
              <a:rPr lang="en-US" altLang="zh-CN" sz="1600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Parallel Polarization	</a:t>
            </a: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  <a:tabLst>
                <a:tab pos="1168400" algn="l"/>
              </a:tabLst>
            </a:pP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600" kern="100" dirty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71513"/>
            <a:ext cx="6667500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/>
          <p:cNvSpPr txBox="1"/>
          <p:nvPr/>
        </p:nvSpPr>
        <p:spPr>
          <a:xfrm>
            <a:off x="7038975" y="6742187"/>
            <a:ext cx="35405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0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000" dirty="0"/>
              <a:t>Total </a:t>
            </a:r>
            <a:r>
              <a:rPr lang="en-US" sz="2000" dirty="0" smtClean="0"/>
              <a:t>reflection Γ </a:t>
            </a:r>
            <a:r>
              <a:rPr lang="en-US" sz="2000" dirty="0"/>
              <a:t>= −1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84" t="1136" r="686" b="2506"/>
          <a:stretch/>
        </p:blipFill>
        <p:spPr bwMode="auto">
          <a:xfrm>
            <a:off x="8384331" y="5074424"/>
            <a:ext cx="3310692" cy="1388290"/>
          </a:xfrm>
          <a:prstGeom prst="rect">
            <a:avLst/>
          </a:prstGeom>
          <a:noFill/>
          <a:ln w="19050">
            <a:solidFill>
              <a:srgbClr val="1B5F89"/>
            </a:solidFill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507" t="2076" r="6528" b="52633"/>
          <a:stretch/>
        </p:blipFill>
        <p:spPr bwMode="auto">
          <a:xfrm>
            <a:off x="3769742" y="5419595"/>
            <a:ext cx="2998373" cy="697946"/>
          </a:xfrm>
          <a:prstGeom prst="rect">
            <a:avLst/>
          </a:prstGeom>
          <a:noFill/>
          <a:ln w="19050">
            <a:solidFill>
              <a:srgbClr val="1B5F89"/>
            </a:solidFill>
            <a:miter lim="800000"/>
            <a:headEnd/>
            <a:tailEnd/>
          </a:ln>
        </p:spPr>
      </p:pic>
      <p:sp>
        <p:nvSpPr>
          <p:cNvPr id="3" name="右箭头 2"/>
          <p:cNvSpPr/>
          <p:nvPr/>
        </p:nvSpPr>
        <p:spPr>
          <a:xfrm>
            <a:off x="7180487" y="5526252"/>
            <a:ext cx="7914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25373" t="56874" r="28358"/>
          <a:stretch/>
        </p:blipFill>
        <p:spPr bwMode="auto">
          <a:xfrm>
            <a:off x="9092652" y="299958"/>
            <a:ext cx="2128914" cy="255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6" cstate="print"/>
          <a:srcRect l="939" t="1304" r="1555" b="1388"/>
          <a:stretch/>
        </p:blipFill>
        <p:spPr bwMode="auto">
          <a:xfrm>
            <a:off x="4764295" y="1119174"/>
            <a:ext cx="3049072" cy="1209665"/>
          </a:xfrm>
          <a:prstGeom prst="rect">
            <a:avLst/>
          </a:prstGeom>
          <a:noFill/>
          <a:ln w="19050">
            <a:solidFill>
              <a:srgbClr val="1B5F89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81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679" y="561964"/>
            <a:ext cx="85464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6"/>
              <a:tabLst>
                <a:tab pos="1168400" algn="l"/>
              </a:tabLst>
            </a:pPr>
            <a:r>
              <a:rPr lang="zh-CN" altLang="en-US" sz="2000" b="1" kern="100" dirty="0" smtClean="0">
                <a:solidFill>
                  <a:srgbClr val="96000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波导</a:t>
            </a:r>
            <a:endParaRPr lang="en-US" altLang="zh-CN" sz="2000" b="1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en-US" altLang="zh-CN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 wave, TM wave, TEM wave 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的概念</a:t>
            </a:r>
            <a:endParaRPr lang="en-US" altLang="zh-CN" kern="100" dirty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矩形波导与</a:t>
            </a:r>
            <a:r>
              <a:rPr lang="en-US" altLang="zh-CN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TEM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传输线的联系和区别</a:t>
            </a:r>
            <a:endParaRPr lang="en-US" altLang="zh-CN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kern="100" dirty="0" smtClean="0">
                <a:solidFill>
                  <a:srgbClr val="00B05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矩形波导模式场图的绘制</a:t>
            </a:r>
            <a:endParaRPr lang="en-US" altLang="zh-CN" kern="100" dirty="0" smtClean="0">
              <a:solidFill>
                <a:srgbClr val="00B05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求解波导中场的基本方法与步骤</a:t>
            </a:r>
            <a:endParaRPr lang="en-US" altLang="zh-CN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200000"/>
              </a:lnSpc>
              <a:buFont typeface="+mj-lt"/>
              <a:buAutoNum type="arabicPeriod"/>
              <a:tabLst>
                <a:tab pos="1168400" algn="l"/>
              </a:tabLst>
            </a:pPr>
            <a:r>
              <a:rPr lang="en-US" altLang="zh-CN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TE/TM 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场分解（假设 </a:t>
            </a:r>
            <a:r>
              <a:rPr lang="en-US" altLang="zh-CN" i="1" kern="100" dirty="0" err="1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E</a:t>
            </a:r>
            <a:r>
              <a:rPr lang="en-US" altLang="zh-CN" kern="100" baseline="-25000" dirty="0" err="1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z</a:t>
            </a:r>
            <a:r>
              <a:rPr lang="en-US" altLang="zh-CN" kern="100" baseline="-250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en-US" altLang="zh-CN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=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en-US" altLang="zh-CN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0 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或 </a:t>
            </a:r>
            <a:r>
              <a:rPr lang="en-US" altLang="zh-CN" i="1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H</a:t>
            </a:r>
            <a:r>
              <a:rPr lang="en-US" altLang="zh-CN" kern="100" baseline="-250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z </a:t>
            </a:r>
            <a:r>
              <a:rPr lang="en-US" altLang="zh-CN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=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en-US" altLang="zh-CN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0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，只有一个纵向分量，简化分析）</a:t>
            </a:r>
            <a:endParaRPr lang="en-US" altLang="zh-CN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200000"/>
              </a:lnSpc>
              <a:buFont typeface="+mj-lt"/>
              <a:buAutoNum type="arabicPeriod"/>
              <a:tabLst>
                <a:tab pos="1168400" algn="l"/>
              </a:tabLst>
            </a:pP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用纵向分量表示横向分量</a:t>
            </a:r>
            <a:endParaRPr lang="en-US" altLang="zh-CN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200000"/>
              </a:lnSpc>
              <a:buFont typeface="+mj-lt"/>
              <a:buAutoNum type="arabicPeriod"/>
              <a:tabLst>
                <a:tab pos="1168400" algn="l"/>
              </a:tabLst>
            </a:pP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分离变量法</a:t>
            </a:r>
            <a:endParaRPr lang="en-US" altLang="zh-CN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1257300" lvl="2" indent="-342900" algn="just">
              <a:lnSpc>
                <a:spcPct val="200000"/>
              </a:lnSpc>
              <a:buFont typeface="+mj-lt"/>
              <a:buAutoNum type="arabicPeriod"/>
              <a:tabLst>
                <a:tab pos="1168400" algn="l"/>
              </a:tabLst>
            </a:pP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匹配</a:t>
            </a:r>
            <a:r>
              <a:rPr lang="zh-CN" altLang="en-US" kern="100" dirty="0" smtClean="0">
                <a:solidFill>
                  <a:srgbClr val="00B050"/>
                </a:solidFill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横向的</a:t>
            </a: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边界条件，确定待定系数</a:t>
            </a:r>
            <a:endParaRPr lang="en-US" altLang="zh-CN" sz="1600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波阻抗、截止频率、色散关系、传播常数</a:t>
            </a:r>
            <a:endParaRPr lang="en-US" altLang="zh-CN" kern="100" dirty="0" smtClean="0"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p"/>
              <a:tabLst>
                <a:tab pos="1168400" algn="l"/>
              </a:tabLst>
            </a:pPr>
            <a:endParaRPr lang="en-US" altLang="zh-CN" sz="1600" b="1" kern="100" dirty="0">
              <a:solidFill>
                <a:srgbClr val="960000"/>
              </a:solidFill>
              <a:latin typeface="Gill Sans MT" panose="020B0502020104020203" pitchFamily="34" charset="0"/>
              <a:ea typeface="黑体" panose="02010609060101010101" pitchFamily="49" charset="-122"/>
              <a:cs typeface="Georgia" panose="02040502050405020303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829" y="20485"/>
            <a:ext cx="6338146" cy="5589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rgbClr val="04147B"/>
                </a:solidFill>
                <a:latin typeface="+mj-lt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ea typeface="黑体" panose="02010609060101010101" pitchFamily="49" charset="-122"/>
              </a:rPr>
              <a:t>Chapter 8 Wave Reflection and Transmission</a:t>
            </a:r>
            <a:endParaRPr lang="en-US" dirty="0">
              <a:latin typeface="Gill Sans MT" panose="020B0502020104020203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71513"/>
            <a:ext cx="6667500" cy="0"/>
          </a:xfrm>
          <a:prstGeom prst="line">
            <a:avLst/>
          </a:prstGeom>
          <a:ln w="19050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56800" b="14104"/>
          <a:stretch/>
        </p:blipFill>
        <p:spPr bwMode="auto">
          <a:xfrm>
            <a:off x="4822908" y="1049189"/>
            <a:ext cx="2215689" cy="124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882275" y="4509149"/>
                <a:ext cx="7907618" cy="5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  <a:tabLst>
                    <a:tab pos="1168400" algn="l"/>
                  </a:tabLst>
                </a:pPr>
                <a:r>
                  <a:rPr lang="zh-CN" altLang="en-US" kern="100" dirty="0" smtClean="0">
                    <a:solidFill>
                      <a:srgbClr val="0000CC"/>
                    </a:solidFill>
                    <a:ea typeface="黑体" panose="02010609060101010101" pitchFamily="49" charset="-122"/>
                  </a:rPr>
                  <a:t>比如</a:t>
                </a:r>
                <a14:m>
                  <m:oMath xmlns:m="http://schemas.openxmlformats.org/officeDocument/2006/math">
                    <m:r>
                      <a:rPr lang="zh-CN" altLang="en-US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对</m:t>
                    </m:r>
                    <m:r>
                      <m:rPr>
                        <m:sty m:val="p"/>
                      </m:rPr>
                      <a:rPr lang="en-US" altLang="zh-CN" b="0" i="0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TE</m:t>
                    </m:r>
                    <m:r>
                      <a:rPr lang="zh-CN" altLang="en-US" i="0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有</m:t>
                    </m:r>
                    <m:r>
                      <a:rPr lang="en-US" altLang="zh-CN" b="0" i="0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sSub>
                      <m:sSubPr>
                        <m:ctrlPr>
                          <a:rPr lang="en-US" altLang="zh-CN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CN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i="1" kern="100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  <m:r>
                          <a:rPr lang="en-US" altLang="zh-CN" b="0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i="1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kern="1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i="1" kern="100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</a:t>
                </a:r>
                <a:r>
                  <a:rPr lang="zh-CN" altLang="en-US" i="1" kern="100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  </a:t>
                </a:r>
                <a:r>
                  <a:rPr lang="zh-CN" altLang="en-US" kern="100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其中</a:t>
                </a:r>
                <a:r>
                  <a:rPr lang="en-US" altLang="zh-CN" i="1" kern="100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</m:t>
                    </m:r>
                    <m:r>
                      <a:rPr lang="en-US" altLang="zh-CN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d>
                      <m:dPr>
                        <m:ctrlP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 kern="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d>
                      <m:dPr>
                        <m:ctrlP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rgbClr val="0000CC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275" y="4509149"/>
                <a:ext cx="7907618" cy="579582"/>
              </a:xfrm>
              <a:prstGeom prst="rect">
                <a:avLst/>
              </a:prstGeom>
              <a:blipFill>
                <a:blip r:embed="rId4"/>
                <a:stretch>
                  <a:fillRect l="-694"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21467" y="6090656"/>
                <a:ext cx="1692065" cy="706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20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467" y="6090656"/>
                <a:ext cx="1692065" cy="706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835794" y="5503509"/>
                <a:ext cx="1364861" cy="709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200000"/>
                  </a:lnSpc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200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zh-CN" altLang="en-US" sz="200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1" kern="10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𝜇𝜀</m:t>
                          </m:r>
                        </m:e>
                      </m:rad>
                    </m:oMath>
                  </m:oMathPara>
                </a14:m>
                <a:endParaRPr lang="en-US" altLang="zh-CN" kern="100" dirty="0">
                  <a:latin typeface="Gill Sans MT" panose="020B0502020104020203" pitchFamily="34" charset="0"/>
                  <a:ea typeface="黑体" panose="02010609060101010101" pitchFamily="49" charset="-122"/>
                  <a:cs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94" y="5503509"/>
                <a:ext cx="1364861" cy="709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698770" y="574523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Gill Sans MT" panose="020B0502020104020203" pitchFamily="34" charset="0"/>
                <a:ea typeface="黑体" panose="02010609060101010101" pitchFamily="49" charset="-122"/>
                <a:cs typeface="Georgia" panose="02040502050405020303" pitchFamily="18" charset="0"/>
              </a:rPr>
              <a:t>材料决定波数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623351" y="62867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正实数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决定传播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38597" y="183488"/>
            <a:ext cx="5325787" cy="3135393"/>
            <a:chOff x="7038597" y="183488"/>
            <a:chExt cx="5325787" cy="3135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7038597" y="561964"/>
                  <a:ext cx="2362763" cy="27530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14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zh-CN" altLang="en-US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  <a:p>
                  <a:pPr algn="just">
                    <a:lnSpc>
                      <a:spcPct val="114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zh-CN" altLang="en-US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z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  <a:p>
                  <a:pPr algn="just">
                    <a:lnSpc>
                      <a:spcPct val="114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𝜔𝜇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  <a:p>
                  <a:pPr algn="just">
                    <a:lnSpc>
                      <a:spcPct val="114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𝜔𝜇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597" y="561964"/>
                  <a:ext cx="2362763" cy="27530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9278492" y="565820"/>
                  <a:ext cx="3085892" cy="27530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4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b="0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  <a:p>
                  <a:pPr>
                    <a:lnSpc>
                      <a:spcPct val="114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i="1" kern="1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b="0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  <a:p>
                  <a:pPr>
                    <a:lnSpc>
                      <a:spcPct val="114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zh-CN" altLang="en-US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b="0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 smtClean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  <a:p>
                  <a:pPr>
                    <a:lnSpc>
                      <a:spcPct val="114000"/>
                    </a:lnSpc>
                    <a:tabLst>
                      <a:tab pos="11684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i="1" kern="1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zh-CN" altLang="en-US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b="0" i="1" kern="1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altLang="zh-CN" kern="100" dirty="0">
                    <a:solidFill>
                      <a:srgbClr val="0000CC"/>
                    </a:solidFill>
                    <a:latin typeface="Gill Sans MT" panose="020B0502020104020203" pitchFamily="34" charset="0"/>
                    <a:ea typeface="黑体" panose="02010609060101010101" pitchFamily="49" charset="-122"/>
                    <a:cs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492" y="565820"/>
                  <a:ext cx="3085892" cy="27530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7147275" y="183488"/>
              <a:ext cx="4642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以下表示谁是</a:t>
              </a:r>
              <a:r>
                <a:rPr lang="en-US" altLang="zh-CN" dirty="0" smtClean="0"/>
                <a:t>TE</a:t>
              </a:r>
              <a:r>
                <a:rPr lang="zh-CN" altLang="en-US" dirty="0" smtClean="0"/>
                <a:t>谁是</a:t>
              </a:r>
              <a:r>
                <a:rPr lang="en-US" altLang="zh-CN" dirty="0" smtClean="0"/>
                <a:t>TM</a:t>
              </a:r>
              <a:r>
                <a:rPr lang="zh-CN" altLang="en-US" dirty="0" smtClean="0"/>
                <a:t>？看纵向还是看横向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96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d6baec-ca1d-49cf-8809-d9dad2acbed6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46956</TotalTime>
  <Words>1741</Words>
  <Application>Microsoft Office PowerPoint</Application>
  <PresentationFormat>宽屏</PresentationFormat>
  <Paragraphs>379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DengXian</vt:lpstr>
      <vt:lpstr>DengXian Light</vt:lpstr>
      <vt:lpstr>Microsoft YaHei</vt:lpstr>
      <vt:lpstr>SimHei</vt:lpstr>
      <vt:lpstr>SimHei</vt:lpstr>
      <vt:lpstr>SimSun</vt:lpstr>
      <vt:lpstr>YouYuan</vt:lpstr>
      <vt:lpstr>微软雅黑 Light</vt:lpstr>
      <vt:lpstr>Arial</vt:lpstr>
      <vt:lpstr>Calibri</vt:lpstr>
      <vt:lpstr>Calibri Light</vt:lpstr>
      <vt:lpstr>Cambria Math</vt:lpstr>
      <vt:lpstr>Georgia</vt:lpstr>
      <vt:lpstr>Gill Sans MT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上海科技大学</dc:title>
  <dc:creator>林丰涵;吴涛</dc:creator>
  <cp:keywords>微系统所项目答辩</cp:keywords>
  <cp:lastModifiedBy>linfenghan</cp:lastModifiedBy>
  <cp:revision>1398</cp:revision>
  <dcterms:created xsi:type="dcterms:W3CDTF">2018-08-22T07:36:00Z</dcterms:created>
  <dcterms:modified xsi:type="dcterms:W3CDTF">2022-06-06T16:46:56Z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  <property fmtid="{D5CDD505-2E9C-101B-9397-08002B2CF9AE}" pid="3" name="KSORubyTemplateID">
    <vt:lpwstr>2</vt:lpwstr>
  </property>
</Properties>
</file>