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7"/>
  </p:notesMasterIdLst>
  <p:sldIdLst>
    <p:sldId id="457" r:id="rId2"/>
    <p:sldId id="402" r:id="rId3"/>
    <p:sldId id="403" r:id="rId4"/>
    <p:sldId id="404" r:id="rId5"/>
    <p:sldId id="405" r:id="rId6"/>
    <p:sldId id="487" r:id="rId7"/>
    <p:sldId id="411" r:id="rId8"/>
    <p:sldId id="413" r:id="rId9"/>
    <p:sldId id="468" r:id="rId10"/>
    <p:sldId id="409" r:id="rId11"/>
    <p:sldId id="488" r:id="rId12"/>
    <p:sldId id="463" r:id="rId13"/>
    <p:sldId id="470" r:id="rId14"/>
    <p:sldId id="471" r:id="rId15"/>
    <p:sldId id="417" r:id="rId16"/>
    <p:sldId id="472" r:id="rId17"/>
    <p:sldId id="464" r:id="rId18"/>
    <p:sldId id="422" r:id="rId19"/>
    <p:sldId id="423" r:id="rId20"/>
    <p:sldId id="424" r:id="rId21"/>
    <p:sldId id="426" r:id="rId22"/>
    <p:sldId id="489" r:id="rId23"/>
    <p:sldId id="491" r:id="rId24"/>
    <p:sldId id="429" r:id="rId25"/>
    <p:sldId id="431" r:id="rId26"/>
    <p:sldId id="433" r:id="rId27"/>
    <p:sldId id="473" r:id="rId28"/>
    <p:sldId id="490" r:id="rId29"/>
    <p:sldId id="474" r:id="rId30"/>
    <p:sldId id="475" r:id="rId31"/>
    <p:sldId id="476" r:id="rId32"/>
    <p:sldId id="465" r:id="rId33"/>
    <p:sldId id="440" r:id="rId34"/>
    <p:sldId id="441" r:id="rId35"/>
    <p:sldId id="478" r:id="rId36"/>
    <p:sldId id="477" r:id="rId37"/>
    <p:sldId id="480" r:id="rId38"/>
    <p:sldId id="443" r:id="rId39"/>
    <p:sldId id="466" r:id="rId40"/>
    <p:sldId id="447" r:id="rId41"/>
    <p:sldId id="448" r:id="rId42"/>
    <p:sldId id="481" r:id="rId43"/>
    <p:sldId id="434" r:id="rId44"/>
    <p:sldId id="494" r:id="rId45"/>
    <p:sldId id="435" r:id="rId46"/>
    <p:sldId id="486" r:id="rId47"/>
    <p:sldId id="482" r:id="rId48"/>
    <p:sldId id="436" r:id="rId49"/>
    <p:sldId id="497" r:id="rId50"/>
    <p:sldId id="483" r:id="rId51"/>
    <p:sldId id="467" r:id="rId52"/>
    <p:sldId id="452" r:id="rId53"/>
    <p:sldId id="456" r:id="rId54"/>
    <p:sldId id="484" r:id="rId55"/>
    <p:sldId id="485" r:id="rId5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E835545-E86D-4338-A622-E95B1EE75C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7287640-F8B3-4DD3-A63F-76B7083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7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Ak</a:t>
            </a:r>
            <a:r>
              <a:rPr lang="en-US" dirty="0" smtClean="0"/>
              <a:t> is periodic with period of N. N</a:t>
            </a:r>
            <a:r>
              <a:rPr lang="en-US" baseline="0" dirty="0" smtClean="0"/>
              <a:t> means NW0. nw0 = 2pi.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7640-F8B3-4DD3-A63F-76B70839B8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6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87640-F8B3-4DD3-A63F-76B70839B8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4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87640-F8B3-4DD3-A63F-76B70839B8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7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</a:t>
            </a:r>
            <a:r>
              <a:rPr lang="en-US" baseline="0" dirty="0" smtClean="0"/>
              <a:t> equation as CT FT. THEN PERIODIC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7640-F8B3-4DD3-A63F-76B70839B8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6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133C-72BF-4CBD-874A-EDEBEC02701E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7E45-B6BA-478D-9F06-6342922DBF3D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F7B9-9D52-4120-9723-0024BD74A70A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8AF6-CB8B-410B-9D86-A02C7A33CCF5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9E31-A193-46E6-8508-1EB9F37C0EEB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3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D00D-A8FE-4082-9BE3-7ED10EAD9153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FBD5-6E9E-42B5-836E-4CF089A06984}" type="datetime1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507-49AB-4622-B2B4-B8C0FE810E1D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4B-1CF5-4736-9A5B-187448C6CF21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A79-0FAC-4EA8-9412-7DDABE6F2B2A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3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B22-382A-4166-8B77-3647A1B76677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9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22A31-3E22-44CC-B8AC-3272256CE5BA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.emf"/><Relationship Id="rId7" Type="http://schemas.openxmlformats.org/officeDocument/2006/relationships/image" Target="../media/image2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1.png"/><Relationship Id="rId5" Type="http://schemas.openxmlformats.org/officeDocument/2006/relationships/image" Target="../media/image15.emf"/><Relationship Id="rId10" Type="http://schemas.openxmlformats.org/officeDocument/2006/relationships/image" Target="../media/image48.png"/><Relationship Id="rId4" Type="http://schemas.openxmlformats.org/officeDocument/2006/relationships/image" Target="../media/image14.emf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.png"/><Relationship Id="rId7" Type="http://schemas.openxmlformats.org/officeDocument/2006/relationships/image" Target="../media/image27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5.png"/><Relationship Id="rId5" Type="http://schemas.openxmlformats.org/officeDocument/2006/relationships/image" Target="../media/image16.emf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4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.png"/><Relationship Id="rId7" Type="http://schemas.openxmlformats.org/officeDocument/2006/relationships/image" Target="../media/image6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7" Type="http://schemas.openxmlformats.org/officeDocument/2006/relationships/image" Target="../media/image5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20.png"/><Relationship Id="rId7" Type="http://schemas.openxmlformats.org/officeDocument/2006/relationships/image" Target="../media/image5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3.png"/><Relationship Id="rId7" Type="http://schemas.openxmlformats.org/officeDocument/2006/relationships/image" Target="../media/image7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4.png"/><Relationship Id="rId9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75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12" Type="http://schemas.openxmlformats.org/officeDocument/2006/relationships/image" Target="../media/image8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720.png"/><Relationship Id="rId4" Type="http://schemas.openxmlformats.org/officeDocument/2006/relationships/image" Target="../media/image660.png"/><Relationship Id="rId9" Type="http://schemas.openxmlformats.org/officeDocument/2006/relationships/image" Target="../media/image7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emf"/><Relationship Id="rId7" Type="http://schemas.openxmlformats.org/officeDocument/2006/relationships/image" Target="../media/image13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2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13" Type="http://schemas.openxmlformats.org/officeDocument/2006/relationships/image" Target="../media/image810.png"/><Relationship Id="rId18" Type="http://schemas.openxmlformats.org/officeDocument/2006/relationships/image" Target="../media/image84.png"/><Relationship Id="rId26" Type="http://schemas.openxmlformats.org/officeDocument/2006/relationships/image" Target="../media/image91.png"/><Relationship Id="rId3" Type="http://schemas.openxmlformats.org/officeDocument/2006/relationships/image" Target="../media/image313.png"/><Relationship Id="rId21" Type="http://schemas.openxmlformats.org/officeDocument/2006/relationships/image" Target="../media/image87.png"/><Relationship Id="rId7" Type="http://schemas.openxmlformats.org/officeDocument/2006/relationships/image" Target="../media/image760.png"/><Relationship Id="rId12" Type="http://schemas.openxmlformats.org/officeDocument/2006/relationships/image" Target="../media/image800.png"/><Relationship Id="rId17" Type="http://schemas.openxmlformats.org/officeDocument/2006/relationships/image" Target="../media/image83.png"/><Relationship Id="rId25" Type="http://schemas.openxmlformats.org/officeDocument/2006/relationships/image" Target="../media/image93.png"/><Relationship Id="rId2" Type="http://schemas.openxmlformats.org/officeDocument/2006/relationships/image" Target="../media/image3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11" Type="http://schemas.openxmlformats.org/officeDocument/2006/relationships/image" Target="../media/image790.png"/><Relationship Id="rId24" Type="http://schemas.openxmlformats.org/officeDocument/2006/relationships/image" Target="../media/image90.png"/><Relationship Id="rId5" Type="http://schemas.openxmlformats.org/officeDocument/2006/relationships/image" Target="../media/image560.png"/><Relationship Id="rId15" Type="http://schemas.openxmlformats.org/officeDocument/2006/relationships/image" Target="../media/image58.emf"/><Relationship Id="rId23" Type="http://schemas.openxmlformats.org/officeDocument/2006/relationships/image" Target="../media/image89.png"/><Relationship Id="rId10" Type="http://schemas.openxmlformats.org/officeDocument/2006/relationships/image" Target="../media/image522.png"/><Relationship Id="rId19" Type="http://schemas.openxmlformats.org/officeDocument/2006/relationships/image" Target="../media/image85.png"/><Relationship Id="rId4" Type="http://schemas.openxmlformats.org/officeDocument/2006/relationships/image" Target="../media/image510.png"/><Relationship Id="rId9" Type="http://schemas.openxmlformats.org/officeDocument/2006/relationships/image" Target="../media/image781.png"/><Relationship Id="rId14" Type="http://schemas.openxmlformats.org/officeDocument/2006/relationships/image" Target="../media/image57.emf"/><Relationship Id="rId22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551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6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4.png"/><Relationship Id="rId5" Type="http://schemas.openxmlformats.org/officeDocument/2006/relationships/image" Target="../media/image107.png"/><Relationship Id="rId10" Type="http://schemas.openxmlformats.org/officeDocument/2006/relationships/image" Target="../media/image113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3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2.png"/><Relationship Id="rId2" Type="http://schemas.openxmlformats.org/officeDocument/2006/relationships/image" Target="../media/image3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19" Type="http://schemas.openxmlformats.org/officeDocument/2006/relationships/image" Target="../media/image13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3" Type="http://schemas.openxmlformats.org/officeDocument/2006/relationships/image" Target="../media/image920.png"/><Relationship Id="rId7" Type="http://schemas.openxmlformats.org/officeDocument/2006/relationships/image" Target="../media/image11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1.png"/><Relationship Id="rId11" Type="http://schemas.openxmlformats.org/officeDocument/2006/relationships/image" Target="../media/image1190.png"/><Relationship Id="rId5" Type="http://schemas.openxmlformats.org/officeDocument/2006/relationships/image" Target="../media/image1100.png"/><Relationship Id="rId10" Type="http://schemas.openxmlformats.org/officeDocument/2006/relationships/image" Target="../media/image1181.png"/><Relationship Id="rId4" Type="http://schemas.openxmlformats.org/officeDocument/2006/relationships/image" Target="../media/image1090.png"/><Relationship Id="rId9" Type="http://schemas.openxmlformats.org/officeDocument/2006/relationships/image" Target="../media/image11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0.png"/><Relationship Id="rId3" Type="http://schemas.openxmlformats.org/officeDocument/2006/relationships/image" Target="../media/image1200.png"/><Relationship Id="rId7" Type="http://schemas.openxmlformats.org/officeDocument/2006/relationships/image" Target="../media/image12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0.png"/><Relationship Id="rId5" Type="http://schemas.openxmlformats.org/officeDocument/2006/relationships/image" Target="../media/image1170.png"/><Relationship Id="rId4" Type="http://schemas.openxmlformats.org/officeDocument/2006/relationships/image" Target="../media/image1160.png"/><Relationship Id="rId9" Type="http://schemas.openxmlformats.org/officeDocument/2006/relationships/image" Target="../media/image12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3.png"/><Relationship Id="rId7" Type="http://schemas.openxmlformats.org/officeDocument/2006/relationships/image" Target="../media/image138.pn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0.png"/><Relationship Id="rId13" Type="http://schemas.openxmlformats.org/officeDocument/2006/relationships/image" Target="../media/image1280.png"/><Relationship Id="rId18" Type="http://schemas.openxmlformats.org/officeDocument/2006/relationships/image" Target="../media/image1340.png"/><Relationship Id="rId7" Type="http://schemas.openxmlformats.org/officeDocument/2006/relationships/image" Target="../media/image145.png"/><Relationship Id="rId12" Type="http://schemas.openxmlformats.org/officeDocument/2006/relationships/image" Target="../media/image1270.png"/><Relationship Id="rId17" Type="http://schemas.openxmlformats.org/officeDocument/2006/relationships/image" Target="../media/image1330.png"/><Relationship Id="rId2" Type="http://schemas.openxmlformats.org/officeDocument/2006/relationships/image" Target="../media/image3.png"/><Relationship Id="rId16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0.png"/><Relationship Id="rId11" Type="http://schemas.openxmlformats.org/officeDocument/2006/relationships/image" Target="../media/image149.png"/><Relationship Id="rId15" Type="http://schemas.openxmlformats.org/officeDocument/2006/relationships/image" Target="../media/image1310.png"/><Relationship Id="rId10" Type="http://schemas.openxmlformats.org/officeDocument/2006/relationships/image" Target="../media/image60.emf"/><Relationship Id="rId19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2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3.png"/><Relationship Id="rId7" Type="http://schemas.openxmlformats.org/officeDocument/2006/relationships/image" Target="../media/image15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4.png"/><Relationship Id="rId5" Type="http://schemas.openxmlformats.org/officeDocument/2006/relationships/image" Target="../media/image146.png"/><Relationship Id="rId10" Type="http://schemas.openxmlformats.org/officeDocument/2006/relationships/image" Target="../media/image153.png"/><Relationship Id="rId4" Type="http://schemas.openxmlformats.org/officeDocument/2006/relationships/image" Target="../media/image144.png"/><Relationship Id="rId9" Type="http://schemas.openxmlformats.org/officeDocument/2006/relationships/image" Target="../media/image1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61.png"/><Relationship Id="rId18" Type="http://schemas.openxmlformats.org/officeDocument/2006/relationships/image" Target="../media/image158.png"/><Relationship Id="rId3" Type="http://schemas.openxmlformats.org/officeDocument/2006/relationships/image" Target="../media/image3.png"/><Relationship Id="rId7" Type="http://schemas.openxmlformats.org/officeDocument/2006/relationships/image" Target="../media/image150.png"/><Relationship Id="rId17" Type="http://schemas.openxmlformats.org/officeDocument/2006/relationships/image" Target="../media/image165.png"/><Relationship Id="rId2" Type="http://schemas.openxmlformats.org/officeDocument/2006/relationships/image" Target="../media/image78.png"/><Relationship Id="rId16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9.png"/><Relationship Id="rId5" Type="http://schemas.openxmlformats.org/officeDocument/2006/relationships/image" Target="../media/image156.png"/><Relationship Id="rId15" Type="http://schemas.openxmlformats.org/officeDocument/2006/relationships/image" Target="../media/image1530.png"/><Relationship Id="rId10" Type="http://schemas.openxmlformats.org/officeDocument/2006/relationships/image" Target="../media/image157.png"/><Relationship Id="rId4" Type="http://schemas.openxmlformats.org/officeDocument/2006/relationships/image" Target="../media/image155.png"/><Relationship Id="rId9" Type="http://schemas.openxmlformats.org/officeDocument/2006/relationships/image" Target="../media/image152.png"/><Relationship Id="rId14" Type="http://schemas.openxmlformats.org/officeDocument/2006/relationships/image" Target="../media/image16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.emf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22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4.emf"/><Relationship Id="rId9" Type="http://schemas.openxmlformats.org/officeDocument/2006/relationships/image" Target="../media/image7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" Type="http://schemas.openxmlformats.org/officeDocument/2006/relationships/image" Target="../media/image3.png"/><Relationship Id="rId16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10" Type="http://schemas.openxmlformats.org/officeDocument/2006/relationships/image" Target="../media/image173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0.png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1.png"/><Relationship Id="rId3" Type="http://schemas.openxmlformats.org/officeDocument/2006/relationships/image" Target="../media/image163.png"/><Relationship Id="rId7" Type="http://schemas.openxmlformats.org/officeDocument/2006/relationships/image" Target="../media/image196.png"/><Relationship Id="rId12" Type="http://schemas.openxmlformats.org/officeDocument/2006/relationships/image" Target="../media/image200.png"/><Relationship Id="rId2" Type="http://schemas.openxmlformats.org/officeDocument/2006/relationships/image" Target="../media/image3.png"/><Relationship Id="rId16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1940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10" Type="http://schemas.openxmlformats.org/officeDocument/2006/relationships/image" Target="../media/image198.png"/><Relationship Id="rId4" Type="http://schemas.openxmlformats.org/officeDocument/2006/relationships/image" Target="../media/image182.png"/><Relationship Id="rId9" Type="http://schemas.openxmlformats.org/officeDocument/2006/relationships/image" Target="../media/image194.png"/><Relationship Id="rId14" Type="http://schemas.openxmlformats.org/officeDocument/2006/relationships/image" Target="../media/image20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7" Type="http://schemas.openxmlformats.org/officeDocument/2006/relationships/image" Target="../media/image20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8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04.png"/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2" Type="http://schemas.openxmlformats.org/officeDocument/2006/relationships/image" Target="../media/image3.png"/><Relationship Id="rId16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11" Type="http://schemas.openxmlformats.org/officeDocument/2006/relationships/image" Target="../media/image214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10" Type="http://schemas.openxmlformats.org/officeDocument/2006/relationships/image" Target="../media/image216.png"/><Relationship Id="rId4" Type="http://schemas.openxmlformats.org/officeDocument/2006/relationships/image" Target="../media/image211.png"/><Relationship Id="rId9" Type="http://schemas.openxmlformats.org/officeDocument/2006/relationships/image" Target="../media/image215.png"/><Relationship Id="rId14" Type="http://schemas.openxmlformats.org/officeDocument/2006/relationships/image" Target="../media/image2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24.png"/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12" Type="http://schemas.openxmlformats.org/officeDocument/2006/relationships/image" Target="../media/image2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11" Type="http://schemas.openxmlformats.org/officeDocument/2006/relationships/image" Target="../media/image214.png"/><Relationship Id="rId5" Type="http://schemas.openxmlformats.org/officeDocument/2006/relationships/image" Target="../media/image195.png"/><Relationship Id="rId10" Type="http://schemas.openxmlformats.org/officeDocument/2006/relationships/image" Target="../media/image216.png"/><Relationship Id="rId4" Type="http://schemas.openxmlformats.org/officeDocument/2006/relationships/image" Target="../media/image211.png"/><Relationship Id="rId9" Type="http://schemas.openxmlformats.org/officeDocument/2006/relationships/image" Target="../media/image215.png"/><Relationship Id="rId14" Type="http://schemas.openxmlformats.org/officeDocument/2006/relationships/image" Target="../media/image2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9.png"/><Relationship Id="rId3" Type="http://schemas.openxmlformats.org/officeDocument/2006/relationships/image" Target="../media/image82.emf"/><Relationship Id="rId7" Type="http://schemas.openxmlformats.org/officeDocument/2006/relationships/image" Target="../media/image221.png"/><Relationship Id="rId12" Type="http://schemas.openxmlformats.org/officeDocument/2006/relationships/image" Target="../media/image22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1.png"/><Relationship Id="rId11" Type="http://schemas.openxmlformats.org/officeDocument/2006/relationships/image" Target="../media/image228.png"/><Relationship Id="rId5" Type="http://schemas.openxmlformats.org/officeDocument/2006/relationships/image" Target="../media/image2051.png"/><Relationship Id="rId10" Type="http://schemas.openxmlformats.org/officeDocument/2006/relationships/image" Target="../media/image227.png"/><Relationship Id="rId4" Type="http://schemas.openxmlformats.org/officeDocument/2006/relationships/image" Target="../media/image83.emf"/><Relationship Id="rId9" Type="http://schemas.openxmlformats.org/officeDocument/2006/relationships/image" Target="../media/image2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9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235.png"/><Relationship Id="rId7" Type="http://schemas.openxmlformats.org/officeDocument/2006/relationships/image" Target="../media/image2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10" Type="http://schemas.openxmlformats.org/officeDocument/2006/relationships/image" Target="../media/image2050.png"/><Relationship Id="rId4" Type="http://schemas.openxmlformats.org/officeDocument/2006/relationships/image" Target="../media/image230.png"/><Relationship Id="rId9" Type="http://schemas.openxmlformats.org/officeDocument/2006/relationships/image" Target="../media/image10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image" Target="../media/image84.emf"/><Relationship Id="rId7" Type="http://schemas.openxmlformats.org/officeDocument/2006/relationships/image" Target="../media/image2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3.png"/><Relationship Id="rId11" Type="http://schemas.openxmlformats.org/officeDocument/2006/relationships/image" Target="../media/image244.png"/><Relationship Id="rId5" Type="http://schemas.openxmlformats.org/officeDocument/2006/relationships/image" Target="../media/image1431.png"/><Relationship Id="rId10" Type="http://schemas.openxmlformats.org/officeDocument/2006/relationships/image" Target="../media/image234.png"/><Relationship Id="rId4" Type="http://schemas.openxmlformats.org/officeDocument/2006/relationships/image" Target="../media/image85.emf"/><Relationship Id="rId9" Type="http://schemas.openxmlformats.org/officeDocument/2006/relationships/image" Target="../media/image2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0.png"/><Relationship Id="rId13" Type="http://schemas.openxmlformats.org/officeDocument/2006/relationships/image" Target="../media/image253.png"/><Relationship Id="rId18" Type="http://schemas.openxmlformats.org/officeDocument/2006/relationships/image" Target="../media/image258.png"/><Relationship Id="rId26" Type="http://schemas.openxmlformats.org/officeDocument/2006/relationships/image" Target="../media/image266.png"/><Relationship Id="rId3" Type="http://schemas.openxmlformats.org/officeDocument/2006/relationships/image" Target="../media/image236.png"/><Relationship Id="rId21" Type="http://schemas.openxmlformats.org/officeDocument/2006/relationships/image" Target="../media/image261.png"/><Relationship Id="rId7" Type="http://schemas.openxmlformats.org/officeDocument/2006/relationships/image" Target="../media/image249.png"/><Relationship Id="rId12" Type="http://schemas.openxmlformats.org/officeDocument/2006/relationships/image" Target="../media/image252.png"/><Relationship Id="rId17" Type="http://schemas.openxmlformats.org/officeDocument/2006/relationships/image" Target="../media/image257.png"/><Relationship Id="rId25" Type="http://schemas.openxmlformats.org/officeDocument/2006/relationships/image" Target="../media/image265.png"/><Relationship Id="rId2" Type="http://schemas.openxmlformats.org/officeDocument/2006/relationships/image" Target="../media/image3.png"/><Relationship Id="rId16" Type="http://schemas.openxmlformats.org/officeDocument/2006/relationships/image" Target="../media/image256.png"/><Relationship Id="rId20" Type="http://schemas.openxmlformats.org/officeDocument/2006/relationships/image" Target="../media/image260.png"/><Relationship Id="rId29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7.png"/><Relationship Id="rId11" Type="http://schemas.openxmlformats.org/officeDocument/2006/relationships/image" Target="../media/image251.png"/><Relationship Id="rId24" Type="http://schemas.openxmlformats.org/officeDocument/2006/relationships/image" Target="../media/image264.png"/><Relationship Id="rId5" Type="http://schemas.openxmlformats.org/officeDocument/2006/relationships/image" Target="../media/image246.png"/><Relationship Id="rId15" Type="http://schemas.openxmlformats.org/officeDocument/2006/relationships/image" Target="../media/image255.png"/><Relationship Id="rId23" Type="http://schemas.openxmlformats.org/officeDocument/2006/relationships/image" Target="../media/image263.png"/><Relationship Id="rId28" Type="http://schemas.openxmlformats.org/officeDocument/2006/relationships/image" Target="../media/image250.png"/><Relationship Id="rId10" Type="http://schemas.openxmlformats.org/officeDocument/2006/relationships/image" Target="../media/image2440.png"/><Relationship Id="rId19" Type="http://schemas.openxmlformats.org/officeDocument/2006/relationships/image" Target="../media/image259.png"/><Relationship Id="rId4" Type="http://schemas.openxmlformats.org/officeDocument/2006/relationships/image" Target="../media/image2060.png"/><Relationship Id="rId9" Type="http://schemas.openxmlformats.org/officeDocument/2006/relationships/image" Target="../media/image2430.png"/><Relationship Id="rId14" Type="http://schemas.openxmlformats.org/officeDocument/2006/relationships/image" Target="../media/image254.png"/><Relationship Id="rId22" Type="http://schemas.openxmlformats.org/officeDocument/2006/relationships/image" Target="../media/image262.png"/><Relationship Id="rId27" Type="http://schemas.openxmlformats.org/officeDocument/2006/relationships/image" Target="../media/image241.png"/><Relationship Id="rId30" Type="http://schemas.openxmlformats.org/officeDocument/2006/relationships/image" Target="../media/image24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png"/><Relationship Id="rId3" Type="http://schemas.openxmlformats.org/officeDocument/2006/relationships/image" Target="../media/image243.png"/><Relationship Id="rId7" Type="http://schemas.openxmlformats.org/officeDocument/2006/relationships/image" Target="../media/image27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8.png"/><Relationship Id="rId4" Type="http://schemas.openxmlformats.org/officeDocument/2006/relationships/image" Target="../media/image245.png"/><Relationship Id="rId9" Type="http://schemas.openxmlformats.org/officeDocument/2006/relationships/image" Target="../media/image2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7" Type="http://schemas.openxmlformats.org/officeDocument/2006/relationships/image" Target="../media/image26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5" Type="http://schemas.openxmlformats.org/officeDocument/2006/relationships/image" Target="../media/image276.png"/><Relationship Id="rId4" Type="http://schemas.openxmlformats.org/officeDocument/2006/relationships/image" Target="../media/image27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43.png"/><Relationship Id="rId7" Type="http://schemas.openxmlformats.org/officeDocument/2006/relationships/image" Target="../media/image278.png"/><Relationship Id="rId12" Type="http://schemas.openxmlformats.org/officeDocument/2006/relationships/image" Target="../media/image27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png"/><Relationship Id="rId11" Type="http://schemas.openxmlformats.org/officeDocument/2006/relationships/image" Target="../media/image272.png"/><Relationship Id="rId5" Type="http://schemas.openxmlformats.org/officeDocument/2006/relationships/image" Target="../media/image245.png"/><Relationship Id="rId10" Type="http://schemas.openxmlformats.org/officeDocument/2006/relationships/image" Target="../media/image271.png"/><Relationship Id="rId4" Type="http://schemas.openxmlformats.org/officeDocument/2006/relationships/image" Target="../media/image277.png"/><Relationship Id="rId9" Type="http://schemas.openxmlformats.org/officeDocument/2006/relationships/image" Target="../media/image1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7" Type="http://schemas.openxmlformats.org/officeDocument/2006/relationships/image" Target="../media/image28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9.png"/><Relationship Id="rId4" Type="http://schemas.openxmlformats.org/officeDocument/2006/relationships/image" Target="../media/image24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png"/><Relationship Id="rId3" Type="http://schemas.openxmlformats.org/officeDocument/2006/relationships/image" Target="../media/image103.png"/><Relationship Id="rId7" Type="http://schemas.openxmlformats.org/officeDocument/2006/relationships/image" Target="../media/image284.tmp"/><Relationship Id="rId12" Type="http://schemas.openxmlformats.org/officeDocument/2006/relationships/image" Target="../media/image28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png"/><Relationship Id="rId11" Type="http://schemas.openxmlformats.org/officeDocument/2006/relationships/image" Target="../media/image288.png"/><Relationship Id="rId5" Type="http://schemas.openxmlformats.org/officeDocument/2006/relationships/image" Target="../media/image282.png"/><Relationship Id="rId10" Type="http://schemas.openxmlformats.org/officeDocument/2006/relationships/image" Target="../media/image287.png"/><Relationship Id="rId4" Type="http://schemas.openxmlformats.org/officeDocument/2006/relationships/image" Target="../media/image104.png"/><Relationship Id="rId9" Type="http://schemas.openxmlformats.org/officeDocument/2006/relationships/image" Target="../media/image28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13" Type="http://schemas.openxmlformats.org/officeDocument/2006/relationships/image" Target="../media/image297.png"/><Relationship Id="rId3" Type="http://schemas.openxmlformats.org/officeDocument/2006/relationships/image" Target="../media/image103.png"/><Relationship Id="rId7" Type="http://schemas.openxmlformats.org/officeDocument/2006/relationships/image" Target="../media/image292.png"/><Relationship Id="rId12" Type="http://schemas.openxmlformats.org/officeDocument/2006/relationships/image" Target="../media/image29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295.png"/><Relationship Id="rId5" Type="http://schemas.openxmlformats.org/officeDocument/2006/relationships/image" Target="../media/image290.png"/><Relationship Id="rId15" Type="http://schemas.openxmlformats.org/officeDocument/2006/relationships/image" Target="../media/image299.png"/><Relationship Id="rId10" Type="http://schemas.openxmlformats.org/officeDocument/2006/relationships/image" Target="../media/image294.png"/><Relationship Id="rId4" Type="http://schemas.openxmlformats.org/officeDocument/2006/relationships/image" Target="../media/image104.png"/><Relationship Id="rId9" Type="http://schemas.openxmlformats.org/officeDocument/2006/relationships/image" Target="../media/image293.png"/><Relationship Id="rId14" Type="http://schemas.openxmlformats.org/officeDocument/2006/relationships/image" Target="../media/image29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10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2.emf"/><Relationship Id="rId4" Type="http://schemas.openxmlformats.org/officeDocument/2006/relationships/image" Target="../media/image1.emf"/><Relationship Id="rId9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20.png"/><Relationship Id="rId4" Type="http://schemas.openxmlformats.org/officeDocument/2006/relationships/image" Target="../media/image28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5" Type="http://schemas.openxmlformats.org/officeDocument/2006/relationships/image" Target="../media/image301.png"/><Relationship Id="rId4" Type="http://schemas.openxmlformats.org/officeDocument/2006/relationships/image" Target="../media/image300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png"/><Relationship Id="rId3" Type="http://schemas.openxmlformats.org/officeDocument/2006/relationships/image" Target="../media/image303.png"/><Relationship Id="rId7" Type="http://schemas.openxmlformats.org/officeDocument/2006/relationships/image" Target="../media/image3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6.png"/><Relationship Id="rId5" Type="http://schemas.openxmlformats.org/officeDocument/2006/relationships/image" Target="../media/image305.png"/><Relationship Id="rId4" Type="http://schemas.openxmlformats.org/officeDocument/2006/relationships/image" Target="../media/image289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3" Type="http://schemas.openxmlformats.org/officeDocument/2006/relationships/image" Target="../media/image303.png"/><Relationship Id="rId7" Type="http://schemas.openxmlformats.org/officeDocument/2006/relationships/image" Target="../media/image30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9.png"/><Relationship Id="rId4" Type="http://schemas.openxmlformats.org/officeDocument/2006/relationships/image" Target="../media/image27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5.png"/><Relationship Id="rId3" Type="http://schemas.openxmlformats.org/officeDocument/2006/relationships/image" Target="../media/image5.emf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.png"/><Relationship Id="rId10" Type="http://schemas.openxmlformats.org/officeDocument/2006/relationships/image" Target="../media/image30.png"/><Relationship Id="rId4" Type="http://schemas.openxmlformats.org/officeDocument/2006/relationships/image" Target="../media/image6.emf"/><Relationship Id="rId9" Type="http://schemas.openxmlformats.org/officeDocument/2006/relationships/image" Target="../media/image25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2310.png"/><Relationship Id="rId9" Type="http://schemas.openxmlformats.org/officeDocument/2006/relationships/image" Target="../media/image2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10.emf"/><Relationship Id="rId7" Type="http://schemas.openxmlformats.org/officeDocument/2006/relationships/image" Target="../media/image308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2910.png"/><Relationship Id="rId10" Type="http://schemas.openxmlformats.org/officeDocument/2006/relationships/image" Target="../media/image46.png"/><Relationship Id="rId4" Type="http://schemas.openxmlformats.org/officeDocument/2006/relationships/image" Target="../media/image3.png"/><Relationship Id="rId9" Type="http://schemas.openxmlformats.org/officeDocument/2006/relationships/image" Target="../media/image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.png"/><Relationship Id="rId7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39.png"/><Relationship Id="rId5" Type="http://schemas.openxmlformats.org/officeDocument/2006/relationships/image" Target="../media/image37.png"/><Relationship Id="rId10" Type="http://schemas.openxmlformats.org/officeDocument/2006/relationships/image" Target="../media/image420.png"/><Relationship Id="rId4" Type="http://schemas.openxmlformats.org/officeDocument/2006/relationships/image" Target="../media/image380.png"/><Relationship Id="rId9" Type="http://schemas.openxmlformats.org/officeDocument/2006/relationships/image" Target="../media/image4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330926"/>
            <a:ext cx="11342914" cy="13902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Discrete-Time Fourier Transform </a:t>
            </a:r>
            <a:r>
              <a:rPr lang="en-US" b="1" dirty="0">
                <a:solidFill>
                  <a:srgbClr val="0070C0"/>
                </a:solidFill>
              </a:rPr>
              <a:t>(ch.5)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7BCE13-157F-41E3-ABB6-A47EEDEB14A4}"/>
              </a:ext>
            </a:extLst>
          </p:cNvPr>
          <p:cNvSpPr txBox="1">
            <a:spLocks/>
          </p:cNvSpPr>
          <p:nvPr/>
        </p:nvSpPr>
        <p:spPr>
          <a:xfrm>
            <a:off x="396240" y="1721224"/>
            <a:ext cx="11399520" cy="4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dirty="0">
                <a:latin typeface="Calibri" panose="020F0502020204030204"/>
                <a:ea typeface="等线" panose="02010600030101010101" pitchFamily="2" charset="-122"/>
              </a:rPr>
              <a:t> Representation of aperiodic signals - Discrete Fourier transform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Fourier transform for periodic signals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Properties of discrete-time Fourier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transform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convolution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multiplication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Duality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Systems characterized by difference equations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6240" y="1721224"/>
            <a:ext cx="11399520" cy="4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 Representation of aperiodic signals - Discrete Fourier transform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Fourier transform for periodic signals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Properties of discrete-time Fourier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transform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convolution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multiplication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Duality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Systems characterized by difference equations</a:t>
            </a:r>
          </a:p>
        </p:txBody>
      </p:sp>
    </p:spTree>
    <p:extLst>
      <p:ext uri="{BB962C8B-B14F-4D97-AF65-F5344CB8AC3E}">
        <p14:creationId xmlns:p14="http://schemas.microsoft.com/office/powerpoint/2010/main" val="39040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86" y="133578"/>
            <a:ext cx="857535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Discrete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368" y="1096131"/>
            <a:ext cx="7104139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b="1" i="1" u="sng" dirty="0">
                <a:solidFill>
                  <a:srgbClr val="C00000"/>
                </a:solidFill>
                <a:latin typeface="Calibri" panose="020F0502020204030204"/>
              </a:rPr>
              <a:t>Convergence of </a:t>
            </a:r>
            <a:r>
              <a:rPr lang="en-US" b="1" i="1" u="sng" dirty="0">
                <a:solidFill>
                  <a:srgbClr val="C00000"/>
                </a:solidFill>
                <a:latin typeface="Calibri" panose="020F0502020204030204"/>
              </a:rPr>
              <a:t>FT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57786" y="2884482"/>
            <a:ext cx="4069954" cy="491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Finite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cs typeface="+mn-cs"/>
              </a:rPr>
              <a:t>energy condition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57786" y="3973676"/>
            <a:ext cx="4069954" cy="491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Calibri" panose="020F0502020204030204"/>
              </a:rPr>
              <a:t> </a:t>
            </a:r>
            <a:r>
              <a:rPr lang="en-US" altLang="zh-CN" dirty="0">
                <a:latin typeface="Calibri" panose="020F0502020204030204"/>
              </a:rPr>
              <a:t>Absolutely summable</a:t>
            </a:r>
            <a:r>
              <a:rPr lang="en-US" dirty="0">
                <a:latin typeface="Calibri" panose="020F0502020204030204"/>
              </a:rPr>
              <a:t> </a:t>
            </a:r>
            <a:endParaRPr lang="en-US" altLang="zh-CN" dirty="0"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109903" y="2570647"/>
                <a:ext cx="2507417" cy="1118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903" y="2570647"/>
                <a:ext cx="2507417" cy="11188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109903" y="3659841"/>
                <a:ext cx="2364815" cy="1118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903" y="3659841"/>
                <a:ext cx="2364815" cy="11188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BC1590-01DB-4AE8-A0D6-08397AF4396C}"/>
                  </a:ext>
                </a:extLst>
              </p:cNvPr>
              <p:cNvSpPr txBox="1"/>
              <p:nvPr/>
            </p:nvSpPr>
            <p:spPr>
              <a:xfrm>
                <a:off x="4823651" y="1426469"/>
                <a:ext cx="4069953" cy="1118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BC1590-01DB-4AE8-A0D6-08397AF43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651" y="1426469"/>
                <a:ext cx="4069953" cy="11188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DA596B-CADC-425A-BF4F-FF5CFE652E64}"/>
                  </a:ext>
                </a:extLst>
              </p:cNvPr>
              <p:cNvSpPr txBox="1"/>
              <p:nvPr/>
            </p:nvSpPr>
            <p:spPr>
              <a:xfrm>
                <a:off x="4877526" y="4907346"/>
                <a:ext cx="4069953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DA596B-CADC-425A-BF4F-FF5CFE6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526" y="4907346"/>
                <a:ext cx="4069953" cy="8710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9B689E-2365-4E23-A2A0-06F1514D70E0}"/>
              </a:ext>
            </a:extLst>
          </p:cNvPr>
          <p:cNvSpPr txBox="1">
            <a:spLocks/>
          </p:cNvSpPr>
          <p:nvPr/>
        </p:nvSpPr>
        <p:spPr>
          <a:xfrm>
            <a:off x="757785" y="5880994"/>
            <a:ext cx="8708503" cy="491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Calibri" panose="020F0502020204030204"/>
              </a:rPr>
              <a:t> No convergence issues (finite interval of integration)</a:t>
            </a:r>
            <a:endParaRPr lang="en-US" altLang="zh-CN" dirty="0">
              <a:latin typeface="Calibri" panose="020F0502020204030204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28368" y="1740304"/>
            <a:ext cx="5283047" cy="491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/>
              </a:rPr>
              <a:t>For the analysis equation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28367" y="5097269"/>
            <a:ext cx="5283047" cy="491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/>
              </a:rPr>
              <a:t>For the synthesis equation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3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13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9E66462-33A7-42BD-8DEB-384357927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35" y="2343303"/>
            <a:ext cx="8382513" cy="10466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6A67FA-23CD-4E1C-8C03-99D73619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035" y="3368202"/>
            <a:ext cx="8382513" cy="162661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3F52CA6-41C1-43D2-A76E-107C2C4A2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673" y="5064277"/>
            <a:ext cx="8415776" cy="1759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86" y="133578"/>
            <a:ext cx="857535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Discrete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368" y="1096131"/>
            <a:ext cx="7104139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b="1" i="1" u="sng" dirty="0">
                <a:solidFill>
                  <a:srgbClr val="C00000"/>
                </a:solidFill>
                <a:latin typeface="Calibri" panose="020F0502020204030204"/>
              </a:rPr>
              <a:t>Examples</a:t>
            </a:r>
            <a:endParaRPr lang="en-US" b="1" i="1" u="sng" dirty="0">
              <a:solidFill>
                <a:srgbClr val="C0000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7A388BA-A24A-44D3-AF52-174ABC9BF6D6}"/>
                  </a:ext>
                </a:extLst>
              </p:cNvPr>
              <p:cNvSpPr txBox="1"/>
              <p:nvPr/>
            </p:nvSpPr>
            <p:spPr>
              <a:xfrm>
                <a:off x="608422" y="3445212"/>
                <a:ext cx="4069953" cy="922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7A388BA-A24A-44D3-AF52-174ABC9B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22" y="3445212"/>
                <a:ext cx="4069953" cy="922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ADF9AB3-F522-4020-B607-D3498C5F333E}"/>
                  </a:ext>
                </a:extLst>
              </p:cNvPr>
              <p:cNvSpPr txBox="1"/>
              <p:nvPr/>
            </p:nvSpPr>
            <p:spPr>
              <a:xfrm>
                <a:off x="2830329" y="1148531"/>
                <a:ext cx="40699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ADF9AB3-F522-4020-B607-D3498C5F3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29" y="1148531"/>
                <a:ext cx="406995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489FC8C-5C48-408A-AC42-9F8E01F92ABC}"/>
                  </a:ext>
                </a:extLst>
              </p:cNvPr>
              <p:cNvSpPr txBox="1"/>
              <p:nvPr/>
            </p:nvSpPr>
            <p:spPr>
              <a:xfrm>
                <a:off x="2397096" y="1636219"/>
                <a:ext cx="5139848" cy="1118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489FC8C-5C48-408A-AC42-9F8E01F92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096" y="1636219"/>
                <a:ext cx="5139848" cy="11188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C76C34E-5399-4147-B7A9-82783B3313A3}"/>
                  </a:ext>
                </a:extLst>
              </p:cNvPr>
              <p:cNvSpPr txBox="1"/>
              <p:nvPr/>
            </p:nvSpPr>
            <p:spPr>
              <a:xfrm>
                <a:off x="1278898" y="4562654"/>
                <a:ext cx="1411502" cy="783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𝑊𝑛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C76C34E-5399-4147-B7A9-82783B331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898" y="4562654"/>
                <a:ext cx="1411502" cy="7837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5">
                <a:extLst>
                  <a:ext uri="{FF2B5EF4-FFF2-40B4-BE49-F238E27FC236}">
                    <a16:creationId xmlns:a16="http://schemas.microsoft.com/office/drawing/2014/main" id="{F7A388BA-A24A-44D3-AF52-174ABC9BF6D6}"/>
                  </a:ext>
                </a:extLst>
              </p:cNvPr>
              <p:cNvSpPr txBox="1"/>
              <p:nvPr/>
            </p:nvSpPr>
            <p:spPr>
              <a:xfrm>
                <a:off x="685334" y="5541534"/>
                <a:ext cx="4069953" cy="573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5">
                <a:extLst>
                  <a:ext uri="{FF2B5EF4-FFF2-40B4-BE49-F238E27FC236}">
                    <a16:creationId xmlns:a16="http://schemas.microsoft.com/office/drawing/2014/main" id="{F7A388BA-A24A-44D3-AF52-174ABC9B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4" y="5541534"/>
                <a:ext cx="4069953" cy="573106"/>
              </a:xfrm>
              <a:prstGeom prst="rect">
                <a:avLst/>
              </a:prstGeom>
              <a:blipFill>
                <a:blip r:embed="rId11"/>
                <a:stretch>
                  <a:fillRect t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28368" y="1972894"/>
            <a:ext cx="5283047" cy="491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noProof="0" dirty="0" smtClean="0">
                <a:solidFill>
                  <a:srgbClr val="0070C0"/>
                </a:solidFill>
                <a:latin typeface="Calibri" panose="020F0502020204030204"/>
              </a:rPr>
              <a:t>Solution 1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6">
                <a:extLst>
                  <a:ext uri="{FF2B5EF4-FFF2-40B4-BE49-F238E27FC236}">
                    <a16:creationId xmlns:a16="http://schemas.microsoft.com/office/drawing/2014/main" id="{1ADF9AB3-F522-4020-B607-D3498C5F333E}"/>
                  </a:ext>
                </a:extLst>
              </p:cNvPr>
              <p:cNvSpPr txBox="1"/>
              <p:nvPr/>
            </p:nvSpPr>
            <p:spPr>
              <a:xfrm>
                <a:off x="5864515" y="1122508"/>
                <a:ext cx="4069953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6">
                <a:extLst>
                  <a:ext uri="{FF2B5EF4-FFF2-40B4-BE49-F238E27FC236}">
                    <a16:creationId xmlns:a16="http://schemas.microsoft.com/office/drawing/2014/main" id="{1ADF9AB3-F522-4020-B607-D3498C5F3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515" y="1122508"/>
                <a:ext cx="4069953" cy="5091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/>
          <p:cNvSpPr txBox="1">
            <a:spLocks/>
          </p:cNvSpPr>
          <p:nvPr/>
        </p:nvSpPr>
        <p:spPr>
          <a:xfrm>
            <a:off x="228368" y="2738035"/>
            <a:ext cx="5283047" cy="491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noProof="0" dirty="0" smtClean="0">
                <a:solidFill>
                  <a:srgbClr val="0070C0"/>
                </a:solidFill>
                <a:latin typeface="Calibri" panose="020F0502020204030204"/>
              </a:rPr>
              <a:t>Solution 2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7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330926"/>
            <a:ext cx="11342914" cy="13902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Discrete-Time Fourier Transform </a:t>
            </a:r>
            <a:r>
              <a:rPr lang="en-US" b="1" dirty="0">
                <a:solidFill>
                  <a:srgbClr val="0070C0"/>
                </a:solidFill>
              </a:rPr>
              <a:t>(ch.5)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6240" y="1721224"/>
            <a:ext cx="11399520" cy="4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 Representation of aperiodic signals- Discrete Fourier transform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Fourier transform for periodic signals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Properties of discrete-time Fourier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transform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convolution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multiplication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Duality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Systems characterized by difference equations</a:t>
            </a:r>
          </a:p>
        </p:txBody>
      </p:sp>
    </p:spTree>
    <p:extLst>
      <p:ext uri="{BB962C8B-B14F-4D97-AF65-F5344CB8AC3E}">
        <p14:creationId xmlns:p14="http://schemas.microsoft.com/office/powerpoint/2010/main" val="26405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86" y="133578"/>
            <a:ext cx="857535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Fourier transform for periodic signals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21127" y="1603558"/>
            <a:ext cx="8806323" cy="209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3530" y="2664845"/>
                <a:ext cx="4852803" cy="1118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𝜋𝛿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30" y="2664845"/>
                <a:ext cx="4852803" cy="11188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/>
          <p:cNvSpPr txBox="1">
            <a:spLocks/>
          </p:cNvSpPr>
          <p:nvPr/>
        </p:nvSpPr>
        <p:spPr>
          <a:xfrm>
            <a:off x="271476" y="1190960"/>
            <a:ext cx="11708252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the 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/>
              </a:rPr>
              <a:t>sinusoidal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/>
              </a:rPr>
              <a:t>signal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28CB66-E307-4C87-AC26-C37B8350A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649" y="2246196"/>
            <a:ext cx="6306801" cy="195783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CBBF81C9-9D2C-45BF-9249-6899102BB555}"/>
              </a:ext>
            </a:extLst>
          </p:cNvPr>
          <p:cNvSpPr txBox="1"/>
          <p:nvPr/>
        </p:nvSpPr>
        <p:spPr>
          <a:xfrm>
            <a:off x="271476" y="2231600"/>
            <a:ext cx="654155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/>
              </a:rPr>
              <a:t> The FT should be a periodic pulse train:</a:t>
            </a:r>
            <a:endParaRPr lang="zh-CN" altLang="en-US" sz="2800" dirty="0">
              <a:solidFill>
                <a:srgbClr val="0070C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A288578-9EC1-44F6-8895-C0EF1C906B16}"/>
                  </a:ext>
                </a:extLst>
              </p:cNvPr>
              <p:cNvSpPr txBox="1"/>
              <p:nvPr/>
            </p:nvSpPr>
            <p:spPr>
              <a:xfrm>
                <a:off x="893530" y="1656685"/>
                <a:ext cx="2951268" cy="474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A288578-9EC1-44F6-8895-C0EF1C906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30" y="1656685"/>
                <a:ext cx="2951268" cy="474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AE95D37-86FA-4579-AE6D-D43D6249707C}"/>
              </a:ext>
            </a:extLst>
          </p:cNvPr>
          <p:cNvSpPr txBox="1"/>
          <p:nvPr/>
        </p:nvSpPr>
        <p:spPr>
          <a:xfrm>
            <a:off x="271476" y="4263985"/>
            <a:ext cx="744845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/>
              </a:rPr>
              <a:t> Check validity: evaluate the inverse transform</a:t>
            </a:r>
            <a:endParaRPr lang="zh-CN" altLang="en-US" sz="2800" dirty="0">
              <a:solidFill>
                <a:srgbClr val="0070C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2">
                <a:extLst>
                  <a:ext uri="{FF2B5EF4-FFF2-40B4-BE49-F238E27FC236}">
                    <a16:creationId xmlns:a16="http://schemas.microsoft.com/office/drawing/2014/main" id="{9E626E2A-841C-4C6A-9797-0D64B83C5401}"/>
                  </a:ext>
                </a:extLst>
              </p:cNvPr>
              <p:cNvSpPr/>
              <p:nvPr/>
            </p:nvSpPr>
            <p:spPr>
              <a:xfrm>
                <a:off x="893529" y="4826783"/>
                <a:ext cx="2819811" cy="806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Rectangle 22">
                <a:extLst>
                  <a:ext uri="{FF2B5EF4-FFF2-40B4-BE49-F238E27FC236}">
                    <a16:creationId xmlns:a16="http://schemas.microsoft.com/office/drawing/2014/main" id="{9E626E2A-841C-4C6A-9797-0D64B83C5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29" y="4826783"/>
                <a:ext cx="2819811" cy="806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2">
                <a:extLst>
                  <a:ext uri="{FF2B5EF4-FFF2-40B4-BE49-F238E27FC236}">
                    <a16:creationId xmlns:a16="http://schemas.microsoft.com/office/drawing/2014/main" id="{27BEFF75-8526-41C1-818A-EB0EF86E110C}"/>
                  </a:ext>
                </a:extLst>
              </p:cNvPr>
              <p:cNvSpPr/>
              <p:nvPr/>
            </p:nvSpPr>
            <p:spPr>
              <a:xfrm>
                <a:off x="3688361" y="4638719"/>
                <a:ext cx="5301130" cy="1033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𝜋𝛿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" name="Rectangle 22">
                <a:extLst>
                  <a:ext uri="{FF2B5EF4-FFF2-40B4-BE49-F238E27FC236}">
                    <a16:creationId xmlns:a16="http://schemas.microsoft.com/office/drawing/2014/main" id="{27BEFF75-8526-41C1-818A-EB0EF86E1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61" y="4638719"/>
                <a:ext cx="5301130" cy="10332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2">
                <a:extLst>
                  <a:ext uri="{FF2B5EF4-FFF2-40B4-BE49-F238E27FC236}">
                    <a16:creationId xmlns:a16="http://schemas.microsoft.com/office/drawing/2014/main" id="{2E8C3A1A-0EA1-46A1-84C8-C9A383FDD64F}"/>
                  </a:ext>
                </a:extLst>
              </p:cNvPr>
              <p:cNvSpPr/>
              <p:nvPr/>
            </p:nvSpPr>
            <p:spPr>
              <a:xfrm>
                <a:off x="3748321" y="5802548"/>
                <a:ext cx="2067682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22">
                <a:extLst>
                  <a:ext uri="{FF2B5EF4-FFF2-40B4-BE49-F238E27FC236}">
                    <a16:creationId xmlns:a16="http://schemas.microsoft.com/office/drawing/2014/main" id="{2E8C3A1A-0EA1-46A1-84C8-C9A383FDD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321" y="5802548"/>
                <a:ext cx="2067682" cy="4866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2">
                <a:extLst>
                  <a:ext uri="{FF2B5EF4-FFF2-40B4-BE49-F238E27FC236}">
                    <a16:creationId xmlns:a16="http://schemas.microsoft.com/office/drawing/2014/main" id="{09F456BA-2CFB-4789-9697-401B976F6E18}"/>
                  </a:ext>
                </a:extLst>
              </p:cNvPr>
              <p:cNvSpPr/>
              <p:nvPr/>
            </p:nvSpPr>
            <p:spPr>
              <a:xfrm>
                <a:off x="3748321" y="6358524"/>
                <a:ext cx="1313052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ctangle 22">
                <a:extLst>
                  <a:ext uri="{FF2B5EF4-FFF2-40B4-BE49-F238E27FC236}">
                    <a16:creationId xmlns:a16="http://schemas.microsoft.com/office/drawing/2014/main" id="{09F456BA-2CFB-4789-9697-401B976F6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321" y="6358524"/>
                <a:ext cx="1313052" cy="4735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1">
                <a:extLst>
                  <a:ext uri="{FF2B5EF4-FFF2-40B4-BE49-F238E27FC236}">
                    <a16:creationId xmlns:a16="http://schemas.microsoft.com/office/drawing/2014/main" id="{9AE95D37-86FA-4579-AE6D-D43D6249707C}"/>
                  </a:ext>
                </a:extLst>
              </p:cNvPr>
              <p:cNvSpPr txBox="1"/>
              <p:nvPr/>
            </p:nvSpPr>
            <p:spPr>
              <a:xfrm>
                <a:off x="5914852" y="5871638"/>
                <a:ext cx="5190407" cy="477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/>
                  </a:rPr>
                  <a:t>Fixed in one period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 smtClean="0">
                    <a:solidFill>
                      <a:srgbClr val="C00000"/>
                    </a:solidFill>
                    <a:latin typeface="Calibri" panose="020F0502020204030204"/>
                  </a:rPr>
                  <a:t> 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/>
                  </a:rPr>
                  <a:t>cause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zh-CN" altLang="en-US" sz="2400" dirty="0">
                  <a:solidFill>
                    <a:srgbClr val="C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文本框 11">
                <a:extLst>
                  <a:ext uri="{FF2B5EF4-FFF2-40B4-BE49-F238E27FC236}">
                    <a16:creationId xmlns:a16="http://schemas.microsoft.com/office/drawing/2014/main" id="{9AE95D37-86FA-4579-AE6D-D43D62497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852" y="5871638"/>
                <a:ext cx="5190407" cy="477823"/>
              </a:xfrm>
              <a:prstGeom prst="rect">
                <a:avLst/>
              </a:prstGeom>
              <a:blipFill>
                <a:blip r:embed="rId11"/>
                <a:stretch>
                  <a:fillRect l="-1761" t="-160759" r="-1408" b="-2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96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r="1527"/>
          <a:stretch/>
        </p:blipFill>
        <p:spPr>
          <a:xfrm>
            <a:off x="5647765" y="1139917"/>
            <a:ext cx="6537350" cy="57156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86" y="133578"/>
            <a:ext cx="857535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Fourier transform for periodic signals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614F579-73D9-4070-A8AA-50261981DA22}"/>
              </a:ext>
            </a:extLst>
          </p:cNvPr>
          <p:cNvSpPr txBox="1">
            <a:spLocks/>
          </p:cNvSpPr>
          <p:nvPr/>
        </p:nvSpPr>
        <p:spPr>
          <a:xfrm>
            <a:off x="210700" y="1215440"/>
            <a:ext cx="11138989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/>
              </a:rPr>
              <a:t>Consider a periodic sequence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2">
                <a:extLst>
                  <a:ext uri="{FF2B5EF4-FFF2-40B4-BE49-F238E27FC236}">
                    <a16:creationId xmlns:a16="http://schemas.microsoft.com/office/drawing/2014/main" id="{8FB5F417-038B-4A3A-A700-E90C27C7A05D}"/>
                  </a:ext>
                </a:extLst>
              </p:cNvPr>
              <p:cNvSpPr/>
              <p:nvPr/>
            </p:nvSpPr>
            <p:spPr>
              <a:xfrm>
                <a:off x="621347" y="3142246"/>
                <a:ext cx="4967322" cy="1118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ctangle 22">
                <a:extLst>
                  <a:ext uri="{FF2B5EF4-FFF2-40B4-BE49-F238E27FC236}">
                    <a16:creationId xmlns:a16="http://schemas.microsoft.com/office/drawing/2014/main" id="{8FB5F417-038B-4A3A-A700-E90C27C7A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7" y="3142246"/>
                <a:ext cx="4967322" cy="11188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FE6560C-A14C-45F1-9DBD-D64D5867C128}"/>
                  </a:ext>
                </a:extLst>
              </p:cNvPr>
              <p:cNvSpPr txBox="1"/>
              <p:nvPr/>
            </p:nvSpPr>
            <p:spPr>
              <a:xfrm>
                <a:off x="621347" y="1768250"/>
                <a:ext cx="10766671" cy="104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FE6560C-A14C-45F1-9DBD-D64D5867C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7" y="1768250"/>
                <a:ext cx="10766671" cy="1048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1EB5082-039B-424E-B56C-18837E8F95BD}"/>
              </a:ext>
            </a:extLst>
          </p:cNvPr>
          <p:cNvSpPr txBox="1">
            <a:spLocks/>
          </p:cNvSpPr>
          <p:nvPr/>
        </p:nvSpPr>
        <p:spPr>
          <a:xfrm>
            <a:off x="210700" y="4263900"/>
            <a:ext cx="11138989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Verify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B63E3D0-B330-43A4-BD0B-2696BD68A897}"/>
                  </a:ext>
                </a:extLst>
              </p:cNvPr>
              <p:cNvSpPr txBox="1"/>
              <p:nvPr/>
            </p:nvSpPr>
            <p:spPr>
              <a:xfrm>
                <a:off x="621347" y="4788622"/>
                <a:ext cx="10766671" cy="88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altLang="zh-CN" sz="2400" b="0" dirty="0">
                    <a:solidFill>
                      <a:prstClr val="black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B63E3D0-B330-43A4-BD0B-2696BD68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7" y="4788622"/>
                <a:ext cx="10766671" cy="8810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AED9F35-797E-45FA-ADA3-F77981C78B2A}"/>
              </a:ext>
            </a:extLst>
          </p:cNvPr>
          <p:cNvSpPr txBox="1">
            <a:spLocks/>
          </p:cNvSpPr>
          <p:nvPr/>
        </p:nvSpPr>
        <p:spPr>
          <a:xfrm>
            <a:off x="210700" y="2736320"/>
            <a:ext cx="11138989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6">
                <a:extLst>
                  <a:ext uri="{FF2B5EF4-FFF2-40B4-BE49-F238E27FC236}">
                    <a16:creationId xmlns:a16="http://schemas.microsoft.com/office/drawing/2014/main" id="{0FE6560C-A14C-45F1-9DBD-D64D5867C128}"/>
                  </a:ext>
                </a:extLst>
              </p:cNvPr>
              <p:cNvSpPr txBox="1"/>
              <p:nvPr/>
            </p:nvSpPr>
            <p:spPr>
              <a:xfrm>
                <a:off x="7086190" y="967172"/>
                <a:ext cx="2670600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6">
                <a:extLst>
                  <a:ext uri="{FF2B5EF4-FFF2-40B4-BE49-F238E27FC236}">
                    <a16:creationId xmlns:a16="http://schemas.microsoft.com/office/drawing/2014/main" id="{0FE6560C-A14C-45F1-9DBD-D64D5867C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190" y="967172"/>
                <a:ext cx="2670600" cy="387927"/>
              </a:xfrm>
              <a:prstGeom prst="rect">
                <a:avLst/>
              </a:prstGeom>
              <a:blipFill>
                <a:blip r:embed="rId7"/>
                <a:stretch>
                  <a:fillRect l="-1822" t="-4762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16">
                <a:extLst>
                  <a:ext uri="{FF2B5EF4-FFF2-40B4-BE49-F238E27FC236}">
                    <a16:creationId xmlns:a16="http://schemas.microsoft.com/office/drawing/2014/main" id="{0FE6560C-A14C-45F1-9DBD-D64D5867C128}"/>
                  </a:ext>
                </a:extLst>
              </p:cNvPr>
              <p:cNvSpPr txBox="1"/>
              <p:nvPr/>
            </p:nvSpPr>
            <p:spPr>
              <a:xfrm>
                <a:off x="7202100" y="2337160"/>
                <a:ext cx="2670600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16">
                <a:extLst>
                  <a:ext uri="{FF2B5EF4-FFF2-40B4-BE49-F238E27FC236}">
                    <a16:creationId xmlns:a16="http://schemas.microsoft.com/office/drawing/2014/main" id="{0FE6560C-A14C-45F1-9DBD-D64D5867C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00" y="2337160"/>
                <a:ext cx="2670600" cy="387927"/>
              </a:xfrm>
              <a:prstGeom prst="rect">
                <a:avLst/>
              </a:prstGeom>
              <a:blipFill>
                <a:blip r:embed="rId8"/>
                <a:stretch>
                  <a:fillRect l="-1822" t="-3125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16">
                <a:extLst>
                  <a:ext uri="{FF2B5EF4-FFF2-40B4-BE49-F238E27FC236}">
                    <a16:creationId xmlns:a16="http://schemas.microsoft.com/office/drawing/2014/main" id="{0FE6560C-A14C-45F1-9DBD-D64D5867C128}"/>
                  </a:ext>
                </a:extLst>
              </p:cNvPr>
              <p:cNvSpPr txBox="1"/>
              <p:nvPr/>
            </p:nvSpPr>
            <p:spPr>
              <a:xfrm>
                <a:off x="6923058" y="3755203"/>
                <a:ext cx="2670600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16">
                <a:extLst>
                  <a:ext uri="{FF2B5EF4-FFF2-40B4-BE49-F238E27FC236}">
                    <a16:creationId xmlns:a16="http://schemas.microsoft.com/office/drawing/2014/main" id="{0FE6560C-A14C-45F1-9DBD-D64D5867C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058" y="3755203"/>
                <a:ext cx="2670600" cy="387927"/>
              </a:xfrm>
              <a:prstGeom prst="rect">
                <a:avLst/>
              </a:prstGeom>
              <a:blipFill>
                <a:blip r:embed="rId9"/>
                <a:stretch>
                  <a:fillRect l="-2055" t="-3125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16">
                <a:extLst>
                  <a:ext uri="{FF2B5EF4-FFF2-40B4-BE49-F238E27FC236}">
                    <a16:creationId xmlns:a16="http://schemas.microsoft.com/office/drawing/2014/main" id="{0FE6560C-A14C-45F1-9DBD-D64D5867C128}"/>
                  </a:ext>
                </a:extLst>
              </p:cNvPr>
              <p:cNvSpPr txBox="1"/>
              <p:nvPr/>
            </p:nvSpPr>
            <p:spPr>
              <a:xfrm>
                <a:off x="7086190" y="5162350"/>
                <a:ext cx="2670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FT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16">
                <a:extLst>
                  <a:ext uri="{FF2B5EF4-FFF2-40B4-BE49-F238E27FC236}">
                    <a16:creationId xmlns:a16="http://schemas.microsoft.com/office/drawing/2014/main" id="{0FE6560C-A14C-45F1-9DBD-D64D5867C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190" y="5162350"/>
                <a:ext cx="2670600" cy="369332"/>
              </a:xfrm>
              <a:prstGeom prst="rect">
                <a:avLst/>
              </a:prstGeom>
              <a:blipFill>
                <a:blip r:embed="rId10"/>
                <a:stretch>
                  <a:fillRect l="-182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7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86" y="133578"/>
            <a:ext cx="857535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Fourier transform for periodic signals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21127" y="1603558"/>
            <a:ext cx="8806323" cy="209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28368" y="1096131"/>
            <a:ext cx="7104139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252885" y="2568935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CF168C1D-2E69-4A9F-AF7E-DDA66C27E4EF}"/>
                  </a:ext>
                </a:extLst>
              </p:cNvPr>
              <p:cNvSpPr/>
              <p:nvPr/>
            </p:nvSpPr>
            <p:spPr>
              <a:xfrm>
                <a:off x="669337" y="1635356"/>
                <a:ext cx="7198885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CF168C1D-2E69-4A9F-AF7E-DDA66C27E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37" y="1635356"/>
                <a:ext cx="7198885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45A9B35-2F2C-4DF8-8B6B-FED9E3B9FF66}"/>
                  </a:ext>
                </a:extLst>
              </p:cNvPr>
              <p:cNvSpPr txBox="1"/>
              <p:nvPr/>
            </p:nvSpPr>
            <p:spPr>
              <a:xfrm>
                <a:off x="7486387" y="1808041"/>
                <a:ext cx="190948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CN" altLang="en-US" sz="2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45A9B35-2F2C-4DF8-8B6B-FED9E3B9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87" y="1808041"/>
                <a:ext cx="1909486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71E4C8B-6FDD-4784-A840-D560B34E2C67}"/>
                  </a:ext>
                </a:extLst>
              </p:cNvPr>
              <p:cNvSpPr txBox="1"/>
              <p:nvPr/>
            </p:nvSpPr>
            <p:spPr>
              <a:xfrm>
                <a:off x="669336" y="2898141"/>
                <a:ext cx="9920737" cy="1118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𝜋𝛿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𝜋𝛿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71E4C8B-6FDD-4784-A840-D560B34E2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36" y="2898141"/>
                <a:ext cx="9920737" cy="11188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2AA879A-A792-4400-B78E-0F5AEF36B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561" y="5068399"/>
            <a:ext cx="7236782" cy="1726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AB8AC4C-DEC0-4579-8BBB-421CABB1D098}"/>
                  </a:ext>
                </a:extLst>
              </p:cNvPr>
              <p:cNvSpPr txBox="1"/>
              <p:nvPr/>
            </p:nvSpPr>
            <p:spPr>
              <a:xfrm>
                <a:off x="1717086" y="4136871"/>
                <a:ext cx="6350756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−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AB8AC4C-DEC0-4579-8BBB-421CABB1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086" y="4136871"/>
                <a:ext cx="6350756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2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86" y="133578"/>
            <a:ext cx="857535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Fourier transform for periodic signals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21127" y="1603558"/>
            <a:ext cx="8806323" cy="209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28368" y="1096131"/>
            <a:ext cx="7104139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252885" y="275631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CF168C1D-2E69-4A9F-AF7E-DDA66C27E4EF}"/>
                  </a:ext>
                </a:extLst>
              </p:cNvPr>
              <p:cNvSpPr/>
              <p:nvPr/>
            </p:nvSpPr>
            <p:spPr>
              <a:xfrm>
                <a:off x="669337" y="1503955"/>
                <a:ext cx="7198885" cy="1118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CF168C1D-2E69-4A9F-AF7E-DDA66C27E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37" y="1503955"/>
                <a:ext cx="7198885" cy="1118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45A9B35-2F2C-4DF8-8B6B-FED9E3B9FF66}"/>
                  </a:ext>
                </a:extLst>
              </p:cNvPr>
              <p:cNvSpPr txBox="1"/>
              <p:nvPr/>
            </p:nvSpPr>
            <p:spPr>
              <a:xfrm>
                <a:off x="4715829" y="1808814"/>
                <a:ext cx="190948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CN" altLang="en-US" sz="2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45A9B35-2F2C-4DF8-8B6B-FED9E3B9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829" y="1808814"/>
                <a:ext cx="1909486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71E4C8B-6FDD-4784-A840-D560B34E2C67}"/>
                  </a:ext>
                </a:extLst>
              </p:cNvPr>
              <p:cNvSpPr txBox="1"/>
              <p:nvPr/>
            </p:nvSpPr>
            <p:spPr>
              <a:xfrm>
                <a:off x="669336" y="3270462"/>
                <a:ext cx="9920737" cy="10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71E4C8B-6FDD-4784-A840-D560B34E2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36" y="3270462"/>
                <a:ext cx="9920737" cy="1048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5F1796F-3E49-4D9D-84F0-7CA4D8E84B88}"/>
                  </a:ext>
                </a:extLst>
              </p:cNvPr>
              <p:cNvSpPr txBox="1"/>
              <p:nvPr/>
            </p:nvSpPr>
            <p:spPr>
              <a:xfrm>
                <a:off x="669336" y="4345142"/>
                <a:ext cx="4757103" cy="1118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5F1796F-3E49-4D9D-84F0-7CA4D8E84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36" y="4345142"/>
                <a:ext cx="4757103" cy="11188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2BB071AE-3FB4-49BB-96D9-BFF1D1BA61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978" y="2783278"/>
            <a:ext cx="5856939" cy="10488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16FB1F-51D1-4310-8F80-424C89376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4175" y="4100080"/>
            <a:ext cx="4018931" cy="19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5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330926"/>
            <a:ext cx="11342914" cy="13902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Discrete-Time Fourier Transform </a:t>
            </a:r>
            <a:r>
              <a:rPr lang="en-US" b="1" dirty="0">
                <a:solidFill>
                  <a:srgbClr val="0070C0"/>
                </a:solidFill>
              </a:rPr>
              <a:t>(ch.5)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6240" y="1721224"/>
            <a:ext cx="11399520" cy="4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 Representation of aperiodic signals- Discrete Fourier transform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Fourier transform for periodic signals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Properties of discrete-time Fourier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transform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convolution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multiplication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Duality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Systems characterized by difference equations</a:t>
            </a:r>
          </a:p>
        </p:txBody>
      </p:sp>
    </p:spTree>
    <p:extLst>
      <p:ext uri="{BB962C8B-B14F-4D97-AF65-F5344CB8AC3E}">
        <p14:creationId xmlns:p14="http://schemas.microsoft.com/office/powerpoint/2010/main" val="20957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Properties of discrete-time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21127" y="1603558"/>
            <a:ext cx="8806323" cy="209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b="1" i="1" u="sng" dirty="0">
                <a:solidFill>
                  <a:srgbClr val="C00000"/>
                </a:solidFill>
                <a:latin typeface="Calibri" panose="020F0502020204030204"/>
              </a:rPr>
              <a:t>Short notation for FT pairs </a:t>
            </a:r>
            <a:endParaRPr lang="en-US" altLang="zh-CN" b="1" i="1" u="sng" dirty="0">
              <a:solidFill>
                <a:srgbClr val="C00000"/>
              </a:solidFill>
              <a:latin typeface="Calibri" panose="020F0502020204030204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8AC435F-B4F7-42D9-9ECE-7FE389938354}"/>
              </a:ext>
            </a:extLst>
          </p:cNvPr>
          <p:cNvGrpSpPr/>
          <p:nvPr/>
        </p:nvGrpSpPr>
        <p:grpSpPr>
          <a:xfrm>
            <a:off x="4073439" y="3369866"/>
            <a:ext cx="3235461" cy="747962"/>
            <a:chOff x="4185451" y="3369866"/>
            <a:chExt cx="3235461" cy="747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85451" y="3585310"/>
                  <a:ext cx="74783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51" y="3585310"/>
                  <a:ext cx="747833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V="1">
              <a:off x="5087182" y="3805612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369198" y="3369866"/>
                  <a:ext cx="3458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9198" y="3369866"/>
                  <a:ext cx="345864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6040854" y="3539143"/>
                  <a:ext cx="1380058" cy="5786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854" y="3539143"/>
                  <a:ext cx="1380058" cy="5786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077746" y="4475531"/>
                <a:ext cx="3055516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46" y="4475531"/>
                <a:ext cx="3055516" cy="578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893529" y="5330876"/>
                <a:ext cx="3423951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529" y="5330876"/>
                <a:ext cx="3423951" cy="578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FC4B2F4-CBBA-4481-B838-EACC61DE6507}"/>
                  </a:ext>
                </a:extLst>
              </p:cNvPr>
              <p:cNvSpPr txBox="1"/>
              <p:nvPr/>
            </p:nvSpPr>
            <p:spPr>
              <a:xfrm>
                <a:off x="6697087" y="1840317"/>
                <a:ext cx="4458593" cy="1289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FC4B2F4-CBBA-4481-B838-EACC61DE6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087" y="1840317"/>
                <a:ext cx="4458593" cy="12899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B3C720C-BC13-4D41-BB06-DE012C0F0CCA}"/>
                  </a:ext>
                </a:extLst>
              </p:cNvPr>
              <p:cNvSpPr txBox="1"/>
              <p:nvPr/>
            </p:nvSpPr>
            <p:spPr>
              <a:xfrm>
                <a:off x="472812" y="1964229"/>
                <a:ext cx="4655999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B3C720C-BC13-4D41-BB06-DE012C0F0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2" y="1964229"/>
                <a:ext cx="4655999" cy="10007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6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Properties of discrete-time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Periodicity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7EDBC9F-2A1F-4627-839B-3DC75AEFB8E8}"/>
                  </a:ext>
                </a:extLst>
              </p:cNvPr>
              <p:cNvSpPr txBox="1"/>
              <p:nvPr/>
            </p:nvSpPr>
            <p:spPr>
              <a:xfrm>
                <a:off x="887636" y="1894827"/>
                <a:ext cx="4069953" cy="516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7EDBC9F-2A1F-4627-839B-3DC75AEFB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36" y="1894827"/>
                <a:ext cx="4069953" cy="516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ED8186-03E4-44E0-99A5-49A0ECB54EFA}"/>
              </a:ext>
            </a:extLst>
          </p:cNvPr>
          <p:cNvSpPr txBox="1">
            <a:spLocks/>
          </p:cNvSpPr>
          <p:nvPr/>
        </p:nvSpPr>
        <p:spPr>
          <a:xfrm>
            <a:off x="271475" y="2734161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B142CE-472D-4F62-B2E4-FC3F94F11B65}"/>
                  </a:ext>
                </a:extLst>
              </p:cNvPr>
              <p:cNvSpPr txBox="1"/>
              <p:nvPr/>
            </p:nvSpPr>
            <p:spPr>
              <a:xfrm>
                <a:off x="887636" y="3865022"/>
                <a:ext cx="8922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B142CE-472D-4F62-B2E4-FC3F94F1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36" y="3865022"/>
                <a:ext cx="89229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1B574A-DA87-491A-8534-379B6F9D47B1}"/>
              </a:ext>
            </a:extLst>
          </p:cNvPr>
          <p:cNvCxnSpPr>
            <a:cxnSpLocks/>
          </p:cNvCxnSpPr>
          <p:nvPr/>
        </p:nvCxnSpPr>
        <p:spPr>
          <a:xfrm flipV="1">
            <a:off x="1809004" y="4085324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DB5A0-D816-4C18-8C66-910E70F6DDB7}"/>
                  </a:ext>
                </a:extLst>
              </p:cNvPr>
              <p:cNvSpPr txBox="1"/>
              <p:nvPr/>
            </p:nvSpPr>
            <p:spPr>
              <a:xfrm>
                <a:off x="4292391" y="4497607"/>
                <a:ext cx="504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DB5A0-D816-4C18-8C66-910E70F6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391" y="4497607"/>
                <a:ext cx="50494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F2FA09DF-E28E-44F5-9AFA-4BE5272E8B53}"/>
                  </a:ext>
                </a:extLst>
              </p:cNvPr>
              <p:cNvSpPr/>
              <p:nvPr/>
            </p:nvSpPr>
            <p:spPr>
              <a:xfrm>
                <a:off x="2722086" y="3796955"/>
                <a:ext cx="1514389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F2FA09DF-E28E-44F5-9AFA-4BE5272E8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086" y="3796955"/>
                <a:ext cx="1514389" cy="578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6">
                <a:extLst>
                  <a:ext uri="{FF2B5EF4-FFF2-40B4-BE49-F238E27FC236}">
                    <a16:creationId xmlns:a16="http://schemas.microsoft.com/office/drawing/2014/main" id="{6879D7D8-304C-4CE1-808C-B8CEC6D2A463}"/>
                  </a:ext>
                </a:extLst>
              </p:cNvPr>
              <p:cNvSpPr txBox="1"/>
              <p:nvPr/>
            </p:nvSpPr>
            <p:spPr>
              <a:xfrm>
                <a:off x="887636" y="5002584"/>
                <a:ext cx="9005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16">
                <a:extLst>
                  <a:ext uri="{FF2B5EF4-FFF2-40B4-BE49-F238E27FC236}">
                    <a16:creationId xmlns:a16="http://schemas.microsoft.com/office/drawing/2014/main" id="{6879D7D8-304C-4CE1-808C-B8CEC6D2A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36" y="5002584"/>
                <a:ext cx="90056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17">
            <a:extLst>
              <a:ext uri="{FF2B5EF4-FFF2-40B4-BE49-F238E27FC236}">
                <a16:creationId xmlns:a16="http://schemas.microsoft.com/office/drawing/2014/main" id="{B91240B1-6326-4E9A-A691-09369DA01EC6}"/>
              </a:ext>
            </a:extLst>
          </p:cNvPr>
          <p:cNvCxnSpPr>
            <a:cxnSpLocks/>
          </p:cNvCxnSpPr>
          <p:nvPr/>
        </p:nvCxnSpPr>
        <p:spPr>
          <a:xfrm flipV="1">
            <a:off x="1809004" y="5222886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9">
                <a:extLst>
                  <a:ext uri="{FF2B5EF4-FFF2-40B4-BE49-F238E27FC236}">
                    <a16:creationId xmlns:a16="http://schemas.microsoft.com/office/drawing/2014/main" id="{3769766F-6C4E-4EBA-8EC0-3FAE2C47DFFE}"/>
                  </a:ext>
                </a:extLst>
              </p:cNvPr>
              <p:cNvSpPr txBox="1"/>
              <p:nvPr/>
            </p:nvSpPr>
            <p:spPr>
              <a:xfrm>
                <a:off x="2071488" y="4787140"/>
                <a:ext cx="345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19">
                <a:extLst>
                  <a:ext uri="{FF2B5EF4-FFF2-40B4-BE49-F238E27FC236}">
                    <a16:creationId xmlns:a16="http://schemas.microsoft.com/office/drawing/2014/main" id="{3769766F-6C4E-4EBA-8EC0-3FAE2C47D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488" y="4787140"/>
                <a:ext cx="34586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">
                <a:extLst>
                  <a:ext uri="{FF2B5EF4-FFF2-40B4-BE49-F238E27FC236}">
                    <a16:creationId xmlns:a16="http://schemas.microsoft.com/office/drawing/2014/main" id="{E34CC15B-97B9-4E65-A3C1-FFB2633B67A8}"/>
                  </a:ext>
                </a:extLst>
              </p:cNvPr>
              <p:cNvSpPr/>
              <p:nvPr/>
            </p:nvSpPr>
            <p:spPr>
              <a:xfrm>
                <a:off x="2715662" y="4934517"/>
                <a:ext cx="1522661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">
                <a:extLst>
                  <a:ext uri="{FF2B5EF4-FFF2-40B4-BE49-F238E27FC236}">
                    <a16:creationId xmlns:a16="http://schemas.microsoft.com/office/drawing/2014/main" id="{E34CC15B-97B9-4E65-A3C1-FFB2633B6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662" y="4934517"/>
                <a:ext cx="1522661" cy="578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9">
                <a:extLst>
                  <a:ext uri="{FF2B5EF4-FFF2-40B4-BE49-F238E27FC236}">
                    <a16:creationId xmlns:a16="http://schemas.microsoft.com/office/drawing/2014/main" id="{CAA9AA93-74DD-433B-868A-32A47FB75D01}"/>
                  </a:ext>
                </a:extLst>
              </p:cNvPr>
              <p:cNvSpPr txBox="1"/>
              <p:nvPr/>
            </p:nvSpPr>
            <p:spPr>
              <a:xfrm>
                <a:off x="2071488" y="3692473"/>
                <a:ext cx="345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19">
                <a:extLst>
                  <a:ext uri="{FF2B5EF4-FFF2-40B4-BE49-F238E27FC236}">
                    <a16:creationId xmlns:a16="http://schemas.microsoft.com/office/drawing/2014/main" id="{CAA9AA93-74DD-433B-868A-32A47FB7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488" y="3692473"/>
                <a:ext cx="34586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6">
                <a:extLst>
                  <a:ext uri="{FF2B5EF4-FFF2-40B4-BE49-F238E27FC236}">
                    <a16:creationId xmlns:a16="http://schemas.microsoft.com/office/drawing/2014/main" id="{3314F843-A2EC-4095-B2D3-B093D75922A1}"/>
                  </a:ext>
                </a:extLst>
              </p:cNvPr>
              <p:cNvSpPr txBox="1"/>
              <p:nvPr/>
            </p:nvSpPr>
            <p:spPr>
              <a:xfrm>
                <a:off x="4851404" y="4497607"/>
                <a:ext cx="26342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7" name="TextBox 16">
                <a:extLst>
                  <a:ext uri="{FF2B5EF4-FFF2-40B4-BE49-F238E27FC236}">
                    <a16:creationId xmlns:a16="http://schemas.microsoft.com/office/drawing/2014/main" id="{3314F843-A2EC-4095-B2D3-B093D7592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04" y="4497607"/>
                <a:ext cx="263428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4CE9D2CF-8B34-4541-B818-5ED3DA0FD100}"/>
              </a:ext>
            </a:extLst>
          </p:cNvPr>
          <p:cNvCxnSpPr>
            <a:cxnSpLocks/>
          </p:cNvCxnSpPr>
          <p:nvPr/>
        </p:nvCxnSpPr>
        <p:spPr>
          <a:xfrm flipV="1">
            <a:off x="7560525" y="4712838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D0B3DD7C-CDE2-4C12-83B8-090141214934}"/>
                  </a:ext>
                </a:extLst>
              </p:cNvPr>
              <p:cNvSpPr/>
              <p:nvPr/>
            </p:nvSpPr>
            <p:spPr>
              <a:xfrm>
                <a:off x="8514197" y="4423708"/>
                <a:ext cx="3608873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D0B3DD7C-CDE2-4C12-83B8-090141214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197" y="4423708"/>
                <a:ext cx="3608873" cy="5786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9">
                <a:extLst>
                  <a:ext uri="{FF2B5EF4-FFF2-40B4-BE49-F238E27FC236}">
                    <a16:creationId xmlns:a16="http://schemas.microsoft.com/office/drawing/2014/main" id="{48B905AE-A5FD-4B88-9244-AA6E6AE1DFA1}"/>
                  </a:ext>
                </a:extLst>
              </p:cNvPr>
              <p:cNvSpPr txBox="1"/>
              <p:nvPr/>
            </p:nvSpPr>
            <p:spPr>
              <a:xfrm>
                <a:off x="7823009" y="4297326"/>
                <a:ext cx="345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19">
                <a:extLst>
                  <a:ext uri="{FF2B5EF4-FFF2-40B4-BE49-F238E27FC236}">
                    <a16:creationId xmlns:a16="http://schemas.microsoft.com/office/drawing/2014/main" id="{48B905AE-A5FD-4B88-9244-AA6E6AE1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009" y="4297326"/>
                <a:ext cx="345864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1C7A6CE2-9A95-46F6-A604-FA829780F25E}"/>
              </a:ext>
            </a:extLst>
          </p:cNvPr>
          <p:cNvSpPr txBox="1"/>
          <p:nvPr/>
        </p:nvSpPr>
        <p:spPr>
          <a:xfrm>
            <a:off x="2221166" y="1131160"/>
            <a:ext cx="5947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In contrast to continuous FT</a:t>
            </a:r>
            <a:endParaRPr lang="zh-CN" altLang="en-US" sz="2800" dirty="0">
              <a:solidFill>
                <a:srgbClr val="C00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09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5D0C5F5-3E71-480E-BE6C-DFF3A93AD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09" y="2113127"/>
            <a:ext cx="6400800" cy="13360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889438-DE1B-42EC-A64A-D21A0F73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09" y="3733706"/>
            <a:ext cx="6400800" cy="14490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86" y="133578"/>
            <a:ext cx="857535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Discrete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368" y="1096131"/>
            <a:ext cx="7104139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b="1" i="1" u="sng" dirty="0" smtClean="0">
                <a:solidFill>
                  <a:srgbClr val="C00000"/>
                </a:solidFill>
                <a:latin typeface="Calibri" panose="020F0502020204030204"/>
              </a:rPr>
              <a:t>Representation </a:t>
            </a:r>
            <a:r>
              <a:rPr lang="en-US" altLang="zh-CN" b="1" i="1" u="sng" dirty="0">
                <a:solidFill>
                  <a:srgbClr val="C00000"/>
                </a:solidFill>
                <a:latin typeface="Calibri" panose="020F0502020204030204"/>
              </a:rPr>
              <a:t>of aperiodic </a:t>
            </a:r>
            <a:r>
              <a:rPr lang="en-US" altLang="zh-CN" b="1" i="1" u="sng" dirty="0" smtClean="0">
                <a:solidFill>
                  <a:srgbClr val="C00000"/>
                </a:solidFill>
                <a:latin typeface="Calibri" panose="020F0502020204030204"/>
              </a:rPr>
              <a:t>signals</a:t>
            </a:r>
            <a:endParaRPr lang="en-US" b="1" i="1" u="sng" dirty="0">
              <a:solidFill>
                <a:srgbClr val="C0000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228368" y="5103023"/>
                <a:ext cx="10479573" cy="6121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q"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FS representation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8" y="5103023"/>
                <a:ext cx="10479573" cy="612116"/>
              </a:xfrm>
              <a:prstGeom prst="rect">
                <a:avLst/>
              </a:prstGeom>
              <a:blipFill>
                <a:blip r:embed="rId5"/>
                <a:stretch>
                  <a:fillRect l="-988" t="-15842" b="-5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331029" y="1661859"/>
                <a:ext cx="11818993" cy="4687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q"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Consider</a:t>
                </a:r>
                <a:r>
                  <a:rPr lang="en-US" altLang="zh-CN" dirty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 a general sequence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of finite duration: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lvl="0" indent="0">
                  <a:buNone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9" y="1661859"/>
                <a:ext cx="11818993" cy="468781"/>
              </a:xfrm>
              <a:prstGeom prst="rect">
                <a:avLst/>
              </a:prstGeom>
              <a:blipFill>
                <a:blip r:embed="rId6"/>
                <a:stretch>
                  <a:fillRect l="-877" t="-22078" b="-38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297253" y="3328781"/>
                <a:ext cx="10479573" cy="6112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q"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Periodic extension of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53" y="3328781"/>
                <a:ext cx="10479573" cy="611254"/>
              </a:xfrm>
              <a:prstGeom prst="rect">
                <a:avLst/>
              </a:prstGeom>
              <a:blipFill>
                <a:blip r:embed="rId7"/>
                <a:stretch>
                  <a:fillRect l="-1047" t="-16000" b="-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230A34B-258D-4331-A2A7-EF912D8337EC}"/>
                  </a:ext>
                </a:extLst>
              </p:cNvPr>
              <p:cNvSpPr txBox="1"/>
              <p:nvPr/>
            </p:nvSpPr>
            <p:spPr>
              <a:xfrm>
                <a:off x="1546424" y="5642879"/>
                <a:ext cx="4069953" cy="10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230A34B-258D-4331-A2A7-EF912D833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24" y="5642879"/>
                <a:ext cx="4069953" cy="10488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2F57F20-51E0-4B98-B304-70C09F68452A}"/>
                  </a:ext>
                </a:extLst>
              </p:cNvPr>
              <p:cNvSpPr txBox="1"/>
              <p:nvPr/>
            </p:nvSpPr>
            <p:spPr>
              <a:xfrm>
                <a:off x="5835778" y="5654548"/>
                <a:ext cx="4069953" cy="1025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2F57F20-51E0-4B98-B304-70C09F684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778" y="5654548"/>
                <a:ext cx="4069953" cy="10254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14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/>
      <p:bldP spid="24" grpId="1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Properties of discrete-time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1" i="1" u="sng" dirty="0">
                <a:solidFill>
                  <a:srgbClr val="C00000"/>
                </a:solidFill>
                <a:latin typeface="Calibri" panose="020F0502020204030204"/>
              </a:rPr>
              <a:t>Time </a:t>
            </a:r>
            <a:r>
              <a:rPr lang="en-US" altLang="zh-CN" b="1" i="1" u="sng" dirty="0" smtClean="0">
                <a:solidFill>
                  <a:srgbClr val="C00000"/>
                </a:solidFill>
                <a:latin typeface="Calibri" panose="020F0502020204030204"/>
              </a:rPr>
              <a:t>shifting</a:t>
            </a:r>
            <a:r>
              <a:rPr lang="en-US" altLang="zh-CN" b="1" i="1" u="sng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lang="en-US" altLang="zh-CN" b="1" i="1" u="sng" dirty="0" smtClean="0">
                <a:solidFill>
                  <a:srgbClr val="C00000"/>
                </a:solidFill>
                <a:latin typeface="Calibri" panose="020F0502020204030204"/>
              </a:rPr>
              <a:t>and frequency shifting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694913" y="2057702"/>
                <a:ext cx="7617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913" y="2057702"/>
                <a:ext cx="76174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6">
                <a:extLst>
                  <a:ext uri="{FF2B5EF4-FFF2-40B4-BE49-F238E27FC236}">
                    <a16:creationId xmlns:a16="http://schemas.microsoft.com/office/drawing/2014/main" id="{8F479112-C178-4973-B2E8-B3B9B8A55D7F}"/>
                  </a:ext>
                </a:extLst>
              </p:cNvPr>
              <p:cNvSpPr txBox="1"/>
              <p:nvPr/>
            </p:nvSpPr>
            <p:spPr>
              <a:xfrm>
                <a:off x="785197" y="2148050"/>
                <a:ext cx="6387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16">
                <a:extLst>
                  <a:ext uri="{FF2B5EF4-FFF2-40B4-BE49-F238E27FC236}">
                    <a16:creationId xmlns:a16="http://schemas.microsoft.com/office/drawing/2014/main" id="{8F479112-C178-4973-B2E8-B3B9B8A5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97" y="2148050"/>
                <a:ext cx="638765" cy="369332"/>
              </a:xfrm>
              <a:prstGeom prst="rect">
                <a:avLst/>
              </a:prstGeom>
              <a:blipFill>
                <a:blip r:embed="rId4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17">
            <a:extLst>
              <a:ext uri="{FF2B5EF4-FFF2-40B4-BE49-F238E27FC236}">
                <a16:creationId xmlns:a16="http://schemas.microsoft.com/office/drawing/2014/main" id="{B2A778EB-9E95-4260-88EB-55F878094D32}"/>
              </a:ext>
            </a:extLst>
          </p:cNvPr>
          <p:cNvCxnSpPr/>
          <p:nvPr/>
        </p:nvCxnSpPr>
        <p:spPr>
          <a:xfrm flipV="1">
            <a:off x="1478868" y="2368352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9">
                <a:extLst>
                  <a:ext uri="{FF2B5EF4-FFF2-40B4-BE49-F238E27FC236}">
                    <a16:creationId xmlns:a16="http://schemas.microsoft.com/office/drawing/2014/main" id="{70DECF29-3CA2-479C-B32D-8B835FECFA9C}"/>
                  </a:ext>
                </a:extLst>
              </p:cNvPr>
              <p:cNvSpPr txBox="1"/>
              <p:nvPr/>
            </p:nvSpPr>
            <p:spPr>
              <a:xfrm>
                <a:off x="1760884" y="1932606"/>
                <a:ext cx="345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19">
                <a:extLst>
                  <a:ext uri="{FF2B5EF4-FFF2-40B4-BE49-F238E27FC236}">
                    <a16:creationId xmlns:a16="http://schemas.microsoft.com/office/drawing/2014/main" id="{70DECF29-3CA2-479C-B32D-8B835FECF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84" y="1932606"/>
                <a:ext cx="34586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94D8B840-7D23-4B2E-9EB0-20E2E37516FD}"/>
                  </a:ext>
                </a:extLst>
              </p:cNvPr>
              <p:cNvSpPr/>
              <p:nvPr/>
            </p:nvSpPr>
            <p:spPr>
              <a:xfrm>
                <a:off x="2377787" y="2101883"/>
                <a:ext cx="120872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94D8B840-7D23-4B2E-9EB0-20E2E3751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787" y="2101883"/>
                <a:ext cx="1208728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6">
                <a:extLst>
                  <a:ext uri="{FF2B5EF4-FFF2-40B4-BE49-F238E27FC236}">
                    <a16:creationId xmlns:a16="http://schemas.microsoft.com/office/drawing/2014/main" id="{27941FE8-CD99-48C0-9B4C-290AE71DE3CC}"/>
                  </a:ext>
                </a:extLst>
              </p:cNvPr>
              <p:cNvSpPr txBox="1"/>
              <p:nvPr/>
            </p:nvSpPr>
            <p:spPr>
              <a:xfrm>
                <a:off x="5079558" y="1765947"/>
                <a:ext cx="1323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16">
                <a:extLst>
                  <a:ext uri="{FF2B5EF4-FFF2-40B4-BE49-F238E27FC236}">
                    <a16:creationId xmlns:a16="http://schemas.microsoft.com/office/drawing/2014/main" id="{27941FE8-CD99-48C0-9B4C-290AE71DE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58" y="1765947"/>
                <a:ext cx="1323760" cy="369332"/>
              </a:xfrm>
              <a:prstGeom prst="rect">
                <a:avLst/>
              </a:prstGeom>
              <a:blipFill>
                <a:blip r:embed="rId7"/>
                <a:stretch>
                  <a:fillRect l="-2304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17">
            <a:extLst>
              <a:ext uri="{FF2B5EF4-FFF2-40B4-BE49-F238E27FC236}">
                <a16:creationId xmlns:a16="http://schemas.microsoft.com/office/drawing/2014/main" id="{FF230709-2E35-4597-8216-6C569D6AC8B4}"/>
              </a:ext>
            </a:extLst>
          </p:cNvPr>
          <p:cNvCxnSpPr>
            <a:cxnSpLocks/>
          </p:cNvCxnSpPr>
          <p:nvPr/>
        </p:nvCxnSpPr>
        <p:spPr>
          <a:xfrm flipV="1">
            <a:off x="6527473" y="1950401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9">
                <a:extLst>
                  <a:ext uri="{FF2B5EF4-FFF2-40B4-BE49-F238E27FC236}">
                    <a16:creationId xmlns:a16="http://schemas.microsoft.com/office/drawing/2014/main" id="{B1B2E4FD-25DA-4FC9-8125-CC547E4C76FD}"/>
                  </a:ext>
                </a:extLst>
              </p:cNvPr>
              <p:cNvSpPr txBox="1"/>
              <p:nvPr/>
            </p:nvSpPr>
            <p:spPr>
              <a:xfrm>
                <a:off x="6789957" y="1527657"/>
                <a:ext cx="345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19">
                <a:extLst>
                  <a:ext uri="{FF2B5EF4-FFF2-40B4-BE49-F238E27FC236}">
                    <a16:creationId xmlns:a16="http://schemas.microsoft.com/office/drawing/2014/main" id="{B1B2E4FD-25DA-4FC9-8125-CC547E4C7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957" y="1527657"/>
                <a:ext cx="34586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">
                <a:extLst>
                  <a:ext uri="{FF2B5EF4-FFF2-40B4-BE49-F238E27FC236}">
                    <a16:creationId xmlns:a16="http://schemas.microsoft.com/office/drawing/2014/main" id="{31FA7176-FE92-4B8E-9EF8-34B2492B4BFD}"/>
                  </a:ext>
                </a:extLst>
              </p:cNvPr>
              <p:cNvSpPr/>
              <p:nvPr/>
            </p:nvSpPr>
            <p:spPr>
              <a:xfrm>
                <a:off x="354607" y="3704330"/>
                <a:ext cx="726795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dirty="0">
                    <a:solidFill>
                      <a:srgbClr val="0070C0"/>
                    </a:solidFill>
                  </a:rPr>
                  <a:t>Low-pass 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filter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</a:rPr>
                  <a:t>           High-pass filter</a:t>
                </a:r>
              </a:p>
              <a:p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angle 2">
                <a:extLst>
                  <a:ext uri="{FF2B5EF4-FFF2-40B4-BE49-F238E27FC236}">
                    <a16:creationId xmlns:a16="http://schemas.microsoft.com/office/drawing/2014/main" id="{31FA7176-FE92-4B8E-9EF8-34B2492B4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07" y="3704330"/>
                <a:ext cx="7267956" cy="954107"/>
              </a:xfrm>
              <a:prstGeom prst="rect">
                <a:avLst/>
              </a:prstGeom>
              <a:blipFill>
                <a:blip r:embed="rId9"/>
                <a:stretch>
                  <a:fillRect l="-1678" t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6">
                <a:extLst>
                  <a:ext uri="{FF2B5EF4-FFF2-40B4-BE49-F238E27FC236}">
                    <a16:creationId xmlns:a16="http://schemas.microsoft.com/office/drawing/2014/main" id="{F4BA7B12-2A2D-4274-A1C2-D60863E76234}"/>
                  </a:ext>
                </a:extLst>
              </p:cNvPr>
              <p:cNvSpPr txBox="1"/>
              <p:nvPr/>
            </p:nvSpPr>
            <p:spPr>
              <a:xfrm>
                <a:off x="5079558" y="2576166"/>
                <a:ext cx="1383520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16">
                <a:extLst>
                  <a:ext uri="{FF2B5EF4-FFF2-40B4-BE49-F238E27FC236}">
                    <a16:creationId xmlns:a16="http://schemas.microsoft.com/office/drawing/2014/main" id="{F4BA7B12-2A2D-4274-A1C2-D60863E76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58" y="2576166"/>
                <a:ext cx="1383520" cy="381258"/>
              </a:xfrm>
              <a:prstGeom prst="rect">
                <a:avLst/>
              </a:prstGeom>
              <a:blipFill>
                <a:blip r:embed="rId10"/>
                <a:stretch>
                  <a:fillRect l="-2203" t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3FD6A1DE-C5F8-46EB-BD7D-109FA2EB1697}"/>
              </a:ext>
            </a:extLst>
          </p:cNvPr>
          <p:cNvCxnSpPr>
            <a:cxnSpLocks/>
          </p:cNvCxnSpPr>
          <p:nvPr/>
        </p:nvCxnSpPr>
        <p:spPr>
          <a:xfrm flipV="1">
            <a:off x="6527473" y="2766583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9">
                <a:extLst>
                  <a:ext uri="{FF2B5EF4-FFF2-40B4-BE49-F238E27FC236}">
                    <a16:creationId xmlns:a16="http://schemas.microsoft.com/office/drawing/2014/main" id="{B093D913-7EEF-4980-9E87-CF0099D0654F}"/>
                  </a:ext>
                </a:extLst>
              </p:cNvPr>
              <p:cNvSpPr txBox="1"/>
              <p:nvPr/>
            </p:nvSpPr>
            <p:spPr>
              <a:xfrm>
                <a:off x="6789957" y="2355796"/>
                <a:ext cx="345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19">
                <a:extLst>
                  <a:ext uri="{FF2B5EF4-FFF2-40B4-BE49-F238E27FC236}">
                    <a16:creationId xmlns:a16="http://schemas.microsoft.com/office/drawing/2014/main" id="{B093D913-7EEF-4980-9E87-CF0099D06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957" y="2355796"/>
                <a:ext cx="3458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2">
                <a:extLst>
                  <a:ext uri="{FF2B5EF4-FFF2-40B4-BE49-F238E27FC236}">
                    <a16:creationId xmlns:a16="http://schemas.microsoft.com/office/drawing/2014/main" id="{23DE39BD-A9A9-4067-A4A0-A41194BFE0F1}"/>
                  </a:ext>
                </a:extLst>
              </p:cNvPr>
              <p:cNvSpPr/>
              <p:nvPr/>
            </p:nvSpPr>
            <p:spPr>
              <a:xfrm>
                <a:off x="7559159" y="2508648"/>
                <a:ext cx="1869038" cy="516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2">
                <a:extLst>
                  <a:ext uri="{FF2B5EF4-FFF2-40B4-BE49-F238E27FC236}">
                    <a16:creationId xmlns:a16="http://schemas.microsoft.com/office/drawing/2014/main" id="{23DE39BD-A9A9-4067-A4A0-A41194BFE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159" y="2508648"/>
                <a:ext cx="1869038" cy="5162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>
            <a:extLst>
              <a:ext uri="{FF2B5EF4-FFF2-40B4-BE49-F238E27FC236}">
                <a16:creationId xmlns:a16="http://schemas.microsoft.com/office/drawing/2014/main" id="{718B2488-68B2-43D7-A09B-8217ED7BF391}"/>
              </a:ext>
            </a:extLst>
          </p:cNvPr>
          <p:cNvSpPr/>
          <p:nvPr/>
        </p:nvSpPr>
        <p:spPr>
          <a:xfrm>
            <a:off x="4710288" y="1901112"/>
            <a:ext cx="169710" cy="935178"/>
          </a:xfrm>
          <a:prstGeom prst="leftBrace">
            <a:avLst>
              <a:gd name="adj1" fmla="val 7907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0AF0243-E06C-4100-970E-CC5D142C59A5}"/>
              </a:ext>
            </a:extLst>
          </p:cNvPr>
          <p:cNvSpPr txBox="1">
            <a:spLocks/>
          </p:cNvSpPr>
          <p:nvPr/>
        </p:nvSpPr>
        <p:spPr>
          <a:xfrm>
            <a:off x="256518" y="3124435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1" i="1" u="sng" dirty="0">
                <a:solidFill>
                  <a:srgbClr val="C00000"/>
                </a:solidFill>
                <a:latin typeface="Calibri" panose="020F0502020204030204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2">
                <a:extLst>
                  <a:ext uri="{FF2B5EF4-FFF2-40B4-BE49-F238E27FC236}">
                    <a16:creationId xmlns:a16="http://schemas.microsoft.com/office/drawing/2014/main" id="{E2F893F6-7352-48DF-85B0-12CD4EE97E8A}"/>
                  </a:ext>
                </a:extLst>
              </p:cNvPr>
              <p:cNvSpPr/>
              <p:nvPr/>
            </p:nvSpPr>
            <p:spPr>
              <a:xfrm>
                <a:off x="7559159" y="1696024"/>
                <a:ext cx="211301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Rectangle 2">
                <a:extLst>
                  <a:ext uri="{FF2B5EF4-FFF2-40B4-BE49-F238E27FC236}">
                    <a16:creationId xmlns:a16="http://schemas.microsoft.com/office/drawing/2014/main" id="{E2F893F6-7352-48DF-85B0-12CD4EE97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159" y="1696024"/>
                <a:ext cx="2113014" cy="5091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0F2EA0F-367F-4B57-B558-364C853E21B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9256"/>
          <a:stretch/>
        </p:blipFill>
        <p:spPr>
          <a:xfrm>
            <a:off x="7939401" y="4014099"/>
            <a:ext cx="4173908" cy="8635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97A5D3-C658-40E9-AB2C-79CCEABD5D5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7621"/>
          <a:stretch/>
        </p:blipFill>
        <p:spPr>
          <a:xfrm>
            <a:off x="7970133" y="5508302"/>
            <a:ext cx="4173908" cy="1107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7">
                <a:extLst>
                  <a:ext uri="{FF2B5EF4-FFF2-40B4-BE49-F238E27FC236}">
                    <a16:creationId xmlns:a16="http://schemas.microsoft.com/office/drawing/2014/main" id="{68924E36-2A48-4066-8174-1055C87AE0D8}"/>
                  </a:ext>
                </a:extLst>
              </p:cNvPr>
              <p:cNvSpPr/>
              <p:nvPr/>
            </p:nvSpPr>
            <p:spPr>
              <a:xfrm>
                <a:off x="2709677" y="5106448"/>
                <a:ext cx="7617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Rectangle 17">
                <a:extLst>
                  <a:ext uri="{FF2B5EF4-FFF2-40B4-BE49-F238E27FC236}">
                    <a16:creationId xmlns:a16="http://schemas.microsoft.com/office/drawing/2014/main" id="{68924E36-2A48-4066-8174-1055C87A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77" y="5106448"/>
                <a:ext cx="761747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3F0DE64-ABD2-45ED-90F6-D8FA8E864AB5}"/>
                  </a:ext>
                </a:extLst>
              </p:cNvPr>
              <p:cNvSpPr txBox="1"/>
              <p:nvPr/>
            </p:nvSpPr>
            <p:spPr>
              <a:xfrm>
                <a:off x="2309840" y="4716452"/>
                <a:ext cx="15614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olidFill>
                      <a:srgbClr val="C00000"/>
                    </a:solidFill>
                    <a:latin typeface="Calibri" panose="020F0502020204030204"/>
                    <a:ea typeface="等线" panose="02010600030101010101" pitchFamily="2" charset="-122"/>
                  </a:rPr>
                  <a:t>shift by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𝜋</m:t>
                    </m:r>
                  </m:oMath>
                </a14:m>
                <a:endParaRPr lang="zh-CN" altLang="en-US" sz="2800" dirty="0">
                  <a:solidFill>
                    <a:srgbClr val="C00000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3F0DE64-ABD2-45ED-90F6-D8FA8E864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840" y="4716452"/>
                <a:ext cx="1561423" cy="523220"/>
              </a:xfrm>
              <a:prstGeom prst="rect">
                <a:avLst/>
              </a:prstGeom>
              <a:blipFill>
                <a:blip r:embed="rId17"/>
                <a:stretch>
                  <a:fillRect l="-8203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6">
                <a:extLst>
                  <a:ext uri="{FF2B5EF4-FFF2-40B4-BE49-F238E27FC236}">
                    <a16:creationId xmlns:a16="http://schemas.microsoft.com/office/drawing/2014/main" id="{C6B62F0E-8F86-453A-BD84-00CA688CC058}"/>
                  </a:ext>
                </a:extLst>
              </p:cNvPr>
              <p:cNvSpPr txBox="1"/>
              <p:nvPr/>
            </p:nvSpPr>
            <p:spPr>
              <a:xfrm>
                <a:off x="923321" y="5874932"/>
                <a:ext cx="87261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16">
                <a:extLst>
                  <a:ext uri="{FF2B5EF4-FFF2-40B4-BE49-F238E27FC236}">
                    <a16:creationId xmlns:a16="http://schemas.microsoft.com/office/drawing/2014/main" id="{C6B62F0E-8F86-453A-BD84-00CA688CC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21" y="5874932"/>
                <a:ext cx="872610" cy="397866"/>
              </a:xfrm>
              <a:prstGeom prst="rect">
                <a:avLst/>
              </a:prstGeom>
              <a:blipFill>
                <a:blip r:embed="rId18"/>
                <a:stretch>
                  <a:fillRect l="-8333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16">
                <a:extLst>
                  <a:ext uri="{FF2B5EF4-FFF2-40B4-BE49-F238E27FC236}">
                    <a16:creationId xmlns:a16="http://schemas.microsoft.com/office/drawing/2014/main" id="{7490F8A6-0716-4F81-B663-0929A7D96FA3}"/>
                  </a:ext>
                </a:extLst>
              </p:cNvPr>
              <p:cNvSpPr txBox="1"/>
              <p:nvPr/>
            </p:nvSpPr>
            <p:spPr>
              <a:xfrm>
                <a:off x="4103951" y="5864705"/>
                <a:ext cx="2879634" cy="816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16">
                <a:extLst>
                  <a:ext uri="{FF2B5EF4-FFF2-40B4-BE49-F238E27FC236}">
                    <a16:creationId xmlns:a16="http://schemas.microsoft.com/office/drawing/2014/main" id="{7490F8A6-0716-4F81-B663-0929A7D96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951" y="5864705"/>
                <a:ext cx="2879634" cy="816185"/>
              </a:xfrm>
              <a:prstGeom prst="rect">
                <a:avLst/>
              </a:prstGeom>
              <a:blipFill>
                <a:blip r:embed="rId19"/>
                <a:stretch>
                  <a:fillRect b="-11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9B7D3F0-707D-4181-9872-62C219B6445D}"/>
                  </a:ext>
                </a:extLst>
              </p:cNvPr>
              <p:cNvSpPr txBox="1"/>
              <p:nvPr/>
            </p:nvSpPr>
            <p:spPr>
              <a:xfrm>
                <a:off x="3717611" y="4356217"/>
                <a:ext cx="3874972" cy="523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h𝑝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𝑙𝑝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9B7D3F0-707D-4181-9872-62C219B6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11" y="4356217"/>
                <a:ext cx="3874972" cy="52373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5C242CE-FD44-47D2-9922-54E0DB602CE1}"/>
                  </a:ext>
                </a:extLst>
              </p:cNvPr>
              <p:cNvSpPr txBox="1"/>
              <p:nvPr/>
            </p:nvSpPr>
            <p:spPr>
              <a:xfrm>
                <a:off x="651852" y="4359775"/>
                <a:ext cx="1657660" cy="516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𝑙𝑝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5C242CE-FD44-47D2-9922-54E0DB602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2" y="4359775"/>
                <a:ext cx="1657660" cy="5166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17">
            <a:extLst>
              <a:ext uri="{FF2B5EF4-FFF2-40B4-BE49-F238E27FC236}">
                <a16:creationId xmlns:a16="http://schemas.microsoft.com/office/drawing/2014/main" id="{2D4BE240-FE73-4CF6-B844-62F3413D973F}"/>
              </a:ext>
            </a:extLst>
          </p:cNvPr>
          <p:cNvCxnSpPr>
            <a:cxnSpLocks/>
          </p:cNvCxnSpPr>
          <p:nvPr/>
        </p:nvCxnSpPr>
        <p:spPr>
          <a:xfrm>
            <a:off x="1360371" y="4970078"/>
            <a:ext cx="0" cy="78445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19">
                <a:extLst>
                  <a:ext uri="{FF2B5EF4-FFF2-40B4-BE49-F238E27FC236}">
                    <a16:creationId xmlns:a16="http://schemas.microsoft.com/office/drawing/2014/main" id="{1FBFDCCC-4268-43AB-8B82-63E51D9624B0}"/>
                  </a:ext>
                </a:extLst>
              </p:cNvPr>
              <p:cNvSpPr txBox="1"/>
              <p:nvPr/>
            </p:nvSpPr>
            <p:spPr>
              <a:xfrm>
                <a:off x="1409650" y="5168823"/>
                <a:ext cx="2871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19">
                <a:extLst>
                  <a:ext uri="{FF2B5EF4-FFF2-40B4-BE49-F238E27FC236}">
                    <a16:creationId xmlns:a16="http://schemas.microsoft.com/office/drawing/2014/main" id="{1FBFDCCC-4268-43AB-8B82-63E51D962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650" y="5168823"/>
                <a:ext cx="287199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17">
            <a:extLst>
              <a:ext uri="{FF2B5EF4-FFF2-40B4-BE49-F238E27FC236}">
                <a16:creationId xmlns:a16="http://schemas.microsoft.com/office/drawing/2014/main" id="{7D2B4EF7-8C98-4142-B886-6D2968598DCC}"/>
              </a:ext>
            </a:extLst>
          </p:cNvPr>
          <p:cNvCxnSpPr>
            <a:cxnSpLocks/>
          </p:cNvCxnSpPr>
          <p:nvPr/>
        </p:nvCxnSpPr>
        <p:spPr>
          <a:xfrm>
            <a:off x="5546086" y="4970078"/>
            <a:ext cx="0" cy="78445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19">
                <a:extLst>
                  <a:ext uri="{FF2B5EF4-FFF2-40B4-BE49-F238E27FC236}">
                    <a16:creationId xmlns:a16="http://schemas.microsoft.com/office/drawing/2014/main" id="{830F7F87-EB62-4200-831C-832385F782AF}"/>
                  </a:ext>
                </a:extLst>
              </p:cNvPr>
              <p:cNvSpPr txBox="1"/>
              <p:nvPr/>
            </p:nvSpPr>
            <p:spPr>
              <a:xfrm>
                <a:off x="5595365" y="5179445"/>
                <a:ext cx="2871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19">
                <a:extLst>
                  <a:ext uri="{FF2B5EF4-FFF2-40B4-BE49-F238E27FC236}">
                    <a16:creationId xmlns:a16="http://schemas.microsoft.com/office/drawing/2014/main" id="{830F7F87-EB62-4200-831C-832385F78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365" y="5179445"/>
                <a:ext cx="287199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FC563D0-80C2-4388-B158-E05731DAC193}"/>
                  </a:ext>
                </a:extLst>
              </p:cNvPr>
              <p:cNvSpPr txBox="1"/>
              <p:nvPr/>
            </p:nvSpPr>
            <p:spPr>
              <a:xfrm>
                <a:off x="10064326" y="5354285"/>
                <a:ext cx="767304" cy="30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h𝑝</m:t>
                          </m:r>
                        </m:sub>
                      </m:sSub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FC563D0-80C2-4388-B158-E05731DAC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326" y="5354285"/>
                <a:ext cx="767304" cy="30450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547178B-B0EF-495F-99B0-925AC1EBBAC5}"/>
                  </a:ext>
                </a:extLst>
              </p:cNvPr>
              <p:cNvSpPr txBox="1"/>
              <p:nvPr/>
            </p:nvSpPr>
            <p:spPr>
              <a:xfrm>
                <a:off x="10064325" y="3797841"/>
                <a:ext cx="1063605" cy="30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𝑙𝑝</m:t>
                          </m:r>
                        </m:sub>
                      </m:sSub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547178B-B0EF-495F-99B0-925AC1EBB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325" y="3797841"/>
                <a:ext cx="1063605" cy="30450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6242EF7-F938-4A35-A440-F2600329934E}"/>
                  </a:ext>
                </a:extLst>
              </p:cNvPr>
              <p:cNvSpPr txBox="1"/>
              <p:nvPr/>
            </p:nvSpPr>
            <p:spPr>
              <a:xfrm>
                <a:off x="10738999" y="5356695"/>
                <a:ext cx="1229601" cy="316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𝑙𝑝</m:t>
                          </m:r>
                        </m:sub>
                      </m:sSub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6242EF7-F938-4A35-A440-F26003299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999" y="5356695"/>
                <a:ext cx="1229601" cy="31652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1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  <p:bldP spid="36" grpId="0"/>
      <p:bldP spid="37" grpId="0"/>
      <p:bldP spid="38" grpId="0"/>
      <p:bldP spid="39" grpId="0"/>
      <p:bldP spid="41" grpId="0"/>
      <p:bldP spid="42" grpId="0"/>
      <p:bldP spid="44" grpId="0"/>
      <p:bldP spid="46" grpId="0"/>
      <p:bldP spid="47" grpId="0"/>
      <p:bldP spid="4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Properties of discrete-time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21127" y="1603558"/>
            <a:ext cx="8806323" cy="209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Conjugation and Conjugate Symmetry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1127" y="1806169"/>
            <a:ext cx="4063231" cy="533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q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Conjugation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property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1127" y="3515993"/>
            <a:ext cx="4271149" cy="533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q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Conjugation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Symmetry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838503" y="2449522"/>
                <a:ext cx="7617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503" y="2449522"/>
                <a:ext cx="76174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6">
                <a:extLst>
                  <a:ext uri="{FF2B5EF4-FFF2-40B4-BE49-F238E27FC236}">
                    <a16:creationId xmlns:a16="http://schemas.microsoft.com/office/drawing/2014/main" id="{18984517-97AB-436A-AA42-856982EEB812}"/>
                  </a:ext>
                </a:extLst>
              </p:cNvPr>
              <p:cNvSpPr txBox="1"/>
              <p:nvPr/>
            </p:nvSpPr>
            <p:spPr>
              <a:xfrm>
                <a:off x="789518" y="2557243"/>
                <a:ext cx="6387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16">
                <a:extLst>
                  <a:ext uri="{FF2B5EF4-FFF2-40B4-BE49-F238E27FC236}">
                    <a16:creationId xmlns:a16="http://schemas.microsoft.com/office/drawing/2014/main" id="{18984517-97AB-436A-AA42-856982EE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18" y="2557243"/>
                <a:ext cx="638765" cy="369332"/>
              </a:xfrm>
              <a:prstGeom prst="rect">
                <a:avLst/>
              </a:prstGeom>
              <a:blipFill>
                <a:blip r:embed="rId5"/>
                <a:stretch>
                  <a:fillRect l="-6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762BF023-01D0-4EAE-8333-0FE19F1CB2D2}"/>
              </a:ext>
            </a:extLst>
          </p:cNvPr>
          <p:cNvCxnSpPr>
            <a:cxnSpLocks/>
          </p:cNvCxnSpPr>
          <p:nvPr/>
        </p:nvCxnSpPr>
        <p:spPr>
          <a:xfrm flipV="1">
            <a:off x="1557016" y="2741697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9">
                <a:extLst>
                  <a:ext uri="{FF2B5EF4-FFF2-40B4-BE49-F238E27FC236}">
                    <a16:creationId xmlns:a16="http://schemas.microsoft.com/office/drawing/2014/main" id="{5F63B842-4AA8-4AD5-9518-E1AE2D9F3029}"/>
                  </a:ext>
                </a:extLst>
              </p:cNvPr>
              <p:cNvSpPr txBox="1"/>
              <p:nvPr/>
            </p:nvSpPr>
            <p:spPr>
              <a:xfrm>
                <a:off x="1839032" y="2349357"/>
                <a:ext cx="295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19">
                <a:extLst>
                  <a:ext uri="{FF2B5EF4-FFF2-40B4-BE49-F238E27FC236}">
                    <a16:creationId xmlns:a16="http://schemas.microsoft.com/office/drawing/2014/main" id="{5F63B842-4AA8-4AD5-9518-E1AE2D9F3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032" y="2349357"/>
                <a:ext cx="295786" cy="369332"/>
              </a:xfrm>
              <a:prstGeom prst="rect">
                <a:avLst/>
              </a:prstGeom>
              <a:blipFill>
                <a:blip r:embed="rId6"/>
                <a:stretch>
                  <a:fillRect l="-25000" r="-2083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2">
                <a:extLst>
                  <a:ext uri="{FF2B5EF4-FFF2-40B4-BE49-F238E27FC236}">
                    <a16:creationId xmlns:a16="http://schemas.microsoft.com/office/drawing/2014/main" id="{57E58798-1512-49AB-90B9-9BBA4C9F4D1A}"/>
                  </a:ext>
                </a:extLst>
              </p:cNvPr>
              <p:cNvSpPr/>
              <p:nvPr/>
            </p:nvSpPr>
            <p:spPr>
              <a:xfrm>
                <a:off x="2455935" y="2487320"/>
                <a:ext cx="120872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Rectangle 2">
                <a:extLst>
                  <a:ext uri="{FF2B5EF4-FFF2-40B4-BE49-F238E27FC236}">
                    <a16:creationId xmlns:a16="http://schemas.microsoft.com/office/drawing/2014/main" id="{57E58798-1512-49AB-90B9-9BBA4C9F4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935" y="2487320"/>
                <a:ext cx="1208728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16">
                <a:extLst>
                  <a:ext uri="{FF2B5EF4-FFF2-40B4-BE49-F238E27FC236}">
                    <a16:creationId xmlns:a16="http://schemas.microsoft.com/office/drawing/2014/main" id="{D0F9CD83-BD28-47E3-B7BB-DEDCB859F739}"/>
                  </a:ext>
                </a:extLst>
              </p:cNvPr>
              <p:cNvSpPr txBox="1"/>
              <p:nvPr/>
            </p:nvSpPr>
            <p:spPr>
              <a:xfrm>
                <a:off x="4843033" y="2557243"/>
                <a:ext cx="7680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16">
                <a:extLst>
                  <a:ext uri="{FF2B5EF4-FFF2-40B4-BE49-F238E27FC236}">
                    <a16:creationId xmlns:a16="http://schemas.microsoft.com/office/drawing/2014/main" id="{D0F9CD83-BD28-47E3-B7BB-DEDCB859F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033" y="2557243"/>
                <a:ext cx="768031" cy="369332"/>
              </a:xfrm>
              <a:prstGeom prst="rect">
                <a:avLst/>
              </a:prstGeom>
              <a:blipFill>
                <a:blip r:embed="rId8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17">
            <a:extLst>
              <a:ext uri="{FF2B5EF4-FFF2-40B4-BE49-F238E27FC236}">
                <a16:creationId xmlns:a16="http://schemas.microsoft.com/office/drawing/2014/main" id="{6C985730-0531-4D92-B8E5-A262EDBEED7D}"/>
              </a:ext>
            </a:extLst>
          </p:cNvPr>
          <p:cNvCxnSpPr>
            <a:cxnSpLocks/>
          </p:cNvCxnSpPr>
          <p:nvPr/>
        </p:nvCxnSpPr>
        <p:spPr>
          <a:xfrm flipV="1">
            <a:off x="5662635" y="2741697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19">
                <a:extLst>
                  <a:ext uri="{FF2B5EF4-FFF2-40B4-BE49-F238E27FC236}">
                    <a16:creationId xmlns:a16="http://schemas.microsoft.com/office/drawing/2014/main" id="{46B2C23A-31AD-4D04-B692-140A33DA6F97}"/>
                  </a:ext>
                </a:extLst>
              </p:cNvPr>
              <p:cNvSpPr txBox="1"/>
              <p:nvPr/>
            </p:nvSpPr>
            <p:spPr>
              <a:xfrm>
                <a:off x="5944651" y="2349357"/>
                <a:ext cx="295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19">
                <a:extLst>
                  <a:ext uri="{FF2B5EF4-FFF2-40B4-BE49-F238E27FC236}">
                    <a16:creationId xmlns:a16="http://schemas.microsoft.com/office/drawing/2014/main" id="{46B2C23A-31AD-4D04-B692-140A33DA6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651" y="2349357"/>
                <a:ext cx="295786" cy="369332"/>
              </a:xfrm>
              <a:prstGeom prst="rect">
                <a:avLst/>
              </a:prstGeom>
              <a:blipFill>
                <a:blip r:embed="rId9"/>
                <a:stretch>
                  <a:fillRect l="-22449" r="-2040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9D9442AA-9A1B-4DB5-B684-A078BC945E04}"/>
                  </a:ext>
                </a:extLst>
              </p:cNvPr>
              <p:cNvSpPr/>
              <p:nvPr/>
            </p:nvSpPr>
            <p:spPr>
              <a:xfrm>
                <a:off x="6561554" y="2487320"/>
                <a:ext cx="150387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9D9442AA-9A1B-4DB5-B684-A078BC945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554" y="2487320"/>
                <a:ext cx="1503873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2">
                <a:extLst>
                  <a:ext uri="{FF2B5EF4-FFF2-40B4-BE49-F238E27FC236}">
                    <a16:creationId xmlns:a16="http://schemas.microsoft.com/office/drawing/2014/main" id="{F233C377-304C-48FE-8BAD-285BB5F8A6F5}"/>
                  </a:ext>
                </a:extLst>
              </p:cNvPr>
              <p:cNvSpPr/>
              <p:nvPr/>
            </p:nvSpPr>
            <p:spPr>
              <a:xfrm>
                <a:off x="789518" y="4625063"/>
                <a:ext cx="439883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real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2">
                <a:extLst>
                  <a:ext uri="{FF2B5EF4-FFF2-40B4-BE49-F238E27FC236}">
                    <a16:creationId xmlns:a16="http://schemas.microsoft.com/office/drawing/2014/main" id="{F233C377-304C-48FE-8BAD-285BB5F8A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18" y="4625063"/>
                <a:ext cx="4398833" cy="5091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2">
                <a:extLst>
                  <a:ext uri="{FF2B5EF4-FFF2-40B4-BE49-F238E27FC236}">
                    <a16:creationId xmlns:a16="http://schemas.microsoft.com/office/drawing/2014/main" id="{44E90461-0D66-4846-95C1-C704B91CE32B}"/>
                  </a:ext>
                </a:extLst>
              </p:cNvPr>
              <p:cNvSpPr/>
              <p:nvPr/>
            </p:nvSpPr>
            <p:spPr>
              <a:xfrm>
                <a:off x="595231" y="5600364"/>
                <a:ext cx="540051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ℛ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𝑒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  <m:r>
                                  <a:rPr kumimoji="0" lang="zh-CN" alt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even,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ℐ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odd.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Rectangle 2">
                <a:extLst>
                  <a:ext uri="{FF2B5EF4-FFF2-40B4-BE49-F238E27FC236}">
                    <a16:creationId xmlns:a16="http://schemas.microsoft.com/office/drawing/2014/main" id="{44E90461-0D66-4846-95C1-C704B91CE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1" y="5600364"/>
                <a:ext cx="5400517" cy="509178"/>
              </a:xfrm>
              <a:prstGeom prst="rect">
                <a:avLst/>
              </a:prstGeom>
              <a:blipFill>
                <a:blip r:embed="rId14"/>
                <a:stretch>
                  <a:fillRect t="-3614" r="-677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723586" y="4547637"/>
            <a:ext cx="4464765" cy="69535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Properties of discrete-time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1329220" y="3777586"/>
                <a:ext cx="7057435" cy="5332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dirty="0" smtClean="0">
                    <a:solidFill>
                      <a:prstClr val="black"/>
                    </a:solidFill>
                  </a:rPr>
                  <a:t>Recall: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real: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20" y="3777586"/>
                <a:ext cx="7057435" cy="533285"/>
              </a:xfrm>
              <a:prstGeom prst="rect">
                <a:avLst/>
              </a:prstGeom>
              <a:blipFill>
                <a:blip r:embed="rId3"/>
                <a:stretch>
                  <a:fillRect l="-1727" t="-13793" b="-28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Time reversal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27">
                <a:extLst>
                  <a:ext uri="{FF2B5EF4-FFF2-40B4-BE49-F238E27FC236}">
                    <a16:creationId xmlns:a16="http://schemas.microsoft.com/office/drawing/2014/main" id="{335A7B3F-D81F-47D2-900A-91B9F3D9ABA3}"/>
                  </a:ext>
                </a:extLst>
              </p:cNvPr>
              <p:cNvSpPr/>
              <p:nvPr/>
            </p:nvSpPr>
            <p:spPr>
              <a:xfrm>
                <a:off x="4645881" y="2018606"/>
                <a:ext cx="6896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Rectangle 27">
                <a:extLst>
                  <a:ext uri="{FF2B5EF4-FFF2-40B4-BE49-F238E27FC236}">
                    <a16:creationId xmlns:a16="http://schemas.microsoft.com/office/drawing/2014/main" id="{335A7B3F-D81F-47D2-900A-91B9F3D9A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881" y="2018606"/>
                <a:ext cx="6896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6">
                <a:extLst>
                  <a:ext uri="{FF2B5EF4-FFF2-40B4-BE49-F238E27FC236}">
                    <a16:creationId xmlns:a16="http://schemas.microsoft.com/office/drawing/2014/main" id="{95026C75-9202-46E2-BBC0-7B9F8238A966}"/>
                  </a:ext>
                </a:extLst>
              </p:cNvPr>
              <p:cNvSpPr txBox="1"/>
              <p:nvPr/>
            </p:nvSpPr>
            <p:spPr>
              <a:xfrm>
                <a:off x="1459562" y="2057215"/>
                <a:ext cx="7478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16">
                <a:extLst>
                  <a:ext uri="{FF2B5EF4-FFF2-40B4-BE49-F238E27FC236}">
                    <a16:creationId xmlns:a16="http://schemas.microsoft.com/office/drawing/2014/main" id="{95026C75-9202-46E2-BBC0-7B9F8238A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562" y="2057215"/>
                <a:ext cx="74783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17">
            <a:extLst>
              <a:ext uri="{FF2B5EF4-FFF2-40B4-BE49-F238E27FC236}">
                <a16:creationId xmlns:a16="http://schemas.microsoft.com/office/drawing/2014/main" id="{FFA924AB-335C-4B21-B807-4CDD250EB720}"/>
              </a:ext>
            </a:extLst>
          </p:cNvPr>
          <p:cNvCxnSpPr>
            <a:cxnSpLocks/>
          </p:cNvCxnSpPr>
          <p:nvPr/>
        </p:nvCxnSpPr>
        <p:spPr>
          <a:xfrm flipV="1">
            <a:off x="2227060" y="2241669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9">
                <a:extLst>
                  <a:ext uri="{FF2B5EF4-FFF2-40B4-BE49-F238E27FC236}">
                    <a16:creationId xmlns:a16="http://schemas.microsoft.com/office/drawing/2014/main" id="{88787AE9-5D5B-455C-AAA3-1B454B979317}"/>
                  </a:ext>
                </a:extLst>
              </p:cNvPr>
              <p:cNvSpPr txBox="1"/>
              <p:nvPr/>
            </p:nvSpPr>
            <p:spPr>
              <a:xfrm>
                <a:off x="2509076" y="1849329"/>
                <a:ext cx="345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19">
                <a:extLst>
                  <a:ext uri="{FF2B5EF4-FFF2-40B4-BE49-F238E27FC236}">
                    <a16:creationId xmlns:a16="http://schemas.microsoft.com/office/drawing/2014/main" id="{88787AE9-5D5B-455C-AAA3-1B454B979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76" y="1849329"/>
                <a:ext cx="34586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2">
                <a:extLst>
                  <a:ext uri="{FF2B5EF4-FFF2-40B4-BE49-F238E27FC236}">
                    <a16:creationId xmlns:a16="http://schemas.microsoft.com/office/drawing/2014/main" id="{D2D3EA5E-7E3E-4FAF-9C98-0EBB57F63BC1}"/>
                  </a:ext>
                </a:extLst>
              </p:cNvPr>
              <p:cNvSpPr/>
              <p:nvPr/>
            </p:nvSpPr>
            <p:spPr>
              <a:xfrm>
                <a:off x="3125979" y="1987292"/>
                <a:ext cx="1380058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Rectangle 2">
                <a:extLst>
                  <a:ext uri="{FF2B5EF4-FFF2-40B4-BE49-F238E27FC236}">
                    <a16:creationId xmlns:a16="http://schemas.microsoft.com/office/drawing/2014/main" id="{D2D3EA5E-7E3E-4FAF-9C98-0EBB57F63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79" y="1987292"/>
                <a:ext cx="1380058" cy="578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16">
                <a:extLst>
                  <a:ext uri="{FF2B5EF4-FFF2-40B4-BE49-F238E27FC236}">
                    <a16:creationId xmlns:a16="http://schemas.microsoft.com/office/drawing/2014/main" id="{3416C2E3-44D4-4710-9947-6B4E27A32838}"/>
                  </a:ext>
                </a:extLst>
              </p:cNvPr>
              <p:cNvSpPr txBox="1"/>
              <p:nvPr/>
            </p:nvSpPr>
            <p:spPr>
              <a:xfrm>
                <a:off x="5513077" y="2057215"/>
                <a:ext cx="10155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TextBox 16">
                <a:extLst>
                  <a:ext uri="{FF2B5EF4-FFF2-40B4-BE49-F238E27FC236}">
                    <a16:creationId xmlns:a16="http://schemas.microsoft.com/office/drawing/2014/main" id="{3416C2E3-44D4-4710-9947-6B4E27A32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077" y="2057215"/>
                <a:ext cx="101553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17">
            <a:extLst>
              <a:ext uri="{FF2B5EF4-FFF2-40B4-BE49-F238E27FC236}">
                <a16:creationId xmlns:a16="http://schemas.microsoft.com/office/drawing/2014/main" id="{1E9487C1-C3D9-4435-9DBD-9B08A3926C08}"/>
              </a:ext>
            </a:extLst>
          </p:cNvPr>
          <p:cNvCxnSpPr>
            <a:cxnSpLocks/>
          </p:cNvCxnSpPr>
          <p:nvPr/>
        </p:nvCxnSpPr>
        <p:spPr>
          <a:xfrm flipV="1">
            <a:off x="6496935" y="2241669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19">
                <a:extLst>
                  <a:ext uri="{FF2B5EF4-FFF2-40B4-BE49-F238E27FC236}">
                    <a16:creationId xmlns:a16="http://schemas.microsoft.com/office/drawing/2014/main" id="{E0748235-4111-4736-AFB1-9FCE9E593128}"/>
                  </a:ext>
                </a:extLst>
              </p:cNvPr>
              <p:cNvSpPr txBox="1"/>
              <p:nvPr/>
            </p:nvSpPr>
            <p:spPr>
              <a:xfrm>
                <a:off x="6778951" y="1849329"/>
                <a:ext cx="345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19">
                <a:extLst>
                  <a:ext uri="{FF2B5EF4-FFF2-40B4-BE49-F238E27FC236}">
                    <a16:creationId xmlns:a16="http://schemas.microsoft.com/office/drawing/2014/main" id="{E0748235-4111-4736-AFB1-9FCE9E593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951" y="1849329"/>
                <a:ext cx="34586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2">
                <a:extLst>
                  <a:ext uri="{FF2B5EF4-FFF2-40B4-BE49-F238E27FC236}">
                    <a16:creationId xmlns:a16="http://schemas.microsoft.com/office/drawing/2014/main" id="{FB0DCB9A-7751-439B-8C17-920C04B9DB09}"/>
                  </a:ext>
                </a:extLst>
              </p:cNvPr>
              <p:cNvSpPr/>
              <p:nvPr/>
            </p:nvSpPr>
            <p:spPr>
              <a:xfrm>
                <a:off x="7423229" y="1987292"/>
                <a:ext cx="1573957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Rectangle 2">
                <a:extLst>
                  <a:ext uri="{FF2B5EF4-FFF2-40B4-BE49-F238E27FC236}">
                    <a16:creationId xmlns:a16="http://schemas.microsoft.com/office/drawing/2014/main" id="{FB0DCB9A-7751-439B-8C17-920C04B9D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29" y="1987292"/>
                <a:ext cx="1573957" cy="578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2">
                <a:extLst>
                  <a:ext uri="{FF2B5EF4-FFF2-40B4-BE49-F238E27FC236}">
                    <a16:creationId xmlns:a16="http://schemas.microsoft.com/office/drawing/2014/main" id="{F233C377-304C-48FE-8BAD-285BB5F8A6F5}"/>
                  </a:ext>
                </a:extLst>
              </p:cNvPr>
              <p:cNvSpPr/>
              <p:nvPr/>
            </p:nvSpPr>
            <p:spPr>
              <a:xfrm>
                <a:off x="739643" y="3193606"/>
                <a:ext cx="8108566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even,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even;           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odd,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odd </a:t>
                </a:r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8" name="Rectangle 2">
                <a:extLst>
                  <a:ext uri="{FF2B5EF4-FFF2-40B4-BE49-F238E27FC236}">
                    <a16:creationId xmlns:a16="http://schemas.microsoft.com/office/drawing/2014/main" id="{F233C377-304C-48FE-8BAD-285BB5F8A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43" y="3193606"/>
                <a:ext cx="8108566" cy="578685"/>
              </a:xfrm>
              <a:prstGeom prst="rect">
                <a:avLst/>
              </a:prstGeom>
              <a:blipFill>
                <a:blip r:embed="rId11"/>
                <a:stretch>
                  <a:fillRect t="-5263" r="-602" b="-2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2">
                <a:extLst>
                  <a:ext uri="{FF2B5EF4-FFF2-40B4-BE49-F238E27FC236}">
                    <a16:creationId xmlns:a16="http://schemas.microsoft.com/office/drawing/2014/main" id="{F233C377-304C-48FE-8BAD-285BB5F8A6F5}"/>
                  </a:ext>
                </a:extLst>
              </p:cNvPr>
              <p:cNvSpPr/>
              <p:nvPr/>
            </p:nvSpPr>
            <p:spPr>
              <a:xfrm>
                <a:off x="744490" y="4858825"/>
                <a:ext cx="9077774" cy="1218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real and even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real and even</a:t>
                </a:r>
              </a:p>
              <a:p>
                <a:endParaRPr lang="en-US" sz="1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real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and odd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odd and purely imaginary</a:t>
                </a:r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Rectangle 2">
                <a:extLst>
                  <a:ext uri="{FF2B5EF4-FFF2-40B4-BE49-F238E27FC236}">
                    <a16:creationId xmlns:a16="http://schemas.microsoft.com/office/drawing/2014/main" id="{F233C377-304C-48FE-8BAD-285BB5F8A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90" y="4858825"/>
                <a:ext cx="9077774" cy="1218923"/>
              </a:xfrm>
              <a:prstGeom prst="rect">
                <a:avLst/>
              </a:prstGeom>
              <a:blipFill>
                <a:blip r:embed="rId12"/>
                <a:stretch>
                  <a:fillRect t="-2000" b="-1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ontent Placeholder 2"/>
          <p:cNvSpPr txBox="1">
            <a:spLocks/>
          </p:cNvSpPr>
          <p:nvPr/>
        </p:nvSpPr>
        <p:spPr>
          <a:xfrm>
            <a:off x="271476" y="3242247"/>
            <a:ext cx="4063231" cy="533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q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271476" y="4935417"/>
            <a:ext cx="4063231" cy="533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q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27">
                <a:extLst>
                  <a:ext uri="{FF2B5EF4-FFF2-40B4-BE49-F238E27FC236}">
                    <a16:creationId xmlns:a16="http://schemas.microsoft.com/office/drawing/2014/main" id="{335A7B3F-D81F-47D2-900A-91B9F3D9ABA3}"/>
                  </a:ext>
                </a:extLst>
              </p:cNvPr>
              <p:cNvSpPr/>
              <p:nvPr/>
            </p:nvSpPr>
            <p:spPr>
              <a:xfrm rot="5400000">
                <a:off x="3558433" y="4258915"/>
                <a:ext cx="7617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5" name="Rectangle 27">
                <a:extLst>
                  <a:ext uri="{FF2B5EF4-FFF2-40B4-BE49-F238E27FC236}">
                    <a16:creationId xmlns:a16="http://schemas.microsoft.com/office/drawing/2014/main" id="{335A7B3F-D81F-47D2-900A-91B9F3D9A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558433" y="4258915"/>
                <a:ext cx="76174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8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8" grpId="0"/>
      <p:bldP spid="59" grpId="0"/>
      <p:bldP spid="61" grpId="0"/>
      <p:bldP spid="64" grpId="0"/>
      <p:bldP spid="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Properties of discrete-time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48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Time reversal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27">
                <a:extLst>
                  <a:ext uri="{FF2B5EF4-FFF2-40B4-BE49-F238E27FC236}">
                    <a16:creationId xmlns:a16="http://schemas.microsoft.com/office/drawing/2014/main" id="{335A7B3F-D81F-47D2-900A-91B9F3D9ABA3}"/>
                  </a:ext>
                </a:extLst>
              </p:cNvPr>
              <p:cNvSpPr/>
              <p:nvPr/>
            </p:nvSpPr>
            <p:spPr>
              <a:xfrm>
                <a:off x="4774350" y="2082503"/>
                <a:ext cx="6896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⟹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49" name="Rectangle 27">
                <a:extLst>
                  <a:ext uri="{FF2B5EF4-FFF2-40B4-BE49-F238E27FC236}">
                    <a16:creationId xmlns:a16="http://schemas.microsoft.com/office/drawing/2014/main" id="{335A7B3F-D81F-47D2-900A-91B9F3D9A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50" y="2082503"/>
                <a:ext cx="6896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6">
                <a:extLst>
                  <a:ext uri="{FF2B5EF4-FFF2-40B4-BE49-F238E27FC236}">
                    <a16:creationId xmlns:a16="http://schemas.microsoft.com/office/drawing/2014/main" id="{95026C75-9202-46E2-BBC0-7B9F8238A966}"/>
                  </a:ext>
                </a:extLst>
              </p:cNvPr>
              <p:cNvSpPr txBox="1"/>
              <p:nvPr/>
            </p:nvSpPr>
            <p:spPr>
              <a:xfrm>
                <a:off x="1625836" y="2134918"/>
                <a:ext cx="7478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16">
                <a:extLst>
                  <a:ext uri="{FF2B5EF4-FFF2-40B4-BE49-F238E27FC236}">
                    <a16:creationId xmlns:a16="http://schemas.microsoft.com/office/drawing/2014/main" id="{95026C75-9202-46E2-BBC0-7B9F8238A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36" y="2134918"/>
                <a:ext cx="74783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17">
            <a:extLst>
              <a:ext uri="{FF2B5EF4-FFF2-40B4-BE49-F238E27FC236}">
                <a16:creationId xmlns:a16="http://schemas.microsoft.com/office/drawing/2014/main" id="{FFA924AB-335C-4B21-B807-4CDD250EB720}"/>
              </a:ext>
            </a:extLst>
          </p:cNvPr>
          <p:cNvCxnSpPr>
            <a:cxnSpLocks/>
          </p:cNvCxnSpPr>
          <p:nvPr/>
        </p:nvCxnSpPr>
        <p:spPr>
          <a:xfrm flipV="1">
            <a:off x="2393334" y="2319372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9">
                <a:extLst>
                  <a:ext uri="{FF2B5EF4-FFF2-40B4-BE49-F238E27FC236}">
                    <a16:creationId xmlns:a16="http://schemas.microsoft.com/office/drawing/2014/main" id="{88787AE9-5D5B-455C-AAA3-1B454B979317}"/>
                  </a:ext>
                </a:extLst>
              </p:cNvPr>
              <p:cNvSpPr txBox="1"/>
              <p:nvPr/>
            </p:nvSpPr>
            <p:spPr>
              <a:xfrm>
                <a:off x="2675350" y="1927032"/>
                <a:ext cx="345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ℱ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19">
                <a:extLst>
                  <a:ext uri="{FF2B5EF4-FFF2-40B4-BE49-F238E27FC236}">
                    <a16:creationId xmlns:a16="http://schemas.microsoft.com/office/drawing/2014/main" id="{88787AE9-5D5B-455C-AAA3-1B454B979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350" y="1927032"/>
                <a:ext cx="34586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2">
                <a:extLst>
                  <a:ext uri="{FF2B5EF4-FFF2-40B4-BE49-F238E27FC236}">
                    <a16:creationId xmlns:a16="http://schemas.microsoft.com/office/drawing/2014/main" id="{D2D3EA5E-7E3E-4FAF-9C98-0EBB57F63BC1}"/>
                  </a:ext>
                </a:extLst>
              </p:cNvPr>
              <p:cNvSpPr/>
              <p:nvPr/>
            </p:nvSpPr>
            <p:spPr>
              <a:xfrm>
                <a:off x="3292253" y="2064995"/>
                <a:ext cx="1380058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53" name="Rectangle 2">
                <a:extLst>
                  <a:ext uri="{FF2B5EF4-FFF2-40B4-BE49-F238E27FC236}">
                    <a16:creationId xmlns:a16="http://schemas.microsoft.com/office/drawing/2014/main" id="{D2D3EA5E-7E3E-4FAF-9C98-0EBB57F63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253" y="2064995"/>
                <a:ext cx="1380058" cy="578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16">
                <a:extLst>
                  <a:ext uri="{FF2B5EF4-FFF2-40B4-BE49-F238E27FC236}">
                    <a16:creationId xmlns:a16="http://schemas.microsoft.com/office/drawing/2014/main" id="{3416C2E3-44D4-4710-9947-6B4E27A32838}"/>
                  </a:ext>
                </a:extLst>
              </p:cNvPr>
              <p:cNvSpPr txBox="1"/>
              <p:nvPr/>
            </p:nvSpPr>
            <p:spPr>
              <a:xfrm>
                <a:off x="5679351" y="2134918"/>
                <a:ext cx="10155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16">
                <a:extLst>
                  <a:ext uri="{FF2B5EF4-FFF2-40B4-BE49-F238E27FC236}">
                    <a16:creationId xmlns:a16="http://schemas.microsoft.com/office/drawing/2014/main" id="{3416C2E3-44D4-4710-9947-6B4E27A32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351" y="2134918"/>
                <a:ext cx="101553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17">
            <a:extLst>
              <a:ext uri="{FF2B5EF4-FFF2-40B4-BE49-F238E27FC236}">
                <a16:creationId xmlns:a16="http://schemas.microsoft.com/office/drawing/2014/main" id="{1E9487C1-C3D9-4435-9DBD-9B08A3926C08}"/>
              </a:ext>
            </a:extLst>
          </p:cNvPr>
          <p:cNvCxnSpPr>
            <a:cxnSpLocks/>
          </p:cNvCxnSpPr>
          <p:nvPr/>
        </p:nvCxnSpPr>
        <p:spPr>
          <a:xfrm flipV="1">
            <a:off x="6663209" y="2319372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19">
                <a:extLst>
                  <a:ext uri="{FF2B5EF4-FFF2-40B4-BE49-F238E27FC236}">
                    <a16:creationId xmlns:a16="http://schemas.microsoft.com/office/drawing/2014/main" id="{E0748235-4111-4736-AFB1-9FCE9E593128}"/>
                  </a:ext>
                </a:extLst>
              </p:cNvPr>
              <p:cNvSpPr txBox="1"/>
              <p:nvPr/>
            </p:nvSpPr>
            <p:spPr>
              <a:xfrm>
                <a:off x="6945225" y="1927032"/>
                <a:ext cx="345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ℱ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19">
                <a:extLst>
                  <a:ext uri="{FF2B5EF4-FFF2-40B4-BE49-F238E27FC236}">
                    <a16:creationId xmlns:a16="http://schemas.microsoft.com/office/drawing/2014/main" id="{E0748235-4111-4736-AFB1-9FCE9E593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225" y="1927032"/>
                <a:ext cx="34586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2">
                <a:extLst>
                  <a:ext uri="{FF2B5EF4-FFF2-40B4-BE49-F238E27FC236}">
                    <a16:creationId xmlns:a16="http://schemas.microsoft.com/office/drawing/2014/main" id="{FB0DCB9A-7751-439B-8C17-920C04B9DB09}"/>
                  </a:ext>
                </a:extLst>
              </p:cNvPr>
              <p:cNvSpPr/>
              <p:nvPr/>
            </p:nvSpPr>
            <p:spPr>
              <a:xfrm>
                <a:off x="7589503" y="2064995"/>
                <a:ext cx="1573957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57" name="Rectangle 2">
                <a:extLst>
                  <a:ext uri="{FF2B5EF4-FFF2-40B4-BE49-F238E27FC236}">
                    <a16:creationId xmlns:a16="http://schemas.microsoft.com/office/drawing/2014/main" id="{FB0DCB9A-7751-439B-8C17-920C04B9D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03" y="2064995"/>
                <a:ext cx="1573957" cy="578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A3C62202-F678-4ADE-B6B5-15245C00C569}"/>
                  </a:ext>
                </a:extLst>
              </p:cNvPr>
              <p:cNvSpPr/>
              <p:nvPr/>
            </p:nvSpPr>
            <p:spPr>
              <a:xfrm>
                <a:off x="7400838" y="4061431"/>
                <a:ext cx="151618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ℰ</m:t>
                      </m:r>
                      <m:r>
                        <a:rPr kumimoji="0" 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𝑣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A3C62202-F678-4ADE-B6B5-15245C00C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838" y="4061431"/>
                <a:ext cx="151618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C8FD307A-A46F-4263-9C80-AE404E526C69}"/>
              </a:ext>
            </a:extLst>
          </p:cNvPr>
          <p:cNvCxnSpPr>
            <a:cxnSpLocks/>
          </p:cNvCxnSpPr>
          <p:nvPr/>
        </p:nvCxnSpPr>
        <p:spPr>
          <a:xfrm flipV="1">
            <a:off x="8841541" y="4292051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9">
                <a:extLst>
                  <a:ext uri="{FF2B5EF4-FFF2-40B4-BE49-F238E27FC236}">
                    <a16:creationId xmlns:a16="http://schemas.microsoft.com/office/drawing/2014/main" id="{17ABBA18-B46B-44B0-9864-B11AAAE240C6}"/>
                  </a:ext>
                </a:extLst>
              </p:cNvPr>
              <p:cNvSpPr txBox="1"/>
              <p:nvPr/>
            </p:nvSpPr>
            <p:spPr>
              <a:xfrm>
                <a:off x="9123557" y="3868397"/>
                <a:ext cx="32079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ℱ</m:t>
                      </m:r>
                    </m:oMath>
                  </m:oMathPara>
                </a14:m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19">
                <a:extLst>
                  <a:ext uri="{FF2B5EF4-FFF2-40B4-BE49-F238E27FC236}">
                    <a16:creationId xmlns:a16="http://schemas.microsoft.com/office/drawing/2014/main" id="{17ABBA18-B46B-44B0-9864-B11AAAE24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557" y="3868397"/>
                <a:ext cx="32079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">
                <a:extLst>
                  <a:ext uri="{FF2B5EF4-FFF2-40B4-BE49-F238E27FC236}">
                    <a16:creationId xmlns:a16="http://schemas.microsoft.com/office/drawing/2014/main" id="{4BF782A0-C472-4E6B-AA53-CA24624F3132}"/>
                  </a:ext>
                </a:extLst>
              </p:cNvPr>
              <p:cNvSpPr/>
              <p:nvPr/>
            </p:nvSpPr>
            <p:spPr>
              <a:xfrm>
                <a:off x="7428924" y="4970646"/>
                <a:ext cx="156190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𝒪</m:t>
                      </m:r>
                      <m:r>
                        <a:rPr kumimoji="0" 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𝑑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27" name="Rectangle 2">
                <a:extLst>
                  <a:ext uri="{FF2B5EF4-FFF2-40B4-BE49-F238E27FC236}">
                    <a16:creationId xmlns:a16="http://schemas.microsoft.com/office/drawing/2014/main" id="{4BF782A0-C472-4E6B-AA53-CA24624F3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924" y="4970646"/>
                <a:ext cx="1561902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AA7121AD-269C-4926-A8B7-51E71208C203}"/>
              </a:ext>
            </a:extLst>
          </p:cNvPr>
          <p:cNvCxnSpPr>
            <a:cxnSpLocks/>
          </p:cNvCxnSpPr>
          <p:nvPr/>
        </p:nvCxnSpPr>
        <p:spPr>
          <a:xfrm flipV="1">
            <a:off x="8869627" y="5201266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9">
                <a:extLst>
                  <a:ext uri="{FF2B5EF4-FFF2-40B4-BE49-F238E27FC236}">
                    <a16:creationId xmlns:a16="http://schemas.microsoft.com/office/drawing/2014/main" id="{D637634C-58DE-4B06-996D-EB47DF9A62F7}"/>
                  </a:ext>
                </a:extLst>
              </p:cNvPr>
              <p:cNvSpPr txBox="1"/>
              <p:nvPr/>
            </p:nvSpPr>
            <p:spPr>
              <a:xfrm>
                <a:off x="9151643" y="4777612"/>
                <a:ext cx="32079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ℱ</m:t>
                      </m:r>
                    </m:oMath>
                  </m:oMathPara>
                </a14:m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19">
                <a:extLst>
                  <a:ext uri="{FF2B5EF4-FFF2-40B4-BE49-F238E27FC236}">
                    <a16:creationId xmlns:a16="http://schemas.microsoft.com/office/drawing/2014/main" id="{D637634C-58DE-4B06-996D-EB47DF9A6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643" y="4777612"/>
                <a:ext cx="320792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8D493AFD-8B70-4E7E-B0CE-3FD791779CCF}"/>
                  </a:ext>
                </a:extLst>
              </p:cNvPr>
              <p:cNvSpPr/>
              <p:nvPr/>
            </p:nvSpPr>
            <p:spPr>
              <a:xfrm>
                <a:off x="9768546" y="4946889"/>
                <a:ext cx="2108078" cy="543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𝑗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ℐ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𝑚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d>
                            <m:dPr>
                              <m:ctrlPr>
                                <a:rPr kumimoji="0" lang="en-US" altLang="zh-CN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US" altLang="zh-CN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zh-CN" altLang="en-US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8D493AFD-8B70-4E7E-B0CE-3FD791779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546" y="4946889"/>
                <a:ext cx="2108078" cy="54399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393617" y="4466735"/>
                <a:ext cx="7617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⟹</m:t>
                      </m:r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17" y="4466735"/>
                <a:ext cx="76174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左大括号 46">
            <a:extLst>
              <a:ext uri="{FF2B5EF4-FFF2-40B4-BE49-F238E27FC236}">
                <a16:creationId xmlns:a16="http://schemas.microsoft.com/office/drawing/2014/main" id="{40C8840B-A24E-44D8-AB50-9F614AD7FBE4}"/>
              </a:ext>
            </a:extLst>
          </p:cNvPr>
          <p:cNvSpPr/>
          <p:nvPr/>
        </p:nvSpPr>
        <p:spPr>
          <a:xfrm>
            <a:off x="7334906" y="4292051"/>
            <a:ext cx="131864" cy="935178"/>
          </a:xfrm>
          <a:prstGeom prst="leftBrace">
            <a:avLst>
              <a:gd name="adj1" fmla="val 43586"/>
              <a:gd name="adj2" fmla="val 530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768546" y="4018052"/>
                <a:ext cx="1968616" cy="543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ℛ</m:t>
                      </m:r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𝑒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d>
                            <m:dPr>
                              <m:ctrlPr>
                                <a:rPr kumimoji="0" lang="en-US" altLang="zh-CN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US" altLang="zh-CN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zh-CN" altLang="en-US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546" y="4018052"/>
                <a:ext cx="1968616" cy="54399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/>
          <p:cNvSpPr txBox="1">
            <a:spLocks/>
          </p:cNvSpPr>
          <p:nvPr/>
        </p:nvSpPr>
        <p:spPr>
          <a:xfrm>
            <a:off x="361718" y="3319264"/>
            <a:ext cx="4063231" cy="533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A3C62202-F678-4ADE-B6B5-15245C00C569}"/>
                  </a:ext>
                </a:extLst>
              </p:cNvPr>
              <p:cNvSpPr/>
              <p:nvPr/>
            </p:nvSpPr>
            <p:spPr>
              <a:xfrm>
                <a:off x="133635" y="4061431"/>
                <a:ext cx="6349747" cy="542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kumimoji="0" 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A3C62202-F678-4ADE-B6B5-15245C00C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35" y="4061431"/>
                <a:ext cx="6349747" cy="54200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56783" y="3261105"/>
                <a:ext cx="17631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real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3" y="3261105"/>
                <a:ext cx="1763111" cy="523220"/>
              </a:xfrm>
              <a:prstGeom prst="rect">
                <a:avLst/>
              </a:prstGeom>
              <a:blipFill>
                <a:blip r:embed="rId18"/>
                <a:stretch>
                  <a:fillRect l="-7266" t="-11628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621776" y="4922002"/>
                <a:ext cx="4554452" cy="543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kumimoji="0" lang="en-US" altLang="zh-CN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US" altLang="zh-CN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0" lang="zh-CN" altLang="en-US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76" y="4922002"/>
                <a:ext cx="4554452" cy="54399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括号 46">
            <a:extLst>
              <a:ext uri="{FF2B5EF4-FFF2-40B4-BE49-F238E27FC236}">
                <a16:creationId xmlns:a16="http://schemas.microsoft.com/office/drawing/2014/main" id="{40C8840B-A24E-44D8-AB50-9F614AD7FBE4}"/>
              </a:ext>
            </a:extLst>
          </p:cNvPr>
          <p:cNvSpPr/>
          <p:nvPr/>
        </p:nvSpPr>
        <p:spPr>
          <a:xfrm flipH="1">
            <a:off x="6040543" y="4290049"/>
            <a:ext cx="216093" cy="935178"/>
          </a:xfrm>
          <a:prstGeom prst="leftBrace">
            <a:avLst>
              <a:gd name="adj1" fmla="val 43586"/>
              <a:gd name="adj2" fmla="val 5256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1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Properties of discrete-time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Differencing and accumulation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672901" y="6104430"/>
            <a:ext cx="2503350" cy="533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DC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component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C9EC78E-03F5-46DF-A7C9-97FD793FCABF}"/>
              </a:ext>
            </a:extLst>
          </p:cNvPr>
          <p:cNvGrpSpPr/>
          <p:nvPr/>
        </p:nvGrpSpPr>
        <p:grpSpPr>
          <a:xfrm>
            <a:off x="1036397" y="3265564"/>
            <a:ext cx="5797076" cy="647141"/>
            <a:chOff x="774177" y="1823393"/>
            <a:chExt cx="5797076" cy="647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6">
                  <a:extLst>
                    <a:ext uri="{FF2B5EF4-FFF2-40B4-BE49-F238E27FC236}">
                      <a16:creationId xmlns:a16="http://schemas.microsoft.com/office/drawing/2014/main" id="{DB6B3A6F-119E-4C9F-9D50-A034E9F42ADA}"/>
                    </a:ext>
                  </a:extLst>
                </p:cNvPr>
                <p:cNvSpPr txBox="1"/>
                <p:nvPr/>
              </p:nvSpPr>
              <p:spPr>
                <a:xfrm>
                  <a:off x="774177" y="2031279"/>
                  <a:ext cx="21106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6">
                  <a:extLst>
                    <a:ext uri="{FF2B5EF4-FFF2-40B4-BE49-F238E27FC236}">
                      <a16:creationId xmlns:a16="http://schemas.microsoft.com/office/drawing/2014/main" id="{DB6B3A6F-119E-4C9F-9D50-A034E9F42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177" y="2031279"/>
                  <a:ext cx="211064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734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17">
              <a:extLst>
                <a:ext uri="{FF2B5EF4-FFF2-40B4-BE49-F238E27FC236}">
                  <a16:creationId xmlns:a16="http://schemas.microsoft.com/office/drawing/2014/main" id="{4F13D552-3CFC-4D6E-8B55-F9B902CFF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0863" y="2215733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19">
                  <a:extLst>
                    <a:ext uri="{FF2B5EF4-FFF2-40B4-BE49-F238E27FC236}">
                      <a16:creationId xmlns:a16="http://schemas.microsoft.com/office/drawing/2014/main" id="{89B38727-5B45-4277-AA82-A15AFE22AAB4}"/>
                    </a:ext>
                  </a:extLst>
                </p:cNvPr>
                <p:cNvSpPr txBox="1"/>
                <p:nvPr/>
              </p:nvSpPr>
              <p:spPr>
                <a:xfrm>
                  <a:off x="3322879" y="1823393"/>
                  <a:ext cx="2957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19">
                  <a:extLst>
                    <a:ext uri="{FF2B5EF4-FFF2-40B4-BE49-F238E27FC236}">
                      <a16:creationId xmlns:a16="http://schemas.microsoft.com/office/drawing/2014/main" id="{89B38727-5B45-4277-AA82-A15AFE22A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2879" y="1823393"/>
                  <a:ext cx="29578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449" r="-20408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">
                  <a:extLst>
                    <a:ext uri="{FF2B5EF4-FFF2-40B4-BE49-F238E27FC236}">
                      <a16:creationId xmlns:a16="http://schemas.microsoft.com/office/drawing/2014/main" id="{FD71E42C-006B-42E7-933F-D44E9CE882A6}"/>
                    </a:ext>
                  </a:extLst>
                </p:cNvPr>
                <p:cNvSpPr/>
                <p:nvPr/>
              </p:nvSpPr>
              <p:spPr>
                <a:xfrm>
                  <a:off x="3956207" y="1961356"/>
                  <a:ext cx="2615046" cy="5091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">
                  <a:extLst>
                    <a:ext uri="{FF2B5EF4-FFF2-40B4-BE49-F238E27FC236}">
                      <a16:creationId xmlns:a16="http://schemas.microsoft.com/office/drawing/2014/main" id="{FD71E42C-006B-42E7-933F-D44E9CE882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207" y="1961356"/>
                  <a:ext cx="2615046" cy="5091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33FD29F-FDD6-4C1C-9812-46EFA1472625}"/>
              </a:ext>
            </a:extLst>
          </p:cNvPr>
          <p:cNvGrpSpPr/>
          <p:nvPr/>
        </p:nvGrpSpPr>
        <p:grpSpPr>
          <a:xfrm>
            <a:off x="1036397" y="4380635"/>
            <a:ext cx="9366355" cy="1118896"/>
            <a:chOff x="774177" y="3133334"/>
            <a:chExt cx="9366355" cy="11188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16">
                  <a:extLst>
                    <a:ext uri="{FF2B5EF4-FFF2-40B4-BE49-F238E27FC236}">
                      <a16:creationId xmlns:a16="http://schemas.microsoft.com/office/drawing/2014/main" id="{627433FB-89A3-4588-9B5E-CDDABFD00BEA}"/>
                    </a:ext>
                  </a:extLst>
                </p:cNvPr>
                <p:cNvSpPr txBox="1"/>
                <p:nvPr/>
              </p:nvSpPr>
              <p:spPr>
                <a:xfrm>
                  <a:off x="774177" y="3170095"/>
                  <a:ext cx="1538242" cy="1026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16">
                  <a:extLst>
                    <a:ext uri="{FF2B5EF4-FFF2-40B4-BE49-F238E27FC236}">
                      <a16:creationId xmlns:a16="http://schemas.microsoft.com/office/drawing/2014/main" id="{627433FB-89A3-4588-9B5E-CDDABFD00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177" y="3170095"/>
                  <a:ext cx="1538242" cy="1026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17">
              <a:extLst>
                <a:ext uri="{FF2B5EF4-FFF2-40B4-BE49-F238E27FC236}">
                  <a16:creationId xmlns:a16="http://schemas.microsoft.com/office/drawing/2014/main" id="{9E5756AD-6A27-4B8C-A151-B4D75C211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3814" y="3683377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19">
                  <a:extLst>
                    <a:ext uri="{FF2B5EF4-FFF2-40B4-BE49-F238E27FC236}">
                      <a16:creationId xmlns:a16="http://schemas.microsoft.com/office/drawing/2014/main" id="{3CF6EAB2-CD1B-44B1-9AC9-BD5957C62301}"/>
                    </a:ext>
                  </a:extLst>
                </p:cNvPr>
                <p:cNvSpPr txBox="1"/>
                <p:nvPr/>
              </p:nvSpPr>
              <p:spPr>
                <a:xfrm>
                  <a:off x="2665830" y="3291037"/>
                  <a:ext cx="2957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19">
                  <a:extLst>
                    <a:ext uri="{FF2B5EF4-FFF2-40B4-BE49-F238E27FC236}">
                      <a16:creationId xmlns:a16="http://schemas.microsoft.com/office/drawing/2014/main" id="{3CF6EAB2-CD1B-44B1-9AC9-BD5957C62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30" y="3291037"/>
                  <a:ext cx="29578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2449" r="-20408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2">
                  <a:extLst>
                    <a:ext uri="{FF2B5EF4-FFF2-40B4-BE49-F238E27FC236}">
                      <a16:creationId xmlns:a16="http://schemas.microsoft.com/office/drawing/2014/main" id="{C6E78766-1054-4351-94AD-CCC7DD71109D}"/>
                    </a:ext>
                  </a:extLst>
                </p:cNvPr>
                <p:cNvSpPr/>
                <p:nvPr/>
              </p:nvSpPr>
              <p:spPr>
                <a:xfrm>
                  <a:off x="3299158" y="3133334"/>
                  <a:ext cx="6841374" cy="11188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+∞</m:t>
                            </m:r>
                          </m:sup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2">
                  <a:extLst>
                    <a:ext uri="{FF2B5EF4-FFF2-40B4-BE49-F238E27FC236}">
                      <a16:creationId xmlns:a16="http://schemas.microsoft.com/office/drawing/2014/main" id="{C6E78766-1054-4351-94AD-CCC7DD7110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158" y="3133334"/>
                  <a:ext cx="6841374" cy="11188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656B4BB4-F536-47F3-B66C-7A1306D0D8E5}"/>
              </a:ext>
            </a:extLst>
          </p:cNvPr>
          <p:cNvSpPr/>
          <p:nvPr/>
        </p:nvSpPr>
        <p:spPr>
          <a:xfrm rot="16200000">
            <a:off x="7609469" y="4207249"/>
            <a:ext cx="275789" cy="3030850"/>
          </a:xfrm>
          <a:prstGeom prst="leftBrace">
            <a:avLst>
              <a:gd name="adj1" fmla="val 4358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6">
                <a:extLst>
                  <a:ext uri="{FF2B5EF4-FFF2-40B4-BE49-F238E27FC236}">
                    <a16:creationId xmlns:a16="http://schemas.microsoft.com/office/drawing/2014/main" id="{18984517-97AB-436A-AA42-856982EEB812}"/>
                  </a:ext>
                </a:extLst>
              </p:cNvPr>
              <p:cNvSpPr txBox="1"/>
              <p:nvPr/>
            </p:nvSpPr>
            <p:spPr>
              <a:xfrm>
                <a:off x="1171257" y="2124238"/>
                <a:ext cx="6387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16">
                <a:extLst>
                  <a:ext uri="{FF2B5EF4-FFF2-40B4-BE49-F238E27FC236}">
                    <a16:creationId xmlns:a16="http://schemas.microsoft.com/office/drawing/2014/main" id="{18984517-97AB-436A-AA42-856982EE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57" y="2124238"/>
                <a:ext cx="638765" cy="369332"/>
              </a:xfrm>
              <a:prstGeom prst="rect">
                <a:avLst/>
              </a:prstGeom>
              <a:blipFill>
                <a:blip r:embed="rId9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17">
            <a:extLst>
              <a:ext uri="{FF2B5EF4-FFF2-40B4-BE49-F238E27FC236}">
                <a16:creationId xmlns:a16="http://schemas.microsoft.com/office/drawing/2014/main" id="{762BF023-01D0-4EAE-8333-0FE19F1CB2D2}"/>
              </a:ext>
            </a:extLst>
          </p:cNvPr>
          <p:cNvCxnSpPr>
            <a:cxnSpLocks/>
          </p:cNvCxnSpPr>
          <p:nvPr/>
        </p:nvCxnSpPr>
        <p:spPr>
          <a:xfrm flipV="1">
            <a:off x="1938755" y="2308692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5F63B842-4AA8-4AD5-9518-E1AE2D9F3029}"/>
                  </a:ext>
                </a:extLst>
              </p:cNvPr>
              <p:cNvSpPr txBox="1"/>
              <p:nvPr/>
            </p:nvSpPr>
            <p:spPr>
              <a:xfrm>
                <a:off x="2220771" y="1916352"/>
                <a:ext cx="295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5F63B842-4AA8-4AD5-9518-E1AE2D9F3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771" y="1916352"/>
                <a:ext cx="295786" cy="369332"/>
              </a:xfrm>
              <a:prstGeom prst="rect">
                <a:avLst/>
              </a:prstGeom>
              <a:blipFill>
                <a:blip r:embed="rId10"/>
                <a:stretch>
                  <a:fillRect l="-22449" r="-2040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57E58798-1512-49AB-90B9-9BBA4C9F4D1A}"/>
                  </a:ext>
                </a:extLst>
              </p:cNvPr>
              <p:cNvSpPr/>
              <p:nvPr/>
            </p:nvSpPr>
            <p:spPr>
              <a:xfrm>
                <a:off x="2837674" y="2054315"/>
                <a:ext cx="120872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57E58798-1512-49AB-90B9-9BBA4C9F4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674" y="2054315"/>
                <a:ext cx="1208728" cy="5091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ontent Placeholder 2"/>
          <p:cNvSpPr txBox="1">
            <a:spLocks/>
          </p:cNvSpPr>
          <p:nvPr/>
        </p:nvSpPr>
        <p:spPr>
          <a:xfrm>
            <a:off x="337048" y="2114058"/>
            <a:ext cx="4063231" cy="533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q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If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37047" y="2815502"/>
            <a:ext cx="4063231" cy="533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q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Then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8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Properties of discrete-time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982591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/>
              </a:rPr>
              <a:t>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29363" y="1996975"/>
                <a:ext cx="58044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Determine FT of unit sept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63" y="1996975"/>
                <a:ext cx="5804474" cy="523220"/>
              </a:xfrm>
              <a:prstGeom prst="rect">
                <a:avLst/>
              </a:prstGeom>
              <a:blipFill>
                <a:blip r:embed="rId3"/>
                <a:stretch>
                  <a:fillRect l="-2101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D687F01-2934-4F22-9B4C-500C938FA0EB}"/>
              </a:ext>
            </a:extLst>
          </p:cNvPr>
          <p:cNvGrpSpPr/>
          <p:nvPr/>
        </p:nvGrpSpPr>
        <p:grpSpPr>
          <a:xfrm>
            <a:off x="1680302" y="3134332"/>
            <a:ext cx="7937288" cy="1026563"/>
            <a:chOff x="774177" y="2112842"/>
            <a:chExt cx="7937288" cy="10265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6">
                  <a:extLst>
                    <a:ext uri="{FF2B5EF4-FFF2-40B4-BE49-F238E27FC236}">
                      <a16:creationId xmlns:a16="http://schemas.microsoft.com/office/drawing/2014/main" id="{400ABBB5-1253-430D-B34A-94BE84363649}"/>
                    </a:ext>
                  </a:extLst>
                </p:cNvPr>
                <p:cNvSpPr txBox="1"/>
                <p:nvPr/>
              </p:nvSpPr>
              <p:spPr>
                <a:xfrm>
                  <a:off x="774177" y="2443504"/>
                  <a:ext cx="16331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6">
                  <a:extLst>
                    <a:ext uri="{FF2B5EF4-FFF2-40B4-BE49-F238E27FC236}">
                      <a16:creationId xmlns:a16="http://schemas.microsoft.com/office/drawing/2014/main" id="{400ABBB5-1253-430D-B34A-94BE84363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177" y="2443504"/>
                  <a:ext cx="163313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10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7">
              <a:extLst>
                <a:ext uri="{FF2B5EF4-FFF2-40B4-BE49-F238E27FC236}">
                  <a16:creationId xmlns:a16="http://schemas.microsoft.com/office/drawing/2014/main" id="{0149D4D9-9AB5-4292-BA8F-E1F5F2FDE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9027" y="2627958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9">
                  <a:extLst>
                    <a:ext uri="{FF2B5EF4-FFF2-40B4-BE49-F238E27FC236}">
                      <a16:creationId xmlns:a16="http://schemas.microsoft.com/office/drawing/2014/main" id="{F920BC27-B8CE-4348-B050-03EE24FEBFAD}"/>
                    </a:ext>
                  </a:extLst>
                </p:cNvPr>
                <p:cNvSpPr txBox="1"/>
                <p:nvPr/>
              </p:nvSpPr>
              <p:spPr>
                <a:xfrm>
                  <a:off x="2841043" y="2235618"/>
                  <a:ext cx="2957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9">
                  <a:extLst>
                    <a:ext uri="{FF2B5EF4-FFF2-40B4-BE49-F238E27FC236}">
                      <a16:creationId xmlns:a16="http://schemas.microsoft.com/office/drawing/2014/main" id="{F920BC27-B8CE-4348-B050-03EE24FEB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1043" y="2235618"/>
                  <a:ext cx="29578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2449" r="-20408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6">
                  <a:extLst>
                    <a:ext uri="{FF2B5EF4-FFF2-40B4-BE49-F238E27FC236}">
                      <a16:creationId xmlns:a16="http://schemas.microsoft.com/office/drawing/2014/main" id="{2383CC0B-365B-4EB3-86C1-063591166FC8}"/>
                    </a:ext>
                  </a:extLst>
                </p:cNvPr>
                <p:cNvSpPr txBox="1"/>
                <p:nvPr/>
              </p:nvSpPr>
              <p:spPr>
                <a:xfrm>
                  <a:off x="3607003" y="2414248"/>
                  <a:ext cx="1595373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6">
                  <a:extLst>
                    <a:ext uri="{FF2B5EF4-FFF2-40B4-BE49-F238E27FC236}">
                      <a16:creationId xmlns:a16="http://schemas.microsoft.com/office/drawing/2014/main" id="{2383CC0B-365B-4EB3-86C1-063591166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003" y="2414248"/>
                  <a:ext cx="1595373" cy="4168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16">
                  <a:extLst>
                    <a:ext uri="{FF2B5EF4-FFF2-40B4-BE49-F238E27FC236}">
                      <a16:creationId xmlns:a16="http://schemas.microsoft.com/office/drawing/2014/main" id="{314BBEE3-0529-4007-B47E-C0A91051AEF6}"/>
                    </a:ext>
                  </a:extLst>
                </p:cNvPr>
                <p:cNvSpPr txBox="1"/>
                <p:nvPr/>
              </p:nvSpPr>
              <p:spPr>
                <a:xfrm>
                  <a:off x="6202637" y="2112842"/>
                  <a:ext cx="2508828" cy="1026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16">
                  <a:extLst>
                    <a:ext uri="{FF2B5EF4-FFF2-40B4-BE49-F238E27FC236}">
                      <a16:creationId xmlns:a16="http://schemas.microsoft.com/office/drawing/2014/main" id="{314BBEE3-0529-4007-B47E-C0A91051A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637" y="2112842"/>
                  <a:ext cx="2508828" cy="10265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6">
                <a:extLst>
                  <a:ext uri="{FF2B5EF4-FFF2-40B4-BE49-F238E27FC236}">
                    <a16:creationId xmlns:a16="http://schemas.microsoft.com/office/drawing/2014/main" id="{17C3DC79-BF14-4733-BCFB-1D73A1D753DA}"/>
                  </a:ext>
                </a:extLst>
              </p:cNvPr>
              <p:cNvSpPr txBox="1"/>
              <p:nvPr/>
            </p:nvSpPr>
            <p:spPr>
              <a:xfrm>
                <a:off x="1680302" y="4115002"/>
                <a:ext cx="7635305" cy="1026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3" name="TextBox 16">
                <a:extLst>
                  <a:ext uri="{FF2B5EF4-FFF2-40B4-BE49-F238E27FC236}">
                    <a16:creationId xmlns:a16="http://schemas.microsoft.com/office/drawing/2014/main" id="{17C3DC79-BF14-4733-BCFB-1D73A1D75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02" y="4115002"/>
                <a:ext cx="7635305" cy="1026563"/>
              </a:xfrm>
              <a:prstGeom prst="rect">
                <a:avLst/>
              </a:prstGeom>
              <a:blipFill>
                <a:blip r:embed="rId8"/>
                <a:stretch>
                  <a:fillRect l="-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0EE0576-DBAA-4772-90E9-16FD73EB97E2}"/>
              </a:ext>
            </a:extLst>
          </p:cNvPr>
          <p:cNvSpPr txBox="1">
            <a:spLocks/>
          </p:cNvSpPr>
          <p:nvPr/>
        </p:nvSpPr>
        <p:spPr>
          <a:xfrm>
            <a:off x="703879" y="2744246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6">
                <a:extLst>
                  <a:ext uri="{FF2B5EF4-FFF2-40B4-BE49-F238E27FC236}">
                    <a16:creationId xmlns:a16="http://schemas.microsoft.com/office/drawing/2014/main" id="{BFF11080-FF13-40EA-BD6D-58E1C7146A08}"/>
                  </a:ext>
                </a:extLst>
              </p:cNvPr>
              <p:cNvSpPr txBox="1"/>
              <p:nvPr/>
            </p:nvSpPr>
            <p:spPr>
              <a:xfrm>
                <a:off x="2684643" y="5329788"/>
                <a:ext cx="4727213" cy="1026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4" name="TextBox 16">
                <a:extLst>
                  <a:ext uri="{FF2B5EF4-FFF2-40B4-BE49-F238E27FC236}">
                    <a16:creationId xmlns:a16="http://schemas.microsoft.com/office/drawing/2014/main" id="{BFF11080-FF13-40EA-BD6D-58E1C7146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643" y="5329788"/>
                <a:ext cx="4727213" cy="10265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52885" y="1188982"/>
            <a:ext cx="52098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Differencing and accumulation</a:t>
            </a:r>
          </a:p>
        </p:txBody>
      </p:sp>
    </p:spTree>
    <p:extLst>
      <p:ext uri="{BB962C8B-B14F-4D97-AF65-F5344CB8AC3E}">
        <p14:creationId xmlns:p14="http://schemas.microsoft.com/office/powerpoint/2010/main" val="175682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C2298FF1-7917-49ED-8621-A398EDE2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490" y="2202480"/>
            <a:ext cx="5057490" cy="32116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Properties of discrete-time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Time expansion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40EC8F8-4268-4A02-A095-D481955BC065}"/>
              </a:ext>
            </a:extLst>
          </p:cNvPr>
          <p:cNvSpPr txBox="1">
            <a:spLocks/>
          </p:cNvSpPr>
          <p:nvPr/>
        </p:nvSpPr>
        <p:spPr>
          <a:xfrm>
            <a:off x="210700" y="1711962"/>
            <a:ext cx="11138989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/>
              </a:rPr>
              <a:t>Recall the continuous time property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6FBA3A-59FC-44BF-8C4D-7BE2CCA69B1B}"/>
              </a:ext>
            </a:extLst>
          </p:cNvPr>
          <p:cNvGrpSpPr/>
          <p:nvPr/>
        </p:nvGrpSpPr>
        <p:grpSpPr>
          <a:xfrm>
            <a:off x="931991" y="2101461"/>
            <a:ext cx="3405534" cy="922176"/>
            <a:chOff x="931991" y="2101461"/>
            <a:chExt cx="3405534" cy="9221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6">
                  <a:extLst>
                    <a:ext uri="{FF2B5EF4-FFF2-40B4-BE49-F238E27FC236}">
                      <a16:creationId xmlns:a16="http://schemas.microsoft.com/office/drawing/2014/main" id="{FB2083BB-CF52-4905-A49E-E9DFCC61532B}"/>
                    </a:ext>
                  </a:extLst>
                </p:cNvPr>
                <p:cNvSpPr txBox="1"/>
                <p:nvPr/>
              </p:nvSpPr>
              <p:spPr>
                <a:xfrm>
                  <a:off x="931991" y="2379452"/>
                  <a:ext cx="7990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6">
                  <a:extLst>
                    <a:ext uri="{FF2B5EF4-FFF2-40B4-BE49-F238E27FC236}">
                      <a16:creationId xmlns:a16="http://schemas.microsoft.com/office/drawing/2014/main" id="{FB2083BB-CF52-4905-A49E-E9DFCC615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991" y="2379452"/>
                  <a:ext cx="79906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344" b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7">
              <a:extLst>
                <a:ext uri="{FF2B5EF4-FFF2-40B4-BE49-F238E27FC236}">
                  <a16:creationId xmlns:a16="http://schemas.microsoft.com/office/drawing/2014/main" id="{2BB1B80C-902D-49E4-BECD-8059CB24D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093" y="2563906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19">
                  <a:extLst>
                    <a:ext uri="{FF2B5EF4-FFF2-40B4-BE49-F238E27FC236}">
                      <a16:creationId xmlns:a16="http://schemas.microsoft.com/office/drawing/2014/main" id="{74D5E546-9019-4A5C-800C-29089DDA1753}"/>
                    </a:ext>
                  </a:extLst>
                </p:cNvPr>
                <p:cNvSpPr txBox="1"/>
                <p:nvPr/>
              </p:nvSpPr>
              <p:spPr>
                <a:xfrm>
                  <a:off x="2069109" y="2171566"/>
                  <a:ext cx="2957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19">
                  <a:extLst>
                    <a:ext uri="{FF2B5EF4-FFF2-40B4-BE49-F238E27FC236}">
                      <a16:creationId xmlns:a16="http://schemas.microsoft.com/office/drawing/2014/main" id="{74D5E546-9019-4A5C-800C-29089DDA1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109" y="2171566"/>
                  <a:ext cx="29578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2449" r="-20408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">
                  <a:extLst>
                    <a:ext uri="{FF2B5EF4-FFF2-40B4-BE49-F238E27FC236}">
                      <a16:creationId xmlns:a16="http://schemas.microsoft.com/office/drawing/2014/main" id="{C52713A3-56B7-48D3-87AD-1C97953EBCEF}"/>
                    </a:ext>
                  </a:extLst>
                </p:cNvPr>
                <p:cNvSpPr/>
                <p:nvPr/>
              </p:nvSpPr>
              <p:spPr>
                <a:xfrm>
                  <a:off x="2707912" y="2101461"/>
                  <a:ext cx="1629613" cy="9221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">
                  <a:extLst>
                    <a:ext uri="{FF2B5EF4-FFF2-40B4-BE49-F238E27FC236}">
                      <a16:creationId xmlns:a16="http://schemas.microsoft.com/office/drawing/2014/main" id="{C52713A3-56B7-48D3-87AD-1C97953EB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912" y="2101461"/>
                  <a:ext cx="1629613" cy="9221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CE8630E9-2D2B-45AA-B99F-8DA61FBE7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700" y="3238283"/>
                <a:ext cx="11138989" cy="13295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q"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Try </a:t>
                </a:r>
                <a:r>
                  <a:rPr lang="en-US" dirty="0">
                    <a:solidFill>
                      <a:srgbClr val="0070C0"/>
                    </a:solidFill>
                  </a:rPr>
                  <a:t>to define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𝑎𝑛</m:t>
                        </m:r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q"/>
                  <a:defRPr/>
                </a:pP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should be an integer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q"/>
                  <a:defRPr/>
                </a:pPr>
                <a:r>
                  <a:rPr lang="en-US" dirty="0">
                    <a:solidFill>
                      <a:srgbClr val="0070C0"/>
                    </a:solidFill>
                  </a:rPr>
                  <a:t> not merely speed up,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but also resample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CE8630E9-2D2B-45AA-B99F-8DA61FBE7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00" y="3238283"/>
                <a:ext cx="11138989" cy="1329577"/>
              </a:xfrm>
              <a:prstGeom prst="rect">
                <a:avLst/>
              </a:prstGeom>
              <a:blipFill>
                <a:blip r:embed="rId7"/>
                <a:stretch>
                  <a:fillRect l="-985" t="-7339" b="-5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5417B206-01C5-4A4C-847A-85A4B27A6FD8}"/>
              </a:ext>
            </a:extLst>
          </p:cNvPr>
          <p:cNvGrpSpPr/>
          <p:nvPr/>
        </p:nvGrpSpPr>
        <p:grpSpPr>
          <a:xfrm>
            <a:off x="645353" y="5414119"/>
            <a:ext cx="5682358" cy="829765"/>
            <a:chOff x="707497" y="5294037"/>
            <a:chExt cx="5682358" cy="829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16">
                  <a:extLst>
                    <a:ext uri="{FF2B5EF4-FFF2-40B4-BE49-F238E27FC236}">
                      <a16:creationId xmlns:a16="http://schemas.microsoft.com/office/drawing/2014/main" id="{6765AFC3-B003-495A-834B-B52805ACA92E}"/>
                    </a:ext>
                  </a:extLst>
                </p:cNvPr>
                <p:cNvSpPr txBox="1"/>
                <p:nvPr/>
              </p:nvSpPr>
              <p:spPr>
                <a:xfrm>
                  <a:off x="707497" y="5294037"/>
                  <a:ext cx="2487027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16">
                  <a:extLst>
                    <a:ext uri="{FF2B5EF4-FFF2-40B4-BE49-F238E27FC236}">
                      <a16:creationId xmlns:a16="http://schemas.microsoft.com/office/drawing/2014/main" id="{6765AFC3-B003-495A-834B-B52805ACA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497" y="5294037"/>
                  <a:ext cx="2487027" cy="8238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FEFBFB5-71C2-4C9D-BBF0-B4EA34087291}"/>
                    </a:ext>
                  </a:extLst>
                </p:cNvPr>
                <p:cNvSpPr txBox="1"/>
                <p:nvPr/>
              </p:nvSpPr>
              <p:spPr>
                <a:xfrm>
                  <a:off x="3144920" y="5295626"/>
                  <a:ext cx="277404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b="0" i="0" dirty="0"/>
                    <a:t>if </a:t>
                  </a:r>
                  <a14:m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CN" sz="2400" dirty="0"/>
                    <a:t> is a multiple of </a:t>
                  </a:r>
                  <a14:m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FEFBFB5-71C2-4C9D-BBF0-B4EA34087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920" y="5295626"/>
                  <a:ext cx="2774048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516" t="-10667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BA7B7789-2A94-4D4D-AFBF-6F0954EA0BA6}"/>
                    </a:ext>
                  </a:extLst>
                </p:cNvPr>
                <p:cNvSpPr txBox="1"/>
                <p:nvPr/>
              </p:nvSpPr>
              <p:spPr>
                <a:xfrm>
                  <a:off x="3161346" y="5662137"/>
                  <a:ext cx="322850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CN" sz="2400" dirty="0"/>
                    <a:t> is not a multiple of </a:t>
                  </a:r>
                  <a14:m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BA7B7789-2A94-4D4D-AFBF-6F0954EA0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346" y="5662137"/>
                  <a:ext cx="3228509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025" t="-10526" r="-378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9CC7753-606F-46BF-9115-ECBA180D7397}"/>
              </a:ext>
            </a:extLst>
          </p:cNvPr>
          <p:cNvSpPr txBox="1">
            <a:spLocks/>
          </p:cNvSpPr>
          <p:nvPr/>
        </p:nvSpPr>
        <p:spPr>
          <a:xfrm>
            <a:off x="211669" y="4817725"/>
            <a:ext cx="11138989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q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Define instead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9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Properties of discrete-time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Time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6">
                <a:extLst>
                  <a:ext uri="{FF2B5EF4-FFF2-40B4-BE49-F238E27FC236}">
                    <a16:creationId xmlns:a16="http://schemas.microsoft.com/office/drawing/2014/main" id="{C31A7C44-07F7-470F-B756-C0DE1CC0E195}"/>
                  </a:ext>
                </a:extLst>
              </p:cNvPr>
              <p:cNvSpPr txBox="1"/>
              <p:nvPr/>
            </p:nvSpPr>
            <p:spPr>
              <a:xfrm>
                <a:off x="702022" y="3307392"/>
                <a:ext cx="4179541" cy="1026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16">
                <a:extLst>
                  <a:ext uri="{FF2B5EF4-FFF2-40B4-BE49-F238E27FC236}">
                    <a16:creationId xmlns:a16="http://schemas.microsoft.com/office/drawing/2014/main" id="{C31A7C44-07F7-470F-B756-C0DE1CC0E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2" y="3307392"/>
                <a:ext cx="4179541" cy="1026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D3705358-4CEA-42C3-B3A1-0A59ABC7F9E9}"/>
              </a:ext>
            </a:extLst>
          </p:cNvPr>
          <p:cNvGrpSpPr/>
          <p:nvPr/>
        </p:nvGrpSpPr>
        <p:grpSpPr>
          <a:xfrm>
            <a:off x="587614" y="2497005"/>
            <a:ext cx="5050432" cy="584456"/>
            <a:chOff x="702022" y="1682557"/>
            <a:chExt cx="5050432" cy="584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372368-2394-4C4E-91A5-1B066B83B693}"/>
                    </a:ext>
                  </a:extLst>
                </p:cNvPr>
                <p:cNvSpPr txBox="1"/>
                <p:nvPr/>
              </p:nvSpPr>
              <p:spPr>
                <a:xfrm>
                  <a:off x="702022" y="1858568"/>
                  <a:ext cx="971548" cy="3952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372368-2394-4C4E-91A5-1B066B83B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2" y="1858568"/>
                  <a:ext cx="971548" cy="395236"/>
                </a:xfrm>
                <a:prstGeom prst="rect">
                  <a:avLst/>
                </a:prstGeom>
                <a:blipFill>
                  <a:blip r:embed="rId7"/>
                  <a:stretch>
                    <a:fillRect l="-7500"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6">
                  <a:extLst>
                    <a:ext uri="{FF2B5EF4-FFF2-40B4-BE49-F238E27FC236}">
                      <a16:creationId xmlns:a16="http://schemas.microsoft.com/office/drawing/2014/main" id="{BEBFEFD9-1782-4C59-BD94-38990E8B51DC}"/>
                    </a:ext>
                  </a:extLst>
                </p:cNvPr>
                <p:cNvSpPr txBox="1"/>
                <p:nvPr/>
              </p:nvSpPr>
              <p:spPr>
                <a:xfrm>
                  <a:off x="2902250" y="1845359"/>
                  <a:ext cx="2850204" cy="4216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6">
                  <a:extLst>
                    <a:ext uri="{FF2B5EF4-FFF2-40B4-BE49-F238E27FC236}">
                      <a16:creationId xmlns:a16="http://schemas.microsoft.com/office/drawing/2014/main" id="{BEBFEFD9-1782-4C59-BD94-38990E8B5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250" y="1845359"/>
                  <a:ext cx="2850204" cy="421654"/>
                </a:xfrm>
                <a:prstGeom prst="rect">
                  <a:avLst/>
                </a:prstGeom>
                <a:blipFill>
                  <a:blip r:embed="rId8"/>
                  <a:stretch>
                    <a:fillRect b="-1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7">
              <a:extLst>
                <a:ext uri="{FF2B5EF4-FFF2-40B4-BE49-F238E27FC236}">
                  <a16:creationId xmlns:a16="http://schemas.microsoft.com/office/drawing/2014/main" id="{3BBBF9A0-ACAC-445B-9332-525CA8B6A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478" y="2055974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28CB4B-FF2D-4087-831E-AC2D9CAE3A40}"/>
                    </a:ext>
                  </a:extLst>
                </p:cNvPr>
                <p:cNvSpPr txBox="1"/>
                <p:nvPr/>
              </p:nvSpPr>
              <p:spPr>
                <a:xfrm>
                  <a:off x="2096494" y="1682557"/>
                  <a:ext cx="2957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28CB4B-FF2D-4087-831E-AC2D9CAE3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494" y="1682557"/>
                  <a:ext cx="29578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5000" r="-20833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0BFA35F-1986-4940-9FAE-0BB893FA01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9849" y="1741252"/>
            <a:ext cx="5599932" cy="4818033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F7C68F0-A70D-4A98-926E-ABD9AFFD0ACB}"/>
              </a:ext>
            </a:extLst>
          </p:cNvPr>
          <p:cNvGrpSpPr/>
          <p:nvPr/>
        </p:nvGrpSpPr>
        <p:grpSpPr>
          <a:xfrm>
            <a:off x="2048405" y="4210820"/>
            <a:ext cx="3035382" cy="1306318"/>
            <a:chOff x="2048405" y="4210820"/>
            <a:chExt cx="3035382" cy="13063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16">
                  <a:extLst>
                    <a:ext uri="{FF2B5EF4-FFF2-40B4-BE49-F238E27FC236}">
                      <a16:creationId xmlns:a16="http://schemas.microsoft.com/office/drawing/2014/main" id="{285BAF6C-43D3-445F-8100-2D253AABE0F1}"/>
                    </a:ext>
                  </a:extLst>
                </p:cNvPr>
                <p:cNvSpPr txBox="1"/>
                <p:nvPr/>
              </p:nvSpPr>
              <p:spPr>
                <a:xfrm>
                  <a:off x="2048405" y="4492562"/>
                  <a:ext cx="3035382" cy="1024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𝑟𝑘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𝑟𝑘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16">
                  <a:extLst>
                    <a:ext uri="{FF2B5EF4-FFF2-40B4-BE49-F238E27FC236}">
                      <a16:creationId xmlns:a16="http://schemas.microsoft.com/office/drawing/2014/main" id="{285BAF6C-43D3-445F-8100-2D253AABE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405" y="4492562"/>
                  <a:ext cx="3035382" cy="102457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6F0BB57-AA01-4F35-98B0-191082206E52}"/>
                    </a:ext>
                  </a:extLst>
                </p:cNvPr>
                <p:cNvSpPr txBox="1"/>
                <p:nvPr/>
              </p:nvSpPr>
              <p:spPr>
                <a:xfrm>
                  <a:off x="3362917" y="4210820"/>
                  <a:ext cx="8979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𝑟𝑘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6F0BB57-AA01-4F35-98B0-191082206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917" y="4210820"/>
                  <a:ext cx="89797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A344B9-4193-4AB0-99DC-990753783A46}"/>
              </a:ext>
            </a:extLst>
          </p:cNvPr>
          <p:cNvGrpSpPr/>
          <p:nvPr/>
        </p:nvGrpSpPr>
        <p:grpSpPr>
          <a:xfrm>
            <a:off x="622124" y="5352509"/>
            <a:ext cx="5682358" cy="1440145"/>
            <a:chOff x="622124" y="5352509"/>
            <a:chExt cx="5682358" cy="1440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16">
                  <a:extLst>
                    <a:ext uri="{FF2B5EF4-FFF2-40B4-BE49-F238E27FC236}">
                      <a16:creationId xmlns:a16="http://schemas.microsoft.com/office/drawing/2014/main" id="{E557A625-7A87-41D1-B8A7-F298A6D51DD2}"/>
                    </a:ext>
                  </a:extLst>
                </p:cNvPr>
                <p:cNvSpPr txBox="1"/>
                <p:nvPr/>
              </p:nvSpPr>
              <p:spPr>
                <a:xfrm>
                  <a:off x="4226212" y="5352509"/>
                  <a:ext cx="1715150" cy="3292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𝑟𝑘</m:t>
                            </m:r>
                          </m:e>
                        </m:d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16">
                  <a:extLst>
                    <a:ext uri="{FF2B5EF4-FFF2-40B4-BE49-F238E27FC236}">
                      <a16:creationId xmlns:a16="http://schemas.microsoft.com/office/drawing/2014/main" id="{E557A625-7A87-41D1-B8A7-F298A6D51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12" y="5352509"/>
                  <a:ext cx="1715150" cy="329257"/>
                </a:xfrm>
                <a:prstGeom prst="rect">
                  <a:avLst/>
                </a:prstGeom>
                <a:blipFill>
                  <a:blip r:embed="rId1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6F05F57-6D8E-45EB-8AC1-2748BF95ED72}"/>
                    </a:ext>
                  </a:extLst>
                </p:cNvPr>
                <p:cNvSpPr txBox="1"/>
                <p:nvPr/>
              </p:nvSpPr>
              <p:spPr>
                <a:xfrm>
                  <a:off x="622124" y="5675745"/>
                  <a:ext cx="5682358" cy="11169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+∞</m:t>
                            </m:r>
                          </m:sup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6F05F57-6D8E-45EB-8AC1-2748BF95E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24" y="5675745"/>
                  <a:ext cx="5682358" cy="111690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10">
            <a:extLst>
              <a:ext uri="{FF2B5EF4-FFF2-40B4-BE49-F238E27FC236}">
                <a16:creationId xmlns:a16="http://schemas.microsoft.com/office/drawing/2014/main" id="{D3705358-4CEA-42C3-B3A1-0A59ABC7F9E9}"/>
              </a:ext>
            </a:extLst>
          </p:cNvPr>
          <p:cNvGrpSpPr/>
          <p:nvPr/>
        </p:nvGrpSpPr>
        <p:grpSpPr>
          <a:xfrm>
            <a:off x="587614" y="1751793"/>
            <a:ext cx="3224290" cy="579647"/>
            <a:chOff x="702022" y="1682557"/>
            <a:chExt cx="3224290" cy="5796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3372368-2394-4C4E-91A5-1B066B83B693}"/>
                    </a:ext>
                  </a:extLst>
                </p:cNvPr>
                <p:cNvSpPr txBox="1"/>
                <p:nvPr/>
              </p:nvSpPr>
              <p:spPr>
                <a:xfrm>
                  <a:off x="702022" y="1858568"/>
                  <a:ext cx="6387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3372368-2394-4C4E-91A5-1B066B83B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2" y="1858568"/>
                  <a:ext cx="638765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16">
                  <a:extLst>
                    <a:ext uri="{FF2B5EF4-FFF2-40B4-BE49-F238E27FC236}">
                      <a16:creationId xmlns:a16="http://schemas.microsoft.com/office/drawing/2014/main" id="{BEBFEFD9-1782-4C59-BD94-38990E8B51DC}"/>
                    </a:ext>
                  </a:extLst>
                </p:cNvPr>
                <p:cNvSpPr txBox="1"/>
                <p:nvPr/>
              </p:nvSpPr>
              <p:spPr>
                <a:xfrm>
                  <a:off x="2902250" y="1845359"/>
                  <a:ext cx="1024062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16">
                  <a:extLst>
                    <a:ext uri="{FF2B5EF4-FFF2-40B4-BE49-F238E27FC236}">
                      <a16:creationId xmlns:a16="http://schemas.microsoft.com/office/drawing/2014/main" id="{BEBFEFD9-1782-4C59-BD94-38990E8B5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250" y="1845359"/>
                  <a:ext cx="1024062" cy="41684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17">
              <a:extLst>
                <a:ext uri="{FF2B5EF4-FFF2-40B4-BE49-F238E27FC236}">
                  <a16:creationId xmlns:a16="http://schemas.microsoft.com/office/drawing/2014/main" id="{3BBBF9A0-ACAC-445B-9332-525CA8B6A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478" y="2055974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428CB4B-FF2D-4087-831E-AC2D9CAE3A40}"/>
                    </a:ext>
                  </a:extLst>
                </p:cNvPr>
                <p:cNvSpPr txBox="1"/>
                <p:nvPr/>
              </p:nvSpPr>
              <p:spPr>
                <a:xfrm>
                  <a:off x="2096494" y="1682557"/>
                  <a:ext cx="2957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28CB4B-FF2D-4087-831E-AC2D9CAE3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494" y="1682557"/>
                  <a:ext cx="29578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5000" r="-20833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5">
            <a:extLst>
              <a:ext uri="{FF2B5EF4-FFF2-40B4-BE49-F238E27FC236}">
                <a16:creationId xmlns:a16="http://schemas.microsoft.com/office/drawing/2014/main" id="{5417B206-01C5-4A4C-847A-85A4B27A6FD8}"/>
              </a:ext>
            </a:extLst>
          </p:cNvPr>
          <p:cNvGrpSpPr/>
          <p:nvPr/>
        </p:nvGrpSpPr>
        <p:grpSpPr>
          <a:xfrm>
            <a:off x="4413198" y="1026659"/>
            <a:ext cx="5682358" cy="768210"/>
            <a:chOff x="707497" y="5294037"/>
            <a:chExt cx="5682358" cy="768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16">
                  <a:extLst>
                    <a:ext uri="{FF2B5EF4-FFF2-40B4-BE49-F238E27FC236}">
                      <a16:creationId xmlns:a16="http://schemas.microsoft.com/office/drawing/2014/main" id="{6765AFC3-B003-495A-834B-B52805ACA92E}"/>
                    </a:ext>
                  </a:extLst>
                </p:cNvPr>
                <p:cNvSpPr txBox="1"/>
                <p:nvPr/>
              </p:nvSpPr>
              <p:spPr>
                <a:xfrm>
                  <a:off x="707497" y="5294037"/>
                  <a:ext cx="2075183" cy="6865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16">
                  <a:extLst>
                    <a:ext uri="{FF2B5EF4-FFF2-40B4-BE49-F238E27FC236}">
                      <a16:creationId xmlns:a16="http://schemas.microsoft.com/office/drawing/2014/main" id="{6765AFC3-B003-495A-834B-B52805ACA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497" y="5294037"/>
                  <a:ext cx="2075183" cy="68653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34">
                  <a:extLst>
                    <a:ext uri="{FF2B5EF4-FFF2-40B4-BE49-F238E27FC236}">
                      <a16:creationId xmlns:a16="http://schemas.microsoft.com/office/drawing/2014/main" id="{AFEFBFB5-71C2-4C9D-BBF0-B4EA34087291}"/>
                    </a:ext>
                  </a:extLst>
                </p:cNvPr>
                <p:cNvSpPr txBox="1"/>
                <p:nvPr/>
              </p:nvSpPr>
              <p:spPr>
                <a:xfrm>
                  <a:off x="3144920" y="5295626"/>
                  <a:ext cx="277404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b="0" i="0" dirty="0"/>
                    <a:t>if </a:t>
                  </a:r>
                  <a14:m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CN" sz="2000" dirty="0"/>
                    <a:t> is a multiple of </a:t>
                  </a:r>
                  <a14:m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1" name="文本框 34">
                  <a:extLst>
                    <a:ext uri="{FF2B5EF4-FFF2-40B4-BE49-F238E27FC236}">
                      <a16:creationId xmlns:a16="http://schemas.microsoft.com/office/drawing/2014/main" id="{AFEFBFB5-71C2-4C9D-BBF0-B4EA34087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920" y="5295626"/>
                  <a:ext cx="2774048" cy="400110"/>
                </a:xfrm>
                <a:prstGeom prst="rect">
                  <a:avLst/>
                </a:prstGeom>
                <a:blipFill>
                  <a:blip r:embed="rId18"/>
                  <a:stretch>
                    <a:fillRect l="-2418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35">
                  <a:extLst>
                    <a:ext uri="{FF2B5EF4-FFF2-40B4-BE49-F238E27FC236}">
                      <a16:creationId xmlns:a16="http://schemas.microsoft.com/office/drawing/2014/main" id="{BA7B7789-2A94-4D4D-AFBF-6F0954EA0BA6}"/>
                    </a:ext>
                  </a:extLst>
                </p:cNvPr>
                <p:cNvSpPr txBox="1"/>
                <p:nvPr/>
              </p:nvSpPr>
              <p:spPr>
                <a:xfrm>
                  <a:off x="3161346" y="5662137"/>
                  <a:ext cx="322850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dirty="0"/>
                    <a:t>if </a:t>
                  </a:r>
                  <a14:m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CN" sz="2000" dirty="0"/>
                    <a:t> is not a multiple of </a:t>
                  </a:r>
                  <a14:m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2" name="文本框 35">
                  <a:extLst>
                    <a:ext uri="{FF2B5EF4-FFF2-40B4-BE49-F238E27FC236}">
                      <a16:creationId xmlns:a16="http://schemas.microsoft.com/office/drawing/2014/main" id="{BA7B7789-2A94-4D4D-AFBF-6F0954EA0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346" y="5662137"/>
                  <a:ext cx="3228509" cy="400110"/>
                </a:xfrm>
                <a:prstGeom prst="rect">
                  <a:avLst/>
                </a:prstGeom>
                <a:blipFill>
                  <a:blip r:embed="rId19"/>
                  <a:stretch>
                    <a:fillRect l="-1887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2"/>
          <p:cNvSpPr/>
          <p:nvPr/>
        </p:nvSpPr>
        <p:spPr>
          <a:xfrm>
            <a:off x="469557" y="1794869"/>
            <a:ext cx="5288692" cy="1380817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0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34">
            <a:extLst>
              <a:ext uri="{FF2B5EF4-FFF2-40B4-BE49-F238E27FC236}">
                <a16:creationId xmlns:a16="http://schemas.microsoft.com/office/drawing/2014/main" id="{13A78E83-7284-4604-8B2D-EE2B02EC5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50"/>
          <a:stretch/>
        </p:blipFill>
        <p:spPr>
          <a:xfrm>
            <a:off x="7944906" y="3300351"/>
            <a:ext cx="4074587" cy="27728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Properties of discrete-time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6">
                <a:extLst>
                  <a:ext uri="{FF2B5EF4-FFF2-40B4-BE49-F238E27FC236}">
                    <a16:creationId xmlns:a16="http://schemas.microsoft.com/office/drawing/2014/main" id="{80D88F7A-ED19-40EB-9D23-7338AB7D3F01}"/>
                  </a:ext>
                </a:extLst>
              </p:cNvPr>
              <p:cNvSpPr txBox="1"/>
              <p:nvPr/>
            </p:nvSpPr>
            <p:spPr>
              <a:xfrm>
                <a:off x="1528554" y="2919511"/>
                <a:ext cx="3906134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+2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16">
                <a:extLst>
                  <a:ext uri="{FF2B5EF4-FFF2-40B4-BE49-F238E27FC236}">
                    <a16:creationId xmlns:a16="http://schemas.microsoft.com/office/drawing/2014/main" id="{80D88F7A-ED19-40EB-9D23-7338AB7D3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54" y="2919511"/>
                <a:ext cx="3906134" cy="395236"/>
              </a:xfrm>
              <a:prstGeom prst="rect">
                <a:avLst/>
              </a:prstGeom>
              <a:blipFill>
                <a:blip r:embed="rId4"/>
                <a:stretch>
                  <a:fillRect l="-202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B759F6E-8282-449E-A8C2-AD49193E8D1F}"/>
                  </a:ext>
                </a:extLst>
              </p:cNvPr>
              <p:cNvSpPr txBox="1"/>
              <p:nvPr/>
            </p:nvSpPr>
            <p:spPr>
              <a:xfrm>
                <a:off x="3360806" y="1604951"/>
                <a:ext cx="2128661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=?</m:t>
                      </m:r>
                    </m:oMath>
                  </m:oMathPara>
                </a14:m>
                <a:endParaRPr kumimoji="0" lang="zh-CN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B759F6E-8282-449E-A8C2-AD49193E8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806" y="1604951"/>
                <a:ext cx="2128661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13A78E83-7284-4604-8B2D-EE2B02EC5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12"/>
          <a:stretch/>
        </p:blipFill>
        <p:spPr>
          <a:xfrm>
            <a:off x="7995724" y="1356070"/>
            <a:ext cx="4074587" cy="972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40C32F1-797A-4069-877D-07A5297BBE41}"/>
                  </a:ext>
                </a:extLst>
              </p:cNvPr>
              <p:cNvSpPr txBox="1"/>
              <p:nvPr/>
            </p:nvSpPr>
            <p:spPr>
              <a:xfrm>
                <a:off x="9077799" y="1127840"/>
                <a:ext cx="113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40C32F1-797A-4069-877D-07A5297BB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799" y="1127840"/>
                <a:ext cx="11305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77B1FF5-535E-42CB-855B-CA108C62523C}"/>
                  </a:ext>
                </a:extLst>
              </p:cNvPr>
              <p:cNvSpPr txBox="1"/>
              <p:nvPr/>
            </p:nvSpPr>
            <p:spPr>
              <a:xfrm>
                <a:off x="9059208" y="2943604"/>
                <a:ext cx="113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77B1FF5-535E-42CB-855B-CA108C625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208" y="2943604"/>
                <a:ext cx="113056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71CA18-DA3C-4693-8B34-245D116471CD}"/>
                  </a:ext>
                </a:extLst>
              </p:cNvPr>
              <p:cNvSpPr txBox="1"/>
              <p:nvPr/>
            </p:nvSpPr>
            <p:spPr>
              <a:xfrm>
                <a:off x="8610600" y="3993429"/>
                <a:ext cx="1130567" cy="388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71CA18-DA3C-4693-8B34-245D11647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993429"/>
                <a:ext cx="1130567" cy="388889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32DD17D-9F81-42BF-BB48-3058073CE5FA}"/>
                  </a:ext>
                </a:extLst>
              </p:cNvPr>
              <p:cNvSpPr txBox="1"/>
              <p:nvPr/>
            </p:nvSpPr>
            <p:spPr>
              <a:xfrm>
                <a:off x="8833281" y="4887916"/>
                <a:ext cx="1687895" cy="388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32DD17D-9F81-42BF-BB48-3058073CE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81" y="4887916"/>
                <a:ext cx="1687895" cy="388889"/>
              </a:xfrm>
              <a:prstGeom prst="rect">
                <a:avLst/>
              </a:prstGeom>
              <a:blipFill>
                <a:blip r:embed="rId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6A7AA5CE-469F-422E-89FC-1210CBF163A3}"/>
              </a:ext>
            </a:extLst>
          </p:cNvPr>
          <p:cNvSpPr txBox="1">
            <a:spLocks/>
          </p:cNvSpPr>
          <p:nvPr/>
        </p:nvSpPr>
        <p:spPr>
          <a:xfrm>
            <a:off x="369560" y="2302554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6">
                <a:extLst>
                  <a:ext uri="{FF2B5EF4-FFF2-40B4-BE49-F238E27FC236}">
                    <a16:creationId xmlns:a16="http://schemas.microsoft.com/office/drawing/2014/main" id="{80D88F7A-ED19-40EB-9D23-7338AB7D3F01}"/>
                  </a:ext>
                </a:extLst>
              </p:cNvPr>
              <p:cNvSpPr txBox="1"/>
              <p:nvPr/>
            </p:nvSpPr>
            <p:spPr>
              <a:xfrm>
                <a:off x="2482395" y="3811476"/>
                <a:ext cx="280493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0</m:t>
                                </m:r>
                                <m:r>
                                  <a:rPr kumimoji="0" lang="en-US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0" lang="en-US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0,     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2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else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16">
                <a:extLst>
                  <a:ext uri="{FF2B5EF4-FFF2-40B4-BE49-F238E27FC236}">
                    <a16:creationId xmlns:a16="http://schemas.microsoft.com/office/drawing/2014/main" id="{80D88F7A-ED19-40EB-9D23-7338AB7D3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95" y="3811476"/>
                <a:ext cx="2804935" cy="8238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A7AA5CE-469F-422E-89FC-1210CBF163A3}"/>
              </a:ext>
            </a:extLst>
          </p:cNvPr>
          <p:cNvSpPr txBox="1">
            <a:spLocks/>
          </p:cNvSpPr>
          <p:nvPr/>
        </p:nvSpPr>
        <p:spPr>
          <a:xfrm>
            <a:off x="1346390" y="4038095"/>
            <a:ext cx="1086092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where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6">
                <a:extLst>
                  <a:ext uri="{FF2B5EF4-FFF2-40B4-BE49-F238E27FC236}">
                    <a16:creationId xmlns:a16="http://schemas.microsoft.com/office/drawing/2014/main" id="{80D88F7A-ED19-40EB-9D23-7338AB7D3F01}"/>
                  </a:ext>
                </a:extLst>
              </p:cNvPr>
              <p:cNvSpPr txBox="1"/>
              <p:nvPr/>
            </p:nvSpPr>
            <p:spPr>
              <a:xfrm>
                <a:off x="2432482" y="5140832"/>
                <a:ext cx="354834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kumimoji="0" lang="en-US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kumimoji="0" lang="en-US" sz="2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2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kumimoji="0" lang="en-US" sz="2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2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even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0,   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4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odd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16">
                <a:extLst>
                  <a:ext uri="{FF2B5EF4-FFF2-40B4-BE49-F238E27FC236}">
                    <a16:creationId xmlns:a16="http://schemas.microsoft.com/office/drawing/2014/main" id="{80D88F7A-ED19-40EB-9D23-7338AB7D3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482" y="5140832"/>
                <a:ext cx="3548344" cy="8238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49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8" grpId="0"/>
      <p:bldP spid="40" grpId="0"/>
      <p:bldP spid="42" grpId="0"/>
      <p:bldP spid="31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34">
            <a:extLst>
              <a:ext uri="{FF2B5EF4-FFF2-40B4-BE49-F238E27FC236}">
                <a16:creationId xmlns:a16="http://schemas.microsoft.com/office/drawing/2014/main" id="{13A78E83-7284-4604-8B2D-EE2B02EC5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50"/>
          <a:stretch/>
        </p:blipFill>
        <p:spPr>
          <a:xfrm>
            <a:off x="7944906" y="3300351"/>
            <a:ext cx="4074587" cy="27728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Properties of discrete-time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6">
                <a:extLst>
                  <a:ext uri="{FF2B5EF4-FFF2-40B4-BE49-F238E27FC236}">
                    <a16:creationId xmlns:a16="http://schemas.microsoft.com/office/drawing/2014/main" id="{80D88F7A-ED19-40EB-9D23-7338AB7D3F01}"/>
                  </a:ext>
                </a:extLst>
              </p:cNvPr>
              <p:cNvSpPr txBox="1"/>
              <p:nvPr/>
            </p:nvSpPr>
            <p:spPr>
              <a:xfrm>
                <a:off x="7851035" y="2435490"/>
                <a:ext cx="3906134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16">
                <a:extLst>
                  <a:ext uri="{FF2B5EF4-FFF2-40B4-BE49-F238E27FC236}">
                    <a16:creationId xmlns:a16="http://schemas.microsoft.com/office/drawing/2014/main" id="{80D88F7A-ED19-40EB-9D23-7338AB7D3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35" y="2435490"/>
                <a:ext cx="3906134" cy="395236"/>
              </a:xfrm>
              <a:prstGeom prst="rect">
                <a:avLst/>
              </a:prstGeom>
              <a:blipFill>
                <a:blip r:embed="rId4"/>
                <a:stretch>
                  <a:fillRect l="-202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B759F6E-8282-449E-A8C2-AD49193E8D1F}"/>
                  </a:ext>
                </a:extLst>
              </p:cNvPr>
              <p:cNvSpPr txBox="1"/>
              <p:nvPr/>
            </p:nvSpPr>
            <p:spPr>
              <a:xfrm>
                <a:off x="3813567" y="1373804"/>
                <a:ext cx="2128661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B759F6E-8282-449E-A8C2-AD49193E8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567" y="1373804"/>
                <a:ext cx="2128661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13A78E83-7284-4604-8B2D-EE2B02EC5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12"/>
          <a:stretch/>
        </p:blipFill>
        <p:spPr>
          <a:xfrm>
            <a:off x="7995724" y="1356070"/>
            <a:ext cx="4074587" cy="972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40C32F1-797A-4069-877D-07A5297BBE41}"/>
                  </a:ext>
                </a:extLst>
              </p:cNvPr>
              <p:cNvSpPr txBox="1"/>
              <p:nvPr/>
            </p:nvSpPr>
            <p:spPr>
              <a:xfrm>
                <a:off x="9077799" y="1127840"/>
                <a:ext cx="113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40C32F1-797A-4069-877D-07A5297BB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799" y="1127840"/>
                <a:ext cx="11305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77B1FF5-535E-42CB-855B-CA108C62523C}"/>
                  </a:ext>
                </a:extLst>
              </p:cNvPr>
              <p:cNvSpPr txBox="1"/>
              <p:nvPr/>
            </p:nvSpPr>
            <p:spPr>
              <a:xfrm>
                <a:off x="9059208" y="2943604"/>
                <a:ext cx="113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77B1FF5-535E-42CB-855B-CA108C625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208" y="2943604"/>
                <a:ext cx="113056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71CA18-DA3C-4693-8B34-245D116471CD}"/>
                  </a:ext>
                </a:extLst>
              </p:cNvPr>
              <p:cNvSpPr txBox="1"/>
              <p:nvPr/>
            </p:nvSpPr>
            <p:spPr>
              <a:xfrm>
                <a:off x="8610600" y="3993429"/>
                <a:ext cx="1130567" cy="388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71CA18-DA3C-4693-8B34-245D11647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993429"/>
                <a:ext cx="1130567" cy="388889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32DD17D-9F81-42BF-BB48-3058073CE5FA}"/>
                  </a:ext>
                </a:extLst>
              </p:cNvPr>
              <p:cNvSpPr txBox="1"/>
              <p:nvPr/>
            </p:nvSpPr>
            <p:spPr>
              <a:xfrm>
                <a:off x="8833281" y="4887916"/>
                <a:ext cx="1687895" cy="388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32DD17D-9F81-42BF-BB48-3058073CE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81" y="4887916"/>
                <a:ext cx="1687895" cy="388889"/>
              </a:xfrm>
              <a:prstGeom prst="rect">
                <a:avLst/>
              </a:prstGeom>
              <a:blipFill>
                <a:blip r:embed="rId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6A7AA5CE-469F-422E-89FC-1210CBF163A3}"/>
              </a:ext>
            </a:extLst>
          </p:cNvPr>
          <p:cNvSpPr txBox="1">
            <a:spLocks/>
          </p:cNvSpPr>
          <p:nvPr/>
        </p:nvSpPr>
        <p:spPr>
          <a:xfrm>
            <a:off x="252885" y="2009439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A92CE55E-403C-4FA5-A0AE-FC132F52BBF8}"/>
                  </a:ext>
                </a:extLst>
              </p:cNvPr>
              <p:cNvSpPr txBox="1"/>
              <p:nvPr/>
            </p:nvSpPr>
            <p:spPr>
              <a:xfrm>
                <a:off x="2015510" y="2112390"/>
                <a:ext cx="3596113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A92CE55E-403C-4FA5-A0AE-FC132F52B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10" y="2112390"/>
                <a:ext cx="3596113" cy="778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31033BC3-79C1-467E-95EF-58A910B9E872}"/>
              </a:ext>
            </a:extLst>
          </p:cNvPr>
          <p:cNvGrpSpPr/>
          <p:nvPr/>
        </p:nvGrpSpPr>
        <p:grpSpPr>
          <a:xfrm>
            <a:off x="695633" y="3713932"/>
            <a:ext cx="1989678" cy="558277"/>
            <a:chOff x="695633" y="3713932"/>
            <a:chExt cx="1989678" cy="558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16">
                  <a:extLst>
                    <a:ext uri="{FF2B5EF4-FFF2-40B4-BE49-F238E27FC236}">
                      <a16:creationId xmlns:a16="http://schemas.microsoft.com/office/drawing/2014/main" id="{DCF0A425-EDE4-4B9A-9F38-A8E9DCDBCCD7}"/>
                    </a:ext>
                  </a:extLst>
                </p:cNvPr>
                <p:cNvSpPr txBox="1"/>
                <p:nvPr/>
              </p:nvSpPr>
              <p:spPr>
                <a:xfrm>
                  <a:off x="695633" y="3876973"/>
                  <a:ext cx="966547" cy="3952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TextBox 16">
                  <a:extLst>
                    <a:ext uri="{FF2B5EF4-FFF2-40B4-BE49-F238E27FC236}">
                      <a16:creationId xmlns:a16="http://schemas.microsoft.com/office/drawing/2014/main" id="{DCF0A425-EDE4-4B9A-9F38-A8E9DCDBC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33" y="3876973"/>
                  <a:ext cx="966547" cy="395236"/>
                </a:xfrm>
                <a:prstGeom prst="rect">
                  <a:avLst/>
                </a:prstGeom>
                <a:blipFill>
                  <a:blip r:embed="rId11"/>
                  <a:stretch>
                    <a:fillRect l="-11321"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17">
              <a:extLst>
                <a:ext uri="{FF2B5EF4-FFF2-40B4-BE49-F238E27FC236}">
                  <a16:creationId xmlns:a16="http://schemas.microsoft.com/office/drawing/2014/main" id="{37293215-B6BC-47A2-AC24-9F916B50B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478" y="4074379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19">
                  <a:extLst>
                    <a:ext uri="{FF2B5EF4-FFF2-40B4-BE49-F238E27FC236}">
                      <a16:creationId xmlns:a16="http://schemas.microsoft.com/office/drawing/2014/main" id="{2AFDD1D0-540B-421B-9FD1-58CC7D26A210}"/>
                    </a:ext>
                  </a:extLst>
                </p:cNvPr>
                <p:cNvSpPr txBox="1"/>
                <p:nvPr/>
              </p:nvSpPr>
              <p:spPr>
                <a:xfrm>
                  <a:off x="2096494" y="3713932"/>
                  <a:ext cx="2957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19">
                  <a:extLst>
                    <a:ext uri="{FF2B5EF4-FFF2-40B4-BE49-F238E27FC236}">
                      <a16:creationId xmlns:a16="http://schemas.microsoft.com/office/drawing/2014/main" id="{2AFDD1D0-540B-421B-9FD1-58CC7D26A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494" y="3713932"/>
                  <a:ext cx="295786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5000" r="-20833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703DC20E-9A1C-4BE1-B175-993584C0E6D2}"/>
              </a:ext>
            </a:extLst>
          </p:cNvPr>
          <p:cNvSpPr txBox="1">
            <a:spLocks/>
          </p:cNvSpPr>
          <p:nvPr/>
        </p:nvSpPr>
        <p:spPr>
          <a:xfrm>
            <a:off x="214811" y="3072662"/>
            <a:ext cx="11138989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q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Using the time expansion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property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443338D8-AB32-4048-A1E0-28AFC143119A}"/>
              </a:ext>
            </a:extLst>
          </p:cNvPr>
          <p:cNvSpPr txBox="1">
            <a:spLocks/>
          </p:cNvSpPr>
          <p:nvPr/>
        </p:nvSpPr>
        <p:spPr>
          <a:xfrm>
            <a:off x="252885" y="4458427"/>
            <a:ext cx="11138989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q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Using the linearity and time-shifting 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properties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FD5E3CF-B46A-4B83-A4F0-BB2CACEDE01C}"/>
              </a:ext>
            </a:extLst>
          </p:cNvPr>
          <p:cNvGrpSpPr/>
          <p:nvPr/>
        </p:nvGrpSpPr>
        <p:grpSpPr>
          <a:xfrm>
            <a:off x="695633" y="4878552"/>
            <a:ext cx="4987612" cy="768993"/>
            <a:chOff x="695633" y="4878552"/>
            <a:chExt cx="4987612" cy="768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16">
                  <a:extLst>
                    <a:ext uri="{FF2B5EF4-FFF2-40B4-BE49-F238E27FC236}">
                      <a16:creationId xmlns:a16="http://schemas.microsoft.com/office/drawing/2014/main" id="{C7D3A96A-6E6A-499C-BDA8-91132C82D2DB}"/>
                    </a:ext>
                  </a:extLst>
                </p:cNvPr>
                <p:cNvSpPr txBox="1"/>
                <p:nvPr/>
              </p:nvSpPr>
              <p:spPr>
                <a:xfrm>
                  <a:off x="695633" y="5065430"/>
                  <a:ext cx="1672446" cy="3952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TextBox 16">
                  <a:extLst>
                    <a:ext uri="{FF2B5EF4-FFF2-40B4-BE49-F238E27FC236}">
                      <a16:creationId xmlns:a16="http://schemas.microsoft.com/office/drawing/2014/main" id="{C7D3A96A-6E6A-499C-BDA8-91132C82D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33" y="5065430"/>
                  <a:ext cx="1672446" cy="395236"/>
                </a:xfrm>
                <a:prstGeom prst="rect">
                  <a:avLst/>
                </a:prstGeom>
                <a:blipFill>
                  <a:blip r:embed="rId14"/>
                  <a:stretch>
                    <a:fillRect l="-6204"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16">
                  <a:extLst>
                    <a:ext uri="{FF2B5EF4-FFF2-40B4-BE49-F238E27FC236}">
                      <a16:creationId xmlns:a16="http://schemas.microsoft.com/office/drawing/2014/main" id="{CD724CA0-AC7F-4DC3-943E-8A05FE92D529}"/>
                    </a:ext>
                  </a:extLst>
                </p:cNvPr>
                <p:cNvSpPr txBox="1"/>
                <p:nvPr/>
              </p:nvSpPr>
              <p:spPr>
                <a:xfrm>
                  <a:off x="3580297" y="4878552"/>
                  <a:ext cx="2102948" cy="768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7" name="TextBox 16">
                  <a:extLst>
                    <a:ext uri="{FF2B5EF4-FFF2-40B4-BE49-F238E27FC236}">
                      <a16:creationId xmlns:a16="http://schemas.microsoft.com/office/drawing/2014/main" id="{CD724CA0-AC7F-4DC3-943E-8A05FE92D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297" y="4878552"/>
                  <a:ext cx="2102948" cy="7689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17">
              <a:extLst>
                <a:ext uri="{FF2B5EF4-FFF2-40B4-BE49-F238E27FC236}">
                  <a16:creationId xmlns:a16="http://schemas.microsoft.com/office/drawing/2014/main" id="{09D078FF-E6B8-40AB-81C7-6787A9D47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525" y="5262836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19">
                  <a:extLst>
                    <a:ext uri="{FF2B5EF4-FFF2-40B4-BE49-F238E27FC236}">
                      <a16:creationId xmlns:a16="http://schemas.microsoft.com/office/drawing/2014/main" id="{7AB32131-346E-4E18-BEBE-0A87CD3A2CE8}"/>
                    </a:ext>
                  </a:extLst>
                </p:cNvPr>
                <p:cNvSpPr txBox="1"/>
                <p:nvPr/>
              </p:nvSpPr>
              <p:spPr>
                <a:xfrm>
                  <a:off x="2774541" y="4897695"/>
                  <a:ext cx="2957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9" name="TextBox 19">
                  <a:extLst>
                    <a:ext uri="{FF2B5EF4-FFF2-40B4-BE49-F238E27FC236}">
                      <a16:creationId xmlns:a16="http://schemas.microsoft.com/office/drawing/2014/main" id="{7AB32131-346E-4E18-BEBE-0A87CD3A2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541" y="4897695"/>
                  <a:ext cx="295786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2449" r="-20408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6C4C9E0-3743-457E-AA36-F6C7893856BB}"/>
                  </a:ext>
                </a:extLst>
              </p:cNvPr>
              <p:cNvSpPr txBox="1"/>
              <p:nvPr/>
            </p:nvSpPr>
            <p:spPr>
              <a:xfrm>
                <a:off x="695633" y="5787913"/>
                <a:ext cx="6306553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6C4C9E0-3743-457E-AA36-F6C789385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33" y="5787913"/>
                <a:ext cx="6306553" cy="92217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6">
                <a:extLst>
                  <a:ext uri="{FF2B5EF4-FFF2-40B4-BE49-F238E27FC236}">
                    <a16:creationId xmlns:a16="http://schemas.microsoft.com/office/drawing/2014/main" id="{526928A2-32D7-484F-BE5A-F5734B32875D}"/>
                  </a:ext>
                </a:extLst>
              </p:cNvPr>
              <p:cNvSpPr txBox="1"/>
              <p:nvPr/>
            </p:nvSpPr>
            <p:spPr>
              <a:xfrm>
                <a:off x="2837609" y="3674022"/>
                <a:ext cx="4832477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16">
                <a:extLst>
                  <a:ext uri="{FF2B5EF4-FFF2-40B4-BE49-F238E27FC236}">
                    <a16:creationId xmlns:a16="http://schemas.microsoft.com/office/drawing/2014/main" id="{526928A2-32D7-484F-BE5A-F5734B328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609" y="3674022"/>
                <a:ext cx="4832477" cy="76899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5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6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524" y="120350"/>
            <a:ext cx="857535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Discrete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200347" y="5482880"/>
                <a:ext cx="10479573" cy="1019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  <a:defRPr/>
                </a:pP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  <m:r>
                      <a:rPr lang="en-US" sz="2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26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zh-CN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47" y="5482880"/>
                <a:ext cx="10479573" cy="1019350"/>
              </a:xfrm>
              <a:prstGeom prst="rect">
                <a:avLst/>
              </a:prstGeom>
              <a:blipFill>
                <a:blip r:embed="rId3"/>
                <a:stretch>
                  <a:fillRect l="-931" t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图片 43">
            <a:extLst>
              <a:ext uri="{FF2B5EF4-FFF2-40B4-BE49-F238E27FC236}">
                <a16:creationId xmlns:a16="http://schemas.microsoft.com/office/drawing/2014/main" id="{8C622ADD-CECE-477E-9CAF-A85B5CEEF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397" y="4505541"/>
            <a:ext cx="4251603" cy="2350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228368" y="1600606"/>
                <a:ext cx="10479573" cy="6121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q"/>
                  <a:defRPr/>
                </a:pP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:r>
                  <a:rPr lang="en-US" altLang="zh-CN" sz="2600" dirty="0">
                    <a:solidFill>
                      <a:srgbClr val="0070C0"/>
                    </a:solidFill>
                  </a:rPr>
                  <a:t>FS coefficients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zh-CN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8" y="1600606"/>
                <a:ext cx="10479573" cy="612116"/>
              </a:xfrm>
              <a:prstGeom prst="rect">
                <a:avLst/>
              </a:prstGeom>
              <a:blipFill>
                <a:blip r:embed="rId5"/>
                <a:stretch>
                  <a:fillRect l="-872" t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/>
          <p:cNvSpPr txBox="1">
            <a:spLocks/>
          </p:cNvSpPr>
          <p:nvPr/>
        </p:nvSpPr>
        <p:spPr>
          <a:xfrm>
            <a:off x="4842600" y="2366618"/>
            <a:ext cx="1111813" cy="397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</a:rPr>
              <a:t>Define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228368" y="4058510"/>
                <a:ext cx="10479573" cy="6121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q"/>
                  <a:defRPr/>
                </a:pP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:r>
                  <a:rPr lang="en-US" altLang="zh-CN" sz="2600" dirty="0">
                    <a:solidFill>
                      <a:srgbClr val="0070C0"/>
                    </a:solidFill>
                  </a:rPr>
                  <a:t>FS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zh-CN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8" y="4058510"/>
                <a:ext cx="10479573" cy="612116"/>
              </a:xfrm>
              <a:prstGeom prst="rect">
                <a:avLst/>
              </a:prstGeom>
              <a:blipFill>
                <a:blip r:embed="rId6"/>
                <a:stretch>
                  <a:fillRect l="-872" t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722240" y="2968583"/>
            <a:ext cx="2880055" cy="1210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46B007E-4443-402A-99A2-909F43C36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4599" y="1922"/>
            <a:ext cx="5110593" cy="106674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CCB2B2B-ED08-446F-85F2-DAC7606518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4597" y="1216145"/>
            <a:ext cx="5110596" cy="11569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747C37D-C456-4E6D-A4ED-129030D729DF}"/>
                  </a:ext>
                </a:extLst>
              </p:cNvPr>
              <p:cNvSpPr txBox="1"/>
              <p:nvPr/>
            </p:nvSpPr>
            <p:spPr>
              <a:xfrm>
                <a:off x="541271" y="1989029"/>
                <a:ext cx="4069953" cy="1025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747C37D-C456-4E6D-A4ED-129030D72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1" y="1989029"/>
                <a:ext cx="4069953" cy="10254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6F805A3-F30B-49C5-9596-506BF9CC2A1D}"/>
                  </a:ext>
                </a:extLst>
              </p:cNvPr>
              <p:cNvSpPr txBox="1"/>
              <p:nvPr/>
            </p:nvSpPr>
            <p:spPr>
              <a:xfrm>
                <a:off x="1036837" y="2950254"/>
                <a:ext cx="4069953" cy="1207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6F805A3-F30B-49C5-9596-506BF9CC2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37" y="2950254"/>
                <a:ext cx="4069953" cy="12071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DA02139-5F79-42F5-84F0-9675C3BA8C86}"/>
                  </a:ext>
                </a:extLst>
              </p:cNvPr>
              <p:cNvSpPr txBox="1"/>
              <p:nvPr/>
            </p:nvSpPr>
            <p:spPr>
              <a:xfrm>
                <a:off x="4832952" y="2994368"/>
                <a:ext cx="4069953" cy="1118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DA02139-5F79-42F5-84F0-9675C3BA8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52" y="2994368"/>
                <a:ext cx="4069953" cy="11188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9C668A7-B3D6-4409-BAD7-CD9AF6AD1CED}"/>
                  </a:ext>
                </a:extLst>
              </p:cNvPr>
              <p:cNvSpPr txBox="1"/>
              <p:nvPr/>
            </p:nvSpPr>
            <p:spPr>
              <a:xfrm>
                <a:off x="8602296" y="3161914"/>
                <a:ext cx="2061949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9C668A7-B3D6-4409-BAD7-CD9AF6AD1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296" y="3161914"/>
                <a:ext cx="2061949" cy="783804"/>
              </a:xfrm>
              <a:prstGeom prst="rect">
                <a:avLst/>
              </a:prstGeom>
              <a:blipFill>
                <a:blip r:embed="rId12"/>
                <a:stretch>
                  <a:fillRect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F5C37BB-8BEF-4990-BA3A-4FE72A368DA4}"/>
                  </a:ext>
                </a:extLst>
              </p:cNvPr>
              <p:cNvSpPr txBox="1"/>
              <p:nvPr/>
            </p:nvSpPr>
            <p:spPr>
              <a:xfrm>
                <a:off x="5634967" y="2134489"/>
                <a:ext cx="2739512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F5C37BB-8BEF-4990-BA3A-4FE72A368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67" y="2134489"/>
                <a:ext cx="2739512" cy="8622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660EEDA-81CE-4CA1-8FF5-EA6F877D74FF}"/>
                  </a:ext>
                </a:extLst>
              </p:cNvPr>
              <p:cNvSpPr txBox="1"/>
              <p:nvPr/>
            </p:nvSpPr>
            <p:spPr>
              <a:xfrm>
                <a:off x="541271" y="4336433"/>
                <a:ext cx="8268431" cy="1025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660EEDA-81CE-4CA1-8FF5-EA6F877D7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1" y="4336433"/>
                <a:ext cx="8268431" cy="10254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8F4B427-C8C1-4FB1-884D-156C848C7724}"/>
                  </a:ext>
                </a:extLst>
              </p:cNvPr>
              <p:cNvSpPr txBox="1"/>
              <p:nvPr/>
            </p:nvSpPr>
            <p:spPr>
              <a:xfrm>
                <a:off x="541271" y="5880130"/>
                <a:ext cx="4134216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8F4B427-C8C1-4FB1-884D-156C848C7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1" y="5880130"/>
                <a:ext cx="4134216" cy="8710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ontent Placeholder 2"/>
          <p:cNvSpPr txBox="1">
            <a:spLocks/>
          </p:cNvSpPr>
          <p:nvPr/>
        </p:nvSpPr>
        <p:spPr>
          <a:xfrm>
            <a:off x="228368" y="1096131"/>
            <a:ext cx="7104139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b="1" i="1" u="sng" dirty="0" smtClean="0">
                <a:solidFill>
                  <a:srgbClr val="C00000"/>
                </a:solidFill>
                <a:latin typeface="Calibri" panose="020F0502020204030204"/>
              </a:rPr>
              <a:t>Representation </a:t>
            </a:r>
            <a:r>
              <a:rPr lang="en-US" altLang="zh-CN" b="1" i="1" u="sng" dirty="0">
                <a:solidFill>
                  <a:srgbClr val="C00000"/>
                </a:solidFill>
                <a:latin typeface="Calibri" panose="020F0502020204030204"/>
              </a:rPr>
              <a:t>of aperiodic </a:t>
            </a:r>
            <a:r>
              <a:rPr lang="en-US" altLang="zh-CN" b="1" i="1" u="sng" dirty="0" smtClean="0">
                <a:solidFill>
                  <a:srgbClr val="C00000"/>
                </a:solidFill>
                <a:latin typeface="Calibri" panose="020F0502020204030204"/>
              </a:rPr>
              <a:t>signals</a:t>
            </a:r>
            <a:endParaRPr lang="en-US" b="1" i="1" u="sng" dirty="0">
              <a:solidFill>
                <a:srgbClr val="C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7860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41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Properties of discrete-time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Differentiation</a:t>
            </a:r>
            <a:r>
              <a:rPr kumimoji="0" lang="en-US" altLang="zh-CN" sz="2800" b="1" i="1" u="sng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in frequency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4C025580-111B-432A-B28F-5BBE0CC45A44}"/>
                  </a:ext>
                </a:extLst>
              </p:cNvPr>
              <p:cNvSpPr txBox="1"/>
              <p:nvPr/>
            </p:nvSpPr>
            <p:spPr>
              <a:xfrm>
                <a:off x="5190548" y="1290121"/>
                <a:ext cx="8150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4C025580-111B-432A-B28F-5BBE0CC45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548" y="1290121"/>
                <a:ext cx="815095" cy="369332"/>
              </a:xfrm>
              <a:prstGeom prst="rect">
                <a:avLst/>
              </a:prstGeom>
              <a:blipFill>
                <a:blip r:embed="rId3"/>
                <a:stretch>
                  <a:fillRect l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478AF21A-A846-4609-B8B2-649F346A7449}"/>
                  </a:ext>
                </a:extLst>
              </p:cNvPr>
              <p:cNvSpPr txBox="1"/>
              <p:nvPr/>
            </p:nvSpPr>
            <p:spPr>
              <a:xfrm>
                <a:off x="7056774" y="1102376"/>
                <a:ext cx="1369157" cy="762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478AF21A-A846-4609-B8B2-649F346A7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74" y="1102376"/>
                <a:ext cx="1369157" cy="762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17">
            <a:extLst>
              <a:ext uri="{FF2B5EF4-FFF2-40B4-BE49-F238E27FC236}">
                <a16:creationId xmlns:a16="http://schemas.microsoft.com/office/drawing/2014/main" id="{5BA7EAEB-28C4-4B44-B519-D0F8F9CA9A46}"/>
              </a:ext>
            </a:extLst>
          </p:cNvPr>
          <p:cNvCxnSpPr>
            <a:cxnSpLocks/>
          </p:cNvCxnSpPr>
          <p:nvPr/>
        </p:nvCxnSpPr>
        <p:spPr>
          <a:xfrm flipV="1">
            <a:off x="5969002" y="1487527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9">
                <a:extLst>
                  <a:ext uri="{FF2B5EF4-FFF2-40B4-BE49-F238E27FC236}">
                    <a16:creationId xmlns:a16="http://schemas.microsoft.com/office/drawing/2014/main" id="{70143049-F268-4EFA-83EC-86A649B68FFD}"/>
                  </a:ext>
                </a:extLst>
              </p:cNvPr>
              <p:cNvSpPr txBox="1"/>
              <p:nvPr/>
            </p:nvSpPr>
            <p:spPr>
              <a:xfrm>
                <a:off x="6251018" y="1114110"/>
                <a:ext cx="295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19">
                <a:extLst>
                  <a:ext uri="{FF2B5EF4-FFF2-40B4-BE49-F238E27FC236}">
                    <a16:creationId xmlns:a16="http://schemas.microsoft.com/office/drawing/2014/main" id="{70143049-F268-4EFA-83EC-86A649B68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018" y="1114110"/>
                <a:ext cx="295786" cy="369332"/>
              </a:xfrm>
              <a:prstGeom prst="rect">
                <a:avLst/>
              </a:prstGeom>
              <a:blipFill>
                <a:blip r:embed="rId5"/>
                <a:stretch>
                  <a:fillRect l="-22449" r="-2040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509DAE8E-2F5D-4FD4-86F0-09A96E3447E7}"/>
              </a:ext>
            </a:extLst>
          </p:cNvPr>
          <p:cNvGrpSpPr/>
          <p:nvPr/>
        </p:nvGrpSpPr>
        <p:grpSpPr>
          <a:xfrm>
            <a:off x="702022" y="2181367"/>
            <a:ext cx="2890288" cy="579647"/>
            <a:chOff x="702022" y="2181367"/>
            <a:chExt cx="2890288" cy="5796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16">
                  <a:extLst>
                    <a:ext uri="{FF2B5EF4-FFF2-40B4-BE49-F238E27FC236}">
                      <a16:creationId xmlns:a16="http://schemas.microsoft.com/office/drawing/2014/main" id="{9E58D1AC-C095-4A88-88E5-05E2CEEB1CBD}"/>
                    </a:ext>
                  </a:extLst>
                </p:cNvPr>
                <p:cNvSpPr txBox="1"/>
                <p:nvPr/>
              </p:nvSpPr>
              <p:spPr>
                <a:xfrm>
                  <a:off x="702022" y="2357378"/>
                  <a:ext cx="6387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16">
                  <a:extLst>
                    <a:ext uri="{FF2B5EF4-FFF2-40B4-BE49-F238E27FC236}">
                      <a16:creationId xmlns:a16="http://schemas.microsoft.com/office/drawing/2014/main" id="{9E58D1AC-C095-4A88-88E5-05E2CEEB1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2" y="2357378"/>
                  <a:ext cx="63876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16">
                  <a:extLst>
                    <a:ext uri="{FF2B5EF4-FFF2-40B4-BE49-F238E27FC236}">
                      <a16:creationId xmlns:a16="http://schemas.microsoft.com/office/drawing/2014/main" id="{E09CAD55-1D4F-4339-BA4A-91294A897C9D}"/>
                    </a:ext>
                  </a:extLst>
                </p:cNvPr>
                <p:cNvSpPr txBox="1"/>
                <p:nvPr/>
              </p:nvSpPr>
              <p:spPr>
                <a:xfrm>
                  <a:off x="2568248" y="2344169"/>
                  <a:ext cx="1024062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16">
                  <a:extLst>
                    <a:ext uri="{FF2B5EF4-FFF2-40B4-BE49-F238E27FC236}">
                      <a16:creationId xmlns:a16="http://schemas.microsoft.com/office/drawing/2014/main" id="{E09CAD55-1D4F-4339-BA4A-91294A897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248" y="2344169"/>
                  <a:ext cx="1024062" cy="4168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17">
              <a:extLst>
                <a:ext uri="{FF2B5EF4-FFF2-40B4-BE49-F238E27FC236}">
                  <a16:creationId xmlns:a16="http://schemas.microsoft.com/office/drawing/2014/main" id="{35293703-9CBF-4454-9CC8-951E2F154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476" y="2554784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19">
                  <a:extLst>
                    <a:ext uri="{FF2B5EF4-FFF2-40B4-BE49-F238E27FC236}">
                      <a16:creationId xmlns:a16="http://schemas.microsoft.com/office/drawing/2014/main" id="{CC400E40-2CF8-4249-8DD6-58089E9527A5}"/>
                    </a:ext>
                  </a:extLst>
                </p:cNvPr>
                <p:cNvSpPr txBox="1"/>
                <p:nvPr/>
              </p:nvSpPr>
              <p:spPr>
                <a:xfrm>
                  <a:off x="1762492" y="2181367"/>
                  <a:ext cx="2957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19">
                  <a:extLst>
                    <a:ext uri="{FF2B5EF4-FFF2-40B4-BE49-F238E27FC236}">
                      <a16:creationId xmlns:a16="http://schemas.microsoft.com/office/drawing/2014/main" id="{CC400E40-2CF8-4249-8DD6-58089E952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492" y="2181367"/>
                  <a:ext cx="29578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2449" r="-20408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9A5B613-291B-4B8E-B364-D9F7D5256FBE}"/>
              </a:ext>
            </a:extLst>
          </p:cNvPr>
          <p:cNvSpPr txBox="1">
            <a:spLocks/>
          </p:cNvSpPr>
          <p:nvPr/>
        </p:nvSpPr>
        <p:spPr>
          <a:xfrm>
            <a:off x="211669" y="1740556"/>
            <a:ext cx="11138989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q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Consider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16">
                <a:extLst>
                  <a:ext uri="{FF2B5EF4-FFF2-40B4-BE49-F238E27FC236}">
                    <a16:creationId xmlns:a16="http://schemas.microsoft.com/office/drawing/2014/main" id="{7DE21E95-0594-487D-8766-4C9466128357}"/>
                  </a:ext>
                </a:extLst>
              </p:cNvPr>
              <p:cNvSpPr txBox="1"/>
              <p:nvPr/>
            </p:nvSpPr>
            <p:spPr>
              <a:xfrm>
                <a:off x="702022" y="2856664"/>
                <a:ext cx="4206280" cy="1026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𝑗𝑛𝑥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16">
                <a:extLst>
                  <a:ext uri="{FF2B5EF4-FFF2-40B4-BE49-F238E27FC236}">
                    <a16:creationId xmlns:a16="http://schemas.microsoft.com/office/drawing/2014/main" id="{7DE21E95-0594-487D-8766-4C9466128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2" y="2856664"/>
                <a:ext cx="4206280" cy="10265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57AF48B7-DD6C-49C0-B868-FC70EC3D63C4}"/>
              </a:ext>
            </a:extLst>
          </p:cNvPr>
          <p:cNvGrpSpPr/>
          <p:nvPr/>
        </p:nvGrpSpPr>
        <p:grpSpPr>
          <a:xfrm>
            <a:off x="5245168" y="3924134"/>
            <a:ext cx="4161316" cy="762132"/>
            <a:chOff x="5245168" y="3924134"/>
            <a:chExt cx="4161316" cy="762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DA9C6BB9-4905-4435-BAAE-EF584CB36363}"/>
                    </a:ext>
                  </a:extLst>
                </p:cNvPr>
                <p:cNvSpPr/>
                <p:nvPr/>
              </p:nvSpPr>
              <p:spPr>
                <a:xfrm>
                  <a:off x="5245168" y="4012813"/>
                  <a:ext cx="76174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DA9C6BB9-4905-4435-BAAE-EF584CB36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168" y="4012813"/>
                  <a:ext cx="761747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16">
                  <a:extLst>
                    <a:ext uri="{FF2B5EF4-FFF2-40B4-BE49-F238E27FC236}">
                      <a16:creationId xmlns:a16="http://schemas.microsoft.com/office/drawing/2014/main" id="{8547406A-5C93-489E-B41C-CFE6186556BE}"/>
                    </a:ext>
                  </a:extLst>
                </p:cNvPr>
                <p:cNvSpPr txBox="1"/>
                <p:nvPr/>
              </p:nvSpPr>
              <p:spPr>
                <a:xfrm>
                  <a:off x="6171101" y="4120534"/>
                  <a:ext cx="81509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16">
                  <a:extLst>
                    <a:ext uri="{FF2B5EF4-FFF2-40B4-BE49-F238E27FC236}">
                      <a16:creationId xmlns:a16="http://schemas.microsoft.com/office/drawing/2014/main" id="{8547406A-5C93-489E-B41C-CFE618655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101" y="4120534"/>
                  <a:ext cx="81509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89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16">
                  <a:extLst>
                    <a:ext uri="{FF2B5EF4-FFF2-40B4-BE49-F238E27FC236}">
                      <a16:creationId xmlns:a16="http://schemas.microsoft.com/office/drawing/2014/main" id="{0C77DCC1-771A-46AA-AE81-A08B2C4A2031}"/>
                    </a:ext>
                  </a:extLst>
                </p:cNvPr>
                <p:cNvSpPr txBox="1"/>
                <p:nvPr/>
              </p:nvSpPr>
              <p:spPr>
                <a:xfrm>
                  <a:off x="8037327" y="3924134"/>
                  <a:ext cx="1369157" cy="7621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𝑑𝑋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16">
                  <a:extLst>
                    <a:ext uri="{FF2B5EF4-FFF2-40B4-BE49-F238E27FC236}">
                      <a16:creationId xmlns:a16="http://schemas.microsoft.com/office/drawing/2014/main" id="{0C77DCC1-771A-46AA-AE81-A08B2C4A2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327" y="3924134"/>
                  <a:ext cx="1369157" cy="7621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17">
              <a:extLst>
                <a:ext uri="{FF2B5EF4-FFF2-40B4-BE49-F238E27FC236}">
                  <a16:creationId xmlns:a16="http://schemas.microsoft.com/office/drawing/2014/main" id="{F2BF13D1-D5B6-44F0-B90D-F8D22DD2C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9555" y="4304988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19">
                  <a:extLst>
                    <a:ext uri="{FF2B5EF4-FFF2-40B4-BE49-F238E27FC236}">
                      <a16:creationId xmlns:a16="http://schemas.microsoft.com/office/drawing/2014/main" id="{F733653A-4BE9-4365-9C92-46ED336C3FAE}"/>
                    </a:ext>
                  </a:extLst>
                </p:cNvPr>
                <p:cNvSpPr txBox="1"/>
                <p:nvPr/>
              </p:nvSpPr>
              <p:spPr>
                <a:xfrm>
                  <a:off x="7231571" y="3935868"/>
                  <a:ext cx="2957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19">
                  <a:extLst>
                    <a:ext uri="{FF2B5EF4-FFF2-40B4-BE49-F238E27FC236}">
                      <a16:creationId xmlns:a16="http://schemas.microsoft.com/office/drawing/2014/main" id="{F733653A-4BE9-4365-9C92-46ED336C3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571" y="3935868"/>
                  <a:ext cx="295786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2449" r="-20408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231882B-291C-4B5D-9224-1FABCC4DFBF0}"/>
              </a:ext>
            </a:extLst>
          </p:cNvPr>
          <p:cNvGrpSpPr/>
          <p:nvPr/>
        </p:nvGrpSpPr>
        <p:grpSpPr>
          <a:xfrm>
            <a:off x="5217510" y="2980765"/>
            <a:ext cx="4390216" cy="770246"/>
            <a:chOff x="5217510" y="2980765"/>
            <a:chExt cx="4390216" cy="770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16">
                  <a:extLst>
                    <a:ext uri="{FF2B5EF4-FFF2-40B4-BE49-F238E27FC236}">
                      <a16:creationId xmlns:a16="http://schemas.microsoft.com/office/drawing/2014/main" id="{8E53CECD-CDBE-49EB-AF31-ED67B9552754}"/>
                    </a:ext>
                  </a:extLst>
                </p:cNvPr>
                <p:cNvSpPr txBox="1"/>
                <p:nvPr/>
              </p:nvSpPr>
              <p:spPr>
                <a:xfrm>
                  <a:off x="6096000" y="3185279"/>
                  <a:ext cx="115493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𝑗𝑛𝑥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TextBox 16">
                  <a:extLst>
                    <a:ext uri="{FF2B5EF4-FFF2-40B4-BE49-F238E27FC236}">
                      <a16:creationId xmlns:a16="http://schemas.microsoft.com/office/drawing/2014/main" id="{8E53CECD-CDBE-49EB-AF31-ED67B9552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185279"/>
                  <a:ext cx="1154932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233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16">
                  <a:extLst>
                    <a:ext uri="{FF2B5EF4-FFF2-40B4-BE49-F238E27FC236}">
                      <a16:creationId xmlns:a16="http://schemas.microsoft.com/office/drawing/2014/main" id="{6CB7C792-633B-4091-BE3A-729D283CDBD6}"/>
                    </a:ext>
                  </a:extLst>
                </p:cNvPr>
                <p:cNvSpPr txBox="1"/>
                <p:nvPr/>
              </p:nvSpPr>
              <p:spPr>
                <a:xfrm>
                  <a:off x="8405730" y="2988879"/>
                  <a:ext cx="1201996" cy="7621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𝑑𝑋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16">
                  <a:extLst>
                    <a:ext uri="{FF2B5EF4-FFF2-40B4-BE49-F238E27FC236}">
                      <a16:creationId xmlns:a16="http://schemas.microsoft.com/office/drawing/2014/main" id="{6CB7C792-633B-4091-BE3A-729D283CD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30" y="2988879"/>
                  <a:ext cx="1201996" cy="7621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17">
              <a:extLst>
                <a:ext uri="{FF2B5EF4-FFF2-40B4-BE49-F238E27FC236}">
                  <a16:creationId xmlns:a16="http://schemas.microsoft.com/office/drawing/2014/main" id="{BB84C529-3CCD-4EBF-93D5-BFEE1A242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7958" y="3369733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19">
                  <a:extLst>
                    <a:ext uri="{FF2B5EF4-FFF2-40B4-BE49-F238E27FC236}">
                      <a16:creationId xmlns:a16="http://schemas.microsoft.com/office/drawing/2014/main" id="{B7C5A4AF-25B4-45EE-9282-DBEED56D0542}"/>
                    </a:ext>
                  </a:extLst>
                </p:cNvPr>
                <p:cNvSpPr txBox="1"/>
                <p:nvPr/>
              </p:nvSpPr>
              <p:spPr>
                <a:xfrm>
                  <a:off x="7599974" y="2980765"/>
                  <a:ext cx="2957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19">
                  <a:extLst>
                    <a:ext uri="{FF2B5EF4-FFF2-40B4-BE49-F238E27FC236}">
                      <a16:creationId xmlns:a16="http://schemas.microsoft.com/office/drawing/2014/main" id="{B7C5A4AF-25B4-45EE-9282-DBEED56D0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74" y="2980765"/>
                  <a:ext cx="295786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0833"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27">
                  <a:extLst>
                    <a:ext uri="{FF2B5EF4-FFF2-40B4-BE49-F238E27FC236}">
                      <a16:creationId xmlns:a16="http://schemas.microsoft.com/office/drawing/2014/main" id="{A0984CBF-9514-4987-A3F8-A7B78C0964FB}"/>
                    </a:ext>
                  </a:extLst>
                </p:cNvPr>
                <p:cNvSpPr/>
                <p:nvPr/>
              </p:nvSpPr>
              <p:spPr>
                <a:xfrm>
                  <a:off x="5217510" y="3077558"/>
                  <a:ext cx="76174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7" name="Rectangle 27">
                  <a:extLst>
                    <a:ext uri="{FF2B5EF4-FFF2-40B4-BE49-F238E27FC236}">
                      <a16:creationId xmlns:a16="http://schemas.microsoft.com/office/drawing/2014/main" id="{A0984CBF-9514-4987-A3F8-A7B78C096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510" y="3077558"/>
                  <a:ext cx="761747" cy="5847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5C5E313-B02C-4175-8CF9-FCC2C4A7A68E}"/>
              </a:ext>
            </a:extLst>
          </p:cNvPr>
          <p:cNvSpPr txBox="1">
            <a:spLocks/>
          </p:cNvSpPr>
          <p:nvPr/>
        </p:nvSpPr>
        <p:spPr>
          <a:xfrm>
            <a:off x="271476" y="1190386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Differentiation</a:t>
            </a:r>
            <a:r>
              <a:rPr kumimoji="0" lang="en-US" altLang="zh-CN" sz="2800" b="1" i="1" u="sng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in frequency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0347CB3-A16D-49CD-93D4-DD6299E4F6E3}"/>
              </a:ext>
            </a:extLst>
          </p:cNvPr>
          <p:cNvSpPr txBox="1">
            <a:spLocks/>
          </p:cNvSpPr>
          <p:nvPr/>
        </p:nvSpPr>
        <p:spPr>
          <a:xfrm>
            <a:off x="276039" y="4628026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b="1" i="1" u="sng" dirty="0">
                <a:solidFill>
                  <a:srgbClr val="C00000"/>
                </a:solidFill>
              </a:rPr>
              <a:t>Parseval’s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6">
                <a:extLst>
                  <a:ext uri="{FF2B5EF4-FFF2-40B4-BE49-F238E27FC236}">
                    <a16:creationId xmlns:a16="http://schemas.microsoft.com/office/drawing/2014/main" id="{10A69269-4024-44DC-9642-67A5DCF6F9AD}"/>
                  </a:ext>
                </a:extLst>
              </p:cNvPr>
              <p:cNvSpPr txBox="1"/>
              <p:nvPr/>
            </p:nvSpPr>
            <p:spPr>
              <a:xfrm>
                <a:off x="702022" y="5184823"/>
                <a:ext cx="4588949" cy="1026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16">
                <a:extLst>
                  <a:ext uri="{FF2B5EF4-FFF2-40B4-BE49-F238E27FC236}">
                    <a16:creationId xmlns:a16="http://schemas.microsoft.com/office/drawing/2014/main" id="{10A69269-4024-44DC-9642-67A5DCF6F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2" y="5184823"/>
                <a:ext cx="4588949" cy="10265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937665" y="3185279"/>
            <a:ext cx="1133691" cy="422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49" grpId="0"/>
      <p:bldP spid="50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669F36E-066B-4ECA-AD5F-ABF5D50D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972" y="1087420"/>
            <a:ext cx="3826548" cy="57705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Properties of discrete-time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9A5B613-291B-4B8E-B364-D9F7D5256FBE}"/>
              </a:ext>
            </a:extLst>
          </p:cNvPr>
          <p:cNvSpPr txBox="1">
            <a:spLocks/>
          </p:cNvSpPr>
          <p:nvPr/>
        </p:nvSpPr>
        <p:spPr>
          <a:xfrm>
            <a:off x="1398443" y="3118382"/>
            <a:ext cx="3276194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6">
                <a:extLst>
                  <a:ext uri="{FF2B5EF4-FFF2-40B4-BE49-F238E27FC236}">
                    <a16:creationId xmlns:a16="http://schemas.microsoft.com/office/drawing/2014/main" id="{815B8858-EEEA-4780-BF50-ECE887C5B7EF}"/>
                  </a:ext>
                </a:extLst>
              </p:cNvPr>
              <p:cNvSpPr txBox="1"/>
              <p:nvPr/>
            </p:nvSpPr>
            <p:spPr>
              <a:xfrm>
                <a:off x="702022" y="1902516"/>
                <a:ext cx="6387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16">
                <a:extLst>
                  <a:ext uri="{FF2B5EF4-FFF2-40B4-BE49-F238E27FC236}">
                    <a16:creationId xmlns:a16="http://schemas.microsoft.com/office/drawing/2014/main" id="{815B8858-EEEA-4780-BF50-ECE887C5B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2" y="1902516"/>
                <a:ext cx="638765" cy="369332"/>
              </a:xfrm>
              <a:prstGeom prst="rect">
                <a:avLst/>
              </a:prstGeom>
              <a:blipFill>
                <a:blip r:embed="rId4"/>
                <a:stretch>
                  <a:fillRect l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16">
                <a:extLst>
                  <a:ext uri="{FF2B5EF4-FFF2-40B4-BE49-F238E27FC236}">
                    <a16:creationId xmlns:a16="http://schemas.microsoft.com/office/drawing/2014/main" id="{F81D5C85-2E5B-4ECD-9356-CA294573B519}"/>
                  </a:ext>
                </a:extLst>
              </p:cNvPr>
              <p:cNvSpPr txBox="1"/>
              <p:nvPr/>
            </p:nvSpPr>
            <p:spPr>
              <a:xfrm>
                <a:off x="2568248" y="1878760"/>
                <a:ext cx="102406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16">
                <a:extLst>
                  <a:ext uri="{FF2B5EF4-FFF2-40B4-BE49-F238E27FC236}">
                    <a16:creationId xmlns:a16="http://schemas.microsoft.com/office/drawing/2014/main" id="{F81D5C85-2E5B-4ECD-9356-CA294573B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248" y="1878760"/>
                <a:ext cx="1024062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17">
            <a:extLst>
              <a:ext uri="{FF2B5EF4-FFF2-40B4-BE49-F238E27FC236}">
                <a16:creationId xmlns:a16="http://schemas.microsoft.com/office/drawing/2014/main" id="{B1A55B26-A4ED-4544-926A-13F1D8719EE2}"/>
              </a:ext>
            </a:extLst>
          </p:cNvPr>
          <p:cNvCxnSpPr>
            <a:cxnSpLocks/>
          </p:cNvCxnSpPr>
          <p:nvPr/>
        </p:nvCxnSpPr>
        <p:spPr>
          <a:xfrm flipV="1">
            <a:off x="1480476" y="2086970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9">
                <a:extLst>
                  <a:ext uri="{FF2B5EF4-FFF2-40B4-BE49-F238E27FC236}">
                    <a16:creationId xmlns:a16="http://schemas.microsoft.com/office/drawing/2014/main" id="{FCE5919C-4D83-4595-A824-1B4EC14C480F}"/>
                  </a:ext>
                </a:extLst>
              </p:cNvPr>
              <p:cNvSpPr txBox="1"/>
              <p:nvPr/>
            </p:nvSpPr>
            <p:spPr>
              <a:xfrm>
                <a:off x="1762492" y="1715958"/>
                <a:ext cx="295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19">
                <a:extLst>
                  <a:ext uri="{FF2B5EF4-FFF2-40B4-BE49-F238E27FC236}">
                    <a16:creationId xmlns:a16="http://schemas.microsoft.com/office/drawing/2014/main" id="{FCE5919C-4D83-4595-A824-1B4EC14C4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92" y="1715958"/>
                <a:ext cx="295786" cy="369332"/>
              </a:xfrm>
              <a:prstGeom prst="rect">
                <a:avLst/>
              </a:prstGeom>
              <a:blipFill>
                <a:blip r:embed="rId6"/>
                <a:stretch>
                  <a:fillRect l="-22449" r="-2040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1796F1AE-A393-417E-9A63-59A2845932FF}"/>
              </a:ext>
            </a:extLst>
          </p:cNvPr>
          <p:cNvSpPr txBox="1">
            <a:spLocks/>
          </p:cNvSpPr>
          <p:nvPr/>
        </p:nvSpPr>
        <p:spPr>
          <a:xfrm>
            <a:off x="1405194" y="4545990"/>
            <a:ext cx="3276194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0070C0"/>
                </a:solidFill>
                <a:latin typeface="Calibri" panose="020F0502020204030204"/>
              </a:rPr>
              <a:t> Real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F4041BE2-E7AA-4975-9807-51B54E19956B}"/>
              </a:ext>
            </a:extLst>
          </p:cNvPr>
          <p:cNvSpPr txBox="1">
            <a:spLocks/>
          </p:cNvSpPr>
          <p:nvPr/>
        </p:nvSpPr>
        <p:spPr>
          <a:xfrm>
            <a:off x="4351533" y="3118382"/>
            <a:ext cx="3276194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0070C0"/>
                </a:solidFill>
                <a:latin typeface="Calibri" panose="020F0502020204030204"/>
              </a:rPr>
              <a:t> Even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D6343A-10C4-4871-9FD2-09CBA336AF4C}"/>
              </a:ext>
            </a:extLst>
          </p:cNvPr>
          <p:cNvSpPr txBox="1">
            <a:spLocks/>
          </p:cNvSpPr>
          <p:nvPr/>
        </p:nvSpPr>
        <p:spPr>
          <a:xfrm>
            <a:off x="4351533" y="4776116"/>
            <a:ext cx="3276194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0070C0"/>
                </a:solidFill>
                <a:latin typeface="Calibri" panose="020F0502020204030204"/>
              </a:rPr>
              <a:t> Of finite energy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17D454-BD9A-40A4-852A-CBE78B91B42A}"/>
              </a:ext>
            </a:extLst>
          </p:cNvPr>
          <p:cNvSpPr txBox="1">
            <a:spLocks/>
          </p:cNvSpPr>
          <p:nvPr/>
        </p:nvSpPr>
        <p:spPr>
          <a:xfrm>
            <a:off x="1835235" y="3461372"/>
            <a:ext cx="2079506" cy="765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F47A93E3-838E-4C2E-8FBC-33973CA6CC53}"/>
              </a:ext>
            </a:extLst>
          </p:cNvPr>
          <p:cNvSpPr txBox="1">
            <a:spLocks/>
          </p:cNvSpPr>
          <p:nvPr/>
        </p:nvSpPr>
        <p:spPr>
          <a:xfrm>
            <a:off x="1693171" y="4997480"/>
            <a:ext cx="2079506" cy="765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657C7D10-8C7A-4D7B-BB13-479036F2BC4D}"/>
              </a:ext>
            </a:extLst>
          </p:cNvPr>
          <p:cNvSpPr txBox="1">
            <a:spLocks/>
          </p:cNvSpPr>
          <p:nvPr/>
        </p:nvSpPr>
        <p:spPr>
          <a:xfrm>
            <a:off x="4681388" y="3543222"/>
            <a:ext cx="2079506" cy="765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8C86CD3-6532-454A-99CF-87F8CDEC2DF3}"/>
              </a:ext>
            </a:extLst>
          </p:cNvPr>
          <p:cNvSpPr txBox="1">
            <a:spLocks/>
          </p:cNvSpPr>
          <p:nvPr/>
        </p:nvSpPr>
        <p:spPr>
          <a:xfrm>
            <a:off x="4681388" y="5150569"/>
            <a:ext cx="2079506" cy="765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E9A5B613-291B-4B8E-B364-D9F7D5256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545" y="2537857"/>
                <a:ext cx="3276194" cy="7616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q"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E9A5B613-291B-4B8E-B364-D9F7D525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45" y="2537857"/>
                <a:ext cx="3276194" cy="761655"/>
              </a:xfrm>
              <a:prstGeom prst="rect">
                <a:avLst/>
              </a:prstGeom>
              <a:blipFill>
                <a:blip r:embed="rId7"/>
                <a:stretch>
                  <a:fillRect l="-3160" t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2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330926"/>
            <a:ext cx="11342914" cy="13902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Discrete-Time Fourier Transform </a:t>
            </a:r>
            <a:r>
              <a:rPr lang="en-US" b="1" dirty="0">
                <a:solidFill>
                  <a:srgbClr val="0070C0"/>
                </a:solidFill>
              </a:rPr>
              <a:t>(ch.5)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6240" y="1721224"/>
            <a:ext cx="11399520" cy="4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 Representation of aperiodic signals- Discrete Fourier transform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Fourier transform for periodic signals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Properties of discrete-time Fourier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transform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convolution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multiplication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Duality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Systems characterized by difference equations</a:t>
            </a:r>
          </a:p>
        </p:txBody>
      </p:sp>
    </p:spTree>
    <p:extLst>
      <p:ext uri="{BB962C8B-B14F-4D97-AF65-F5344CB8AC3E}">
        <p14:creationId xmlns:p14="http://schemas.microsoft.com/office/powerpoint/2010/main" val="7016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036" y="133578"/>
            <a:ext cx="7644406" cy="723444"/>
          </a:xfrm>
        </p:spPr>
        <p:txBody>
          <a:bodyPr>
            <a:noAutofit/>
          </a:bodyPr>
          <a:lstStyle/>
          <a:p>
            <a:pPr lvl="0"/>
            <a:r>
              <a:rPr lang="en-US" altLang="zh-CN" sz="3600" b="1" dirty="0">
                <a:solidFill>
                  <a:schemeClr val="bg1"/>
                </a:solidFill>
              </a:rPr>
              <a:t>The convolution property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01434" y="4244641"/>
                <a:ext cx="112523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: Frequency response; FT of the impulse response of the system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4" y="4244641"/>
                <a:ext cx="11252365" cy="523220"/>
              </a:xfrm>
              <a:prstGeom prst="rect">
                <a:avLst/>
              </a:prstGeom>
              <a:blipFill>
                <a:blip r:embed="rId3"/>
                <a:stretch>
                  <a:fillRect l="-976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A8126F3A-36E7-4232-8BEF-CF7622C350B0}"/>
                  </a:ext>
                </a:extLst>
              </p:cNvPr>
              <p:cNvSpPr txBox="1"/>
              <p:nvPr/>
            </p:nvSpPr>
            <p:spPr>
              <a:xfrm>
                <a:off x="2486827" y="3201595"/>
                <a:ext cx="24718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A8126F3A-36E7-4232-8BEF-CF7622C35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27" y="3201595"/>
                <a:ext cx="2471831" cy="369332"/>
              </a:xfrm>
              <a:prstGeom prst="rect">
                <a:avLst/>
              </a:prstGeom>
              <a:blipFill>
                <a:blip r:embed="rId4"/>
                <a:stretch>
                  <a:fillRect l="-4444" r="-222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6">
                <a:extLst>
                  <a:ext uri="{FF2B5EF4-FFF2-40B4-BE49-F238E27FC236}">
                    <a16:creationId xmlns:a16="http://schemas.microsoft.com/office/drawing/2014/main" id="{31D16A65-9F45-4DB7-854D-58952E31C74F}"/>
                  </a:ext>
                </a:extLst>
              </p:cNvPr>
              <p:cNvSpPr txBox="1"/>
              <p:nvPr/>
            </p:nvSpPr>
            <p:spPr>
              <a:xfrm>
                <a:off x="6323738" y="3177839"/>
                <a:ext cx="334886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1" name="TextBox 16">
                <a:extLst>
                  <a:ext uri="{FF2B5EF4-FFF2-40B4-BE49-F238E27FC236}">
                    <a16:creationId xmlns:a16="http://schemas.microsoft.com/office/drawing/2014/main" id="{31D16A65-9F45-4DB7-854D-58952E31C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738" y="3177839"/>
                <a:ext cx="3348865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17">
            <a:extLst>
              <a:ext uri="{FF2B5EF4-FFF2-40B4-BE49-F238E27FC236}">
                <a16:creationId xmlns:a16="http://schemas.microsoft.com/office/drawing/2014/main" id="{FF8920CB-D846-4CB8-BFD1-F07720B0A450}"/>
              </a:ext>
            </a:extLst>
          </p:cNvPr>
          <p:cNvCxnSpPr>
            <a:cxnSpLocks/>
          </p:cNvCxnSpPr>
          <p:nvPr/>
        </p:nvCxnSpPr>
        <p:spPr>
          <a:xfrm flipV="1">
            <a:off x="5131287" y="3386049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9">
                <a:extLst>
                  <a:ext uri="{FF2B5EF4-FFF2-40B4-BE49-F238E27FC236}">
                    <a16:creationId xmlns:a16="http://schemas.microsoft.com/office/drawing/2014/main" id="{FFB8D5AF-C9D4-4477-A56B-8C20892F210B}"/>
                  </a:ext>
                </a:extLst>
              </p:cNvPr>
              <p:cNvSpPr txBox="1"/>
              <p:nvPr/>
            </p:nvSpPr>
            <p:spPr>
              <a:xfrm>
                <a:off x="5413303" y="3014462"/>
                <a:ext cx="295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19">
                <a:extLst>
                  <a:ext uri="{FF2B5EF4-FFF2-40B4-BE49-F238E27FC236}">
                    <a16:creationId xmlns:a16="http://schemas.microsoft.com/office/drawing/2014/main" id="{FFB8D5AF-C9D4-4477-A56B-8C20892F2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03" y="3014462"/>
                <a:ext cx="295786" cy="369332"/>
              </a:xfrm>
              <a:prstGeom prst="rect">
                <a:avLst/>
              </a:prstGeom>
              <a:blipFill>
                <a:blip r:embed="rId6"/>
                <a:stretch>
                  <a:fillRect l="-22449" r="-2040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DBEAE399-D486-4180-A6B0-11AE8D50D3E8}"/>
                  </a:ext>
                </a:extLst>
              </p:cNvPr>
              <p:cNvSpPr/>
              <p:nvPr/>
            </p:nvSpPr>
            <p:spPr>
              <a:xfrm>
                <a:off x="4617067" y="1731288"/>
                <a:ext cx="1872208" cy="724726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DBEAE399-D486-4180-A6B0-11AE8D50D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67" y="1731288"/>
                <a:ext cx="1872208" cy="72472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0">
            <a:extLst>
              <a:ext uri="{FF2B5EF4-FFF2-40B4-BE49-F238E27FC236}">
                <a16:creationId xmlns:a16="http://schemas.microsoft.com/office/drawing/2014/main" id="{1145F079-5238-41CE-9A65-C462111F0FD7}"/>
              </a:ext>
            </a:extLst>
          </p:cNvPr>
          <p:cNvCxnSpPr/>
          <p:nvPr/>
        </p:nvCxnSpPr>
        <p:spPr>
          <a:xfrm flipV="1">
            <a:off x="6496750" y="2083013"/>
            <a:ext cx="770352" cy="815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1">
            <a:extLst>
              <a:ext uri="{FF2B5EF4-FFF2-40B4-BE49-F238E27FC236}">
                <a16:creationId xmlns:a16="http://schemas.microsoft.com/office/drawing/2014/main" id="{EC19154F-04E6-4835-80E8-2B3ADBDEBC8B}"/>
              </a:ext>
            </a:extLst>
          </p:cNvPr>
          <p:cNvCxnSpPr/>
          <p:nvPr/>
        </p:nvCxnSpPr>
        <p:spPr>
          <a:xfrm flipV="1">
            <a:off x="3894990" y="2083168"/>
            <a:ext cx="695264" cy="80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2">
                <a:extLst>
                  <a:ext uri="{FF2B5EF4-FFF2-40B4-BE49-F238E27FC236}">
                    <a16:creationId xmlns:a16="http://schemas.microsoft.com/office/drawing/2014/main" id="{7F78B1C8-6634-4D71-B7FE-075AFDB121F8}"/>
                  </a:ext>
                </a:extLst>
              </p:cNvPr>
              <p:cNvSpPr txBox="1"/>
              <p:nvPr/>
            </p:nvSpPr>
            <p:spPr>
              <a:xfrm>
                <a:off x="3002711" y="1817577"/>
                <a:ext cx="931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2">
                <a:extLst>
                  <a:ext uri="{FF2B5EF4-FFF2-40B4-BE49-F238E27FC236}">
                    <a16:creationId xmlns:a16="http://schemas.microsoft.com/office/drawing/2014/main" id="{7F78B1C8-6634-4D71-B7FE-075AFDB12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11" y="1817577"/>
                <a:ext cx="93108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3">
                <a:extLst>
                  <a:ext uri="{FF2B5EF4-FFF2-40B4-BE49-F238E27FC236}">
                    <a16:creationId xmlns:a16="http://schemas.microsoft.com/office/drawing/2014/main" id="{9E0A7F3F-447D-4D31-BA20-DC69EE0DA7EF}"/>
                  </a:ext>
                </a:extLst>
              </p:cNvPr>
              <p:cNvSpPr txBox="1"/>
              <p:nvPr/>
            </p:nvSpPr>
            <p:spPr>
              <a:xfrm>
                <a:off x="7374560" y="1779099"/>
                <a:ext cx="9359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3">
                <a:extLst>
                  <a:ext uri="{FF2B5EF4-FFF2-40B4-BE49-F238E27FC236}">
                    <a16:creationId xmlns:a16="http://schemas.microsoft.com/office/drawing/2014/main" id="{9E0A7F3F-447D-4D31-BA20-DC69EE0DA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560" y="1779099"/>
                <a:ext cx="93596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036" y="133578"/>
            <a:ext cx="7644406" cy="723444"/>
          </a:xfrm>
        </p:spPr>
        <p:txBody>
          <a:bodyPr>
            <a:noAutofit/>
          </a:bodyPr>
          <a:lstStyle/>
          <a:p>
            <a:pPr lvl="0"/>
            <a:r>
              <a:rPr lang="en-US" altLang="zh-CN" sz="3600" b="1" dirty="0">
                <a:solidFill>
                  <a:schemeClr val="bg1"/>
                </a:solidFill>
              </a:rPr>
              <a:t>The convolution property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6">
                <a:extLst>
                  <a:ext uri="{FF2B5EF4-FFF2-40B4-BE49-F238E27FC236}">
                    <a16:creationId xmlns:a16="http://schemas.microsoft.com/office/drawing/2014/main" id="{022515A6-B8E5-493F-81E7-BD053E489707}"/>
                  </a:ext>
                </a:extLst>
              </p:cNvPr>
              <p:cNvSpPr txBox="1"/>
              <p:nvPr/>
            </p:nvSpPr>
            <p:spPr>
              <a:xfrm>
                <a:off x="1326693" y="4169176"/>
                <a:ext cx="4226478" cy="1026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16">
                <a:extLst>
                  <a:ext uri="{FF2B5EF4-FFF2-40B4-BE49-F238E27FC236}">
                    <a16:creationId xmlns:a16="http://schemas.microsoft.com/office/drawing/2014/main" id="{022515A6-B8E5-493F-81E7-BD053E489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93" y="4169176"/>
                <a:ext cx="4226478" cy="1026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6">
                <a:extLst>
                  <a:ext uri="{FF2B5EF4-FFF2-40B4-BE49-F238E27FC236}">
                    <a16:creationId xmlns:a16="http://schemas.microsoft.com/office/drawing/2014/main" id="{C0917DC5-A80A-4219-AF0A-BA7A3BCE6E88}"/>
                  </a:ext>
                </a:extLst>
              </p:cNvPr>
              <p:cNvSpPr txBox="1"/>
              <p:nvPr/>
            </p:nvSpPr>
            <p:spPr>
              <a:xfrm>
                <a:off x="4533992" y="6271089"/>
                <a:ext cx="325800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7" name="TextBox 16">
                <a:extLst>
                  <a:ext uri="{FF2B5EF4-FFF2-40B4-BE49-F238E27FC236}">
                    <a16:creationId xmlns:a16="http://schemas.microsoft.com/office/drawing/2014/main" id="{C0917DC5-A80A-4219-AF0A-BA7A3BCE6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92" y="6271089"/>
                <a:ext cx="3258008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6">
                <a:extLst>
                  <a:ext uri="{FF2B5EF4-FFF2-40B4-BE49-F238E27FC236}">
                    <a16:creationId xmlns:a16="http://schemas.microsoft.com/office/drawing/2014/main" id="{C826C182-E644-4807-B275-69083AB7E914}"/>
                  </a:ext>
                </a:extLst>
              </p:cNvPr>
              <p:cNvSpPr txBox="1"/>
              <p:nvPr/>
            </p:nvSpPr>
            <p:spPr>
              <a:xfrm>
                <a:off x="7469266" y="4832878"/>
                <a:ext cx="23014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8" name="TextBox 16">
                <a:extLst>
                  <a:ext uri="{FF2B5EF4-FFF2-40B4-BE49-F238E27FC236}">
                    <a16:creationId xmlns:a16="http://schemas.microsoft.com/office/drawing/2014/main" id="{C826C182-E644-4807-B275-69083AB7E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266" y="4832878"/>
                <a:ext cx="2301464" cy="369332"/>
              </a:xfrm>
              <a:prstGeom prst="rect">
                <a:avLst/>
              </a:prstGeom>
              <a:blipFill>
                <a:blip r:embed="rId5"/>
                <a:stretch>
                  <a:fillRect l="-4762" r="-238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19">
                <a:extLst>
                  <a:ext uri="{FF2B5EF4-FFF2-40B4-BE49-F238E27FC236}">
                    <a16:creationId xmlns:a16="http://schemas.microsoft.com/office/drawing/2014/main" id="{8FBEBE48-B6AA-4FDB-BC10-C93B7C49D534}"/>
                  </a:ext>
                </a:extLst>
              </p:cNvPr>
              <p:cNvSpPr/>
              <p:nvPr/>
            </p:nvSpPr>
            <p:spPr>
              <a:xfrm>
                <a:off x="4617067" y="1501324"/>
                <a:ext cx="1872208" cy="724726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0" name="Rounded Rectangle 19">
                <a:extLst>
                  <a:ext uri="{FF2B5EF4-FFF2-40B4-BE49-F238E27FC236}">
                    <a16:creationId xmlns:a16="http://schemas.microsoft.com/office/drawing/2014/main" id="{8FBEBE48-B6AA-4FDB-BC10-C93B7C49D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67" y="1501324"/>
                <a:ext cx="1872208" cy="72472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20">
            <a:extLst>
              <a:ext uri="{FF2B5EF4-FFF2-40B4-BE49-F238E27FC236}">
                <a16:creationId xmlns:a16="http://schemas.microsoft.com/office/drawing/2014/main" id="{109696D1-EB16-4FFB-8653-B2EC83145CC7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6489275" y="1863687"/>
            <a:ext cx="80863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2" name="Straight Arrow Connector 21">
            <a:extLst>
              <a:ext uri="{FF2B5EF4-FFF2-40B4-BE49-F238E27FC236}">
                <a16:creationId xmlns:a16="http://schemas.microsoft.com/office/drawing/2014/main" id="{AB62BF81-349F-4798-9342-7E5D88E0E996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3933800" y="1863687"/>
            <a:ext cx="68326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2">
                <a:extLst>
                  <a:ext uri="{FF2B5EF4-FFF2-40B4-BE49-F238E27FC236}">
                    <a16:creationId xmlns:a16="http://schemas.microsoft.com/office/drawing/2014/main" id="{AB7A780E-DEAD-4A75-85EF-AA2CE43E6327}"/>
                  </a:ext>
                </a:extLst>
              </p:cNvPr>
              <p:cNvSpPr txBox="1"/>
              <p:nvPr/>
            </p:nvSpPr>
            <p:spPr>
              <a:xfrm>
                <a:off x="3002711" y="1602077"/>
                <a:ext cx="931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22">
                <a:extLst>
                  <a:ext uri="{FF2B5EF4-FFF2-40B4-BE49-F238E27FC236}">
                    <a16:creationId xmlns:a16="http://schemas.microsoft.com/office/drawing/2014/main" id="{AB7A780E-DEAD-4A75-85EF-AA2CE43E6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11" y="1602077"/>
                <a:ext cx="93108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id="{FCFFF406-982D-447D-8E01-EEDA859DE175}"/>
                  </a:ext>
                </a:extLst>
              </p:cNvPr>
              <p:cNvSpPr txBox="1"/>
              <p:nvPr/>
            </p:nvSpPr>
            <p:spPr>
              <a:xfrm>
                <a:off x="7297909" y="1602077"/>
                <a:ext cx="9359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id="{FCFFF406-982D-447D-8E01-EEDA859DE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909" y="1602077"/>
                <a:ext cx="9359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16">
                <a:extLst>
                  <a:ext uri="{FF2B5EF4-FFF2-40B4-BE49-F238E27FC236}">
                    <a16:creationId xmlns:a16="http://schemas.microsoft.com/office/drawing/2014/main" id="{BBEF91EC-ED52-4AB9-9C22-760E8E8359C8}"/>
                  </a:ext>
                </a:extLst>
              </p:cNvPr>
              <p:cNvSpPr txBox="1"/>
              <p:nvPr/>
            </p:nvSpPr>
            <p:spPr>
              <a:xfrm>
                <a:off x="701247" y="2607194"/>
                <a:ext cx="5301003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16">
                <a:extLst>
                  <a:ext uri="{FF2B5EF4-FFF2-40B4-BE49-F238E27FC236}">
                    <a16:creationId xmlns:a16="http://schemas.microsoft.com/office/drawing/2014/main" id="{BBEF91EC-ED52-4AB9-9C22-760E8E835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47" y="2607194"/>
                <a:ext cx="5301003" cy="416845"/>
              </a:xfrm>
              <a:prstGeom prst="rect">
                <a:avLst/>
              </a:prstGeom>
              <a:blipFill>
                <a:blip r:embed="rId9"/>
                <a:stretch>
                  <a:fillRect t="-16176" b="-39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2924C85-322E-43E1-9B3C-1F2010A4C559}"/>
                  </a:ext>
                </a:extLst>
              </p:cNvPr>
              <p:cNvSpPr txBox="1"/>
              <p:nvPr/>
            </p:nvSpPr>
            <p:spPr>
              <a:xfrm>
                <a:off x="6949138" y="2561027"/>
                <a:ext cx="2128661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2924C85-322E-43E1-9B3C-1F2010A4C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38" y="2561027"/>
                <a:ext cx="2128661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C1EAFF3-0782-4486-B42C-08EFCDE874C1}"/>
              </a:ext>
            </a:extLst>
          </p:cNvPr>
          <p:cNvSpPr txBox="1">
            <a:spLocks/>
          </p:cNvSpPr>
          <p:nvPr/>
        </p:nvSpPr>
        <p:spPr>
          <a:xfrm>
            <a:off x="252885" y="3182191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6">
                <a:extLst>
                  <a:ext uri="{FF2B5EF4-FFF2-40B4-BE49-F238E27FC236}">
                    <a16:creationId xmlns:a16="http://schemas.microsoft.com/office/drawing/2014/main" id="{52205176-DFB4-4BE1-B9C4-68A11746FA1D}"/>
                  </a:ext>
                </a:extLst>
              </p:cNvPr>
              <p:cNvSpPr txBox="1"/>
              <p:nvPr/>
            </p:nvSpPr>
            <p:spPr>
              <a:xfrm>
                <a:off x="5012264" y="3378352"/>
                <a:ext cx="23014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16">
                <a:extLst>
                  <a:ext uri="{FF2B5EF4-FFF2-40B4-BE49-F238E27FC236}">
                    <a16:creationId xmlns:a16="http://schemas.microsoft.com/office/drawing/2014/main" id="{52205176-DFB4-4BE1-B9C4-68A11746F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64" y="3378352"/>
                <a:ext cx="2301464" cy="369332"/>
              </a:xfrm>
              <a:prstGeom prst="rect">
                <a:avLst/>
              </a:prstGeom>
              <a:blipFill>
                <a:blip r:embed="rId11"/>
                <a:stretch>
                  <a:fillRect l="-4762" r="-2381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>
                <a:extLst>
                  <a:ext uri="{FF2B5EF4-FFF2-40B4-BE49-F238E27FC236}">
                    <a16:creationId xmlns:a16="http://schemas.microsoft.com/office/drawing/2014/main" id="{D1905D3C-FF0B-46AA-BAA9-6B9D42A9AE51}"/>
                  </a:ext>
                </a:extLst>
              </p:cNvPr>
              <p:cNvSpPr/>
              <p:nvPr/>
            </p:nvSpPr>
            <p:spPr>
              <a:xfrm rot="8418904">
                <a:off x="4455183" y="3830172"/>
                <a:ext cx="7617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Rectangle 27">
                <a:extLst>
                  <a:ext uri="{FF2B5EF4-FFF2-40B4-BE49-F238E27FC236}">
                    <a16:creationId xmlns:a16="http://schemas.microsoft.com/office/drawing/2014/main" id="{D1905D3C-FF0B-46AA-BAA9-6B9D42A9A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418904">
                <a:off x="4455183" y="3830172"/>
                <a:ext cx="76174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27">
                <a:extLst>
                  <a:ext uri="{FF2B5EF4-FFF2-40B4-BE49-F238E27FC236}">
                    <a16:creationId xmlns:a16="http://schemas.microsoft.com/office/drawing/2014/main" id="{E1359232-0A7E-4750-91F9-F922FF2147CB}"/>
                  </a:ext>
                </a:extLst>
              </p:cNvPr>
              <p:cNvSpPr/>
              <p:nvPr/>
            </p:nvSpPr>
            <p:spPr>
              <a:xfrm rot="13181096" flipV="1">
                <a:off x="4459737" y="5562877"/>
                <a:ext cx="7617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Rectangle 27">
                <a:extLst>
                  <a:ext uri="{FF2B5EF4-FFF2-40B4-BE49-F238E27FC236}">
                    <a16:creationId xmlns:a16="http://schemas.microsoft.com/office/drawing/2014/main" id="{E1359232-0A7E-4750-91F9-F922FF214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81096" flipV="1">
                <a:off x="4459737" y="5562877"/>
                <a:ext cx="76174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27">
                <a:extLst>
                  <a:ext uri="{FF2B5EF4-FFF2-40B4-BE49-F238E27FC236}">
                    <a16:creationId xmlns:a16="http://schemas.microsoft.com/office/drawing/2014/main" id="{8CAA5F1C-EDBB-4646-95E2-5E36AAFF9B40}"/>
                  </a:ext>
                </a:extLst>
              </p:cNvPr>
              <p:cNvSpPr/>
              <p:nvPr/>
            </p:nvSpPr>
            <p:spPr>
              <a:xfrm rot="13181096" flipV="1">
                <a:off x="6893621" y="3830172"/>
                <a:ext cx="7617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Rectangle 27">
                <a:extLst>
                  <a:ext uri="{FF2B5EF4-FFF2-40B4-BE49-F238E27FC236}">
                    <a16:creationId xmlns:a16="http://schemas.microsoft.com/office/drawing/2014/main" id="{8CAA5F1C-EDBB-4646-95E2-5E36AAFF9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81096" flipV="1">
                <a:off x="6893621" y="3830172"/>
                <a:ext cx="76174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27">
                <a:extLst>
                  <a:ext uri="{FF2B5EF4-FFF2-40B4-BE49-F238E27FC236}">
                    <a16:creationId xmlns:a16="http://schemas.microsoft.com/office/drawing/2014/main" id="{34A71EA8-D9E6-4434-9FBC-6B5B28CD0A6A}"/>
                  </a:ext>
                </a:extLst>
              </p:cNvPr>
              <p:cNvSpPr/>
              <p:nvPr/>
            </p:nvSpPr>
            <p:spPr>
              <a:xfrm rot="8418904">
                <a:off x="6898175" y="5562877"/>
                <a:ext cx="7617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Rectangle 27">
                <a:extLst>
                  <a:ext uri="{FF2B5EF4-FFF2-40B4-BE49-F238E27FC236}">
                    <a16:creationId xmlns:a16="http://schemas.microsoft.com/office/drawing/2014/main" id="{34A71EA8-D9E6-4434-9FBC-6B5B28CD0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418904">
                <a:off x="6898175" y="5562877"/>
                <a:ext cx="76174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6">
                <a:extLst>
                  <a:ext uri="{FF2B5EF4-FFF2-40B4-BE49-F238E27FC236}">
                    <a16:creationId xmlns:a16="http://schemas.microsoft.com/office/drawing/2014/main" id="{022515A6-B8E5-493F-81E7-BD053E489707}"/>
                  </a:ext>
                </a:extLst>
              </p:cNvPr>
              <p:cNvSpPr txBox="1"/>
              <p:nvPr/>
            </p:nvSpPr>
            <p:spPr>
              <a:xfrm>
                <a:off x="1326693" y="5104674"/>
                <a:ext cx="2365135" cy="750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        =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4" name="TextBox 16">
                <a:extLst>
                  <a:ext uri="{FF2B5EF4-FFF2-40B4-BE49-F238E27FC236}">
                    <a16:creationId xmlns:a16="http://schemas.microsoft.com/office/drawing/2014/main" id="{022515A6-B8E5-493F-81E7-BD053E489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93" y="5104674"/>
                <a:ext cx="2365135" cy="750590"/>
              </a:xfrm>
              <a:prstGeom prst="rect">
                <a:avLst/>
              </a:prstGeom>
              <a:blipFill>
                <a:blip r:embed="rId16"/>
                <a:stretch>
                  <a:fillRect l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31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7" grpId="0"/>
      <p:bldP spid="38" grpId="0"/>
      <p:bldP spid="42" grpId="0"/>
      <p:bldP spid="43" grpId="0"/>
      <p:bldP spid="44" grpId="0"/>
      <p:bldP spid="45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036" y="133578"/>
            <a:ext cx="7644406" cy="723444"/>
          </a:xfrm>
        </p:spPr>
        <p:txBody>
          <a:bodyPr>
            <a:noAutofit/>
          </a:bodyPr>
          <a:lstStyle/>
          <a:p>
            <a:pPr lvl="0"/>
            <a:r>
              <a:rPr lang="en-US" altLang="zh-CN" sz="3600" b="1" dirty="0">
                <a:solidFill>
                  <a:schemeClr val="bg1"/>
                </a:solidFill>
              </a:rPr>
              <a:t>The convolution property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BBEF91EC-ED52-4AB9-9C22-760E8E8359C8}"/>
              </a:ext>
            </a:extLst>
          </p:cNvPr>
          <p:cNvSpPr txBox="1"/>
          <p:nvPr/>
        </p:nvSpPr>
        <p:spPr>
          <a:xfrm>
            <a:off x="695633" y="1867474"/>
            <a:ext cx="728648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Determine the impulse response of an ideal low-pass filter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C1EAFF3-0782-4486-B42C-08EFCDE874C1}"/>
              </a:ext>
            </a:extLst>
          </p:cNvPr>
          <p:cNvSpPr txBox="1">
            <a:spLocks/>
          </p:cNvSpPr>
          <p:nvPr/>
        </p:nvSpPr>
        <p:spPr>
          <a:xfrm>
            <a:off x="252885" y="2404681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BCB520-2B77-401D-8234-CB42CD389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999" y="2854964"/>
            <a:ext cx="4726112" cy="12794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E6B8F7-651E-42D5-84D8-C9D7BCFEC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555" y="4865186"/>
            <a:ext cx="4876800" cy="1122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6">
                <a:extLst>
                  <a:ext uri="{FF2B5EF4-FFF2-40B4-BE49-F238E27FC236}">
                    <a16:creationId xmlns:a16="http://schemas.microsoft.com/office/drawing/2014/main" id="{727749D5-B8E7-46E9-9DD7-17399FA6DD97}"/>
                  </a:ext>
                </a:extLst>
              </p:cNvPr>
              <p:cNvSpPr txBox="1"/>
              <p:nvPr/>
            </p:nvSpPr>
            <p:spPr>
              <a:xfrm>
                <a:off x="695633" y="3061110"/>
                <a:ext cx="3912610" cy="797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16">
                <a:extLst>
                  <a:ext uri="{FF2B5EF4-FFF2-40B4-BE49-F238E27FC236}">
                    <a16:creationId xmlns:a16="http://schemas.microsoft.com/office/drawing/2014/main" id="{727749D5-B8E7-46E9-9DD7-17399FA6D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33" y="3061110"/>
                <a:ext cx="3912610" cy="797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B203512-3691-4039-A8B2-DCF6FD82FF79}"/>
                  </a:ext>
                </a:extLst>
              </p:cNvPr>
              <p:cNvSpPr txBox="1"/>
              <p:nvPr/>
            </p:nvSpPr>
            <p:spPr>
              <a:xfrm>
                <a:off x="1291092" y="4046155"/>
                <a:ext cx="2300546" cy="938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B203512-3691-4039-A8B2-DCF6FD82F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092" y="4046155"/>
                <a:ext cx="2300546" cy="938206"/>
              </a:xfrm>
              <a:prstGeom prst="rect">
                <a:avLst/>
              </a:prstGeom>
              <a:blipFill>
                <a:blip r:embed="rId6"/>
                <a:stretch>
                  <a:fillRect r="-4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83600B3-D4DF-45FA-8665-52E495CF4B1A}"/>
                  </a:ext>
                </a:extLst>
              </p:cNvPr>
              <p:cNvSpPr txBox="1"/>
              <p:nvPr/>
            </p:nvSpPr>
            <p:spPr>
              <a:xfrm>
                <a:off x="1230607" y="5116106"/>
                <a:ext cx="2071089" cy="781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83600B3-D4DF-45FA-8665-52E495CF4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607" y="5116106"/>
                <a:ext cx="2071089" cy="7812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6">
            <a:extLst>
              <a:ext uri="{FF2B5EF4-FFF2-40B4-BE49-F238E27FC236}">
                <a16:creationId xmlns:a16="http://schemas.microsoft.com/office/drawing/2014/main" id="{3B71E297-EB1E-43CC-A089-10BAC94CABD1}"/>
              </a:ext>
            </a:extLst>
          </p:cNvPr>
          <p:cNvSpPr txBox="1"/>
          <p:nvPr/>
        </p:nvSpPr>
        <p:spPr>
          <a:xfrm>
            <a:off x="10308639" y="4931440"/>
            <a:ext cx="138858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</a:rPr>
              <a:t>NOT causal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9" grpId="0"/>
      <p:bldP spid="39" grpId="0"/>
      <p:bldP spid="40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036" y="133578"/>
            <a:ext cx="7644406" cy="723444"/>
          </a:xfrm>
        </p:spPr>
        <p:txBody>
          <a:bodyPr>
            <a:noAutofit/>
          </a:bodyPr>
          <a:lstStyle/>
          <a:p>
            <a:pPr lvl="0"/>
            <a:r>
              <a:rPr lang="en-US" altLang="zh-CN" sz="3600" b="1" dirty="0">
                <a:solidFill>
                  <a:schemeClr val="bg1"/>
                </a:solidFill>
              </a:rPr>
              <a:t>The convolution property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16">
                <a:extLst>
                  <a:ext uri="{FF2B5EF4-FFF2-40B4-BE49-F238E27FC236}">
                    <a16:creationId xmlns:a16="http://schemas.microsoft.com/office/drawing/2014/main" id="{BBEF91EC-ED52-4AB9-9C22-760E8E8359C8}"/>
                  </a:ext>
                </a:extLst>
              </p:cNvPr>
              <p:cNvSpPr txBox="1"/>
              <p:nvPr/>
            </p:nvSpPr>
            <p:spPr>
              <a:xfrm>
                <a:off x="695633" y="2166733"/>
                <a:ext cx="33164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16">
                <a:extLst>
                  <a:ext uri="{FF2B5EF4-FFF2-40B4-BE49-F238E27FC236}">
                    <a16:creationId xmlns:a16="http://schemas.microsoft.com/office/drawing/2014/main" id="{BBEF91EC-ED52-4AB9-9C22-760E8E835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33" y="2166733"/>
                <a:ext cx="3316421" cy="369332"/>
              </a:xfrm>
              <a:prstGeom prst="rect">
                <a:avLst/>
              </a:prstGeom>
              <a:blipFill>
                <a:blip r:embed="rId3"/>
                <a:stretch>
                  <a:fillRect l="-3309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C1EAFF3-0782-4486-B42C-08EFCDE874C1}"/>
              </a:ext>
            </a:extLst>
          </p:cNvPr>
          <p:cNvSpPr txBox="1">
            <a:spLocks/>
          </p:cNvSpPr>
          <p:nvPr/>
        </p:nvSpPr>
        <p:spPr>
          <a:xfrm>
            <a:off x="252885" y="2659604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6">
                <a:extLst>
                  <a:ext uri="{FF2B5EF4-FFF2-40B4-BE49-F238E27FC236}">
                    <a16:creationId xmlns:a16="http://schemas.microsoft.com/office/drawing/2014/main" id="{727749D5-B8E7-46E9-9DD7-17399FA6DD97}"/>
                  </a:ext>
                </a:extLst>
              </p:cNvPr>
              <p:cNvSpPr txBox="1"/>
              <p:nvPr/>
            </p:nvSpPr>
            <p:spPr>
              <a:xfrm>
                <a:off x="690498" y="3127592"/>
                <a:ext cx="2819554" cy="696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16">
                <a:extLst>
                  <a:ext uri="{FF2B5EF4-FFF2-40B4-BE49-F238E27FC236}">
                    <a16:creationId xmlns:a16="http://schemas.microsoft.com/office/drawing/2014/main" id="{727749D5-B8E7-46E9-9DD7-17399FA6D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98" y="3127592"/>
                <a:ext cx="2819554" cy="696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ounded Rectangle 19">
                <a:extLst>
                  <a:ext uri="{FF2B5EF4-FFF2-40B4-BE49-F238E27FC236}">
                    <a16:creationId xmlns:a16="http://schemas.microsoft.com/office/drawing/2014/main" id="{22351C5A-32BC-47BC-AC2C-1E62BCA7B367}"/>
                  </a:ext>
                </a:extLst>
              </p:cNvPr>
              <p:cNvSpPr/>
              <p:nvPr/>
            </p:nvSpPr>
            <p:spPr>
              <a:xfrm>
                <a:off x="4617067" y="1196520"/>
                <a:ext cx="1872208" cy="724726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6" name="Rounded Rectangle 19">
                <a:extLst>
                  <a:ext uri="{FF2B5EF4-FFF2-40B4-BE49-F238E27FC236}">
                    <a16:creationId xmlns:a16="http://schemas.microsoft.com/office/drawing/2014/main" id="{22351C5A-32BC-47BC-AC2C-1E62BCA7B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67" y="1196520"/>
                <a:ext cx="1872208" cy="72472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20">
            <a:extLst>
              <a:ext uri="{FF2B5EF4-FFF2-40B4-BE49-F238E27FC236}">
                <a16:creationId xmlns:a16="http://schemas.microsoft.com/office/drawing/2014/main" id="{25C49090-AC21-4292-ADD8-7AA66D494B61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6489275" y="1558883"/>
            <a:ext cx="80863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21">
            <a:extLst>
              <a:ext uri="{FF2B5EF4-FFF2-40B4-BE49-F238E27FC236}">
                <a16:creationId xmlns:a16="http://schemas.microsoft.com/office/drawing/2014/main" id="{E853B058-2894-42BE-B0C0-6E0E37A5B740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>
            <a:off x="3933800" y="1558883"/>
            <a:ext cx="68326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22">
                <a:extLst>
                  <a:ext uri="{FF2B5EF4-FFF2-40B4-BE49-F238E27FC236}">
                    <a16:creationId xmlns:a16="http://schemas.microsoft.com/office/drawing/2014/main" id="{694A8C8A-6E86-49FF-AB47-CD048B8273DA}"/>
                  </a:ext>
                </a:extLst>
              </p:cNvPr>
              <p:cNvSpPr txBox="1"/>
              <p:nvPr/>
            </p:nvSpPr>
            <p:spPr>
              <a:xfrm>
                <a:off x="3002711" y="1297273"/>
                <a:ext cx="931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22">
                <a:extLst>
                  <a:ext uri="{FF2B5EF4-FFF2-40B4-BE49-F238E27FC236}">
                    <a16:creationId xmlns:a16="http://schemas.microsoft.com/office/drawing/2014/main" id="{694A8C8A-6E86-49FF-AB47-CD048B82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11" y="1297273"/>
                <a:ext cx="93108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23">
                <a:extLst>
                  <a:ext uri="{FF2B5EF4-FFF2-40B4-BE49-F238E27FC236}">
                    <a16:creationId xmlns:a16="http://schemas.microsoft.com/office/drawing/2014/main" id="{1030B1AA-EE4B-46DE-83A5-D3E686C6AEC6}"/>
                  </a:ext>
                </a:extLst>
              </p:cNvPr>
              <p:cNvSpPr txBox="1"/>
              <p:nvPr/>
            </p:nvSpPr>
            <p:spPr>
              <a:xfrm>
                <a:off x="7297909" y="1297273"/>
                <a:ext cx="9359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23">
                <a:extLst>
                  <a:ext uri="{FF2B5EF4-FFF2-40B4-BE49-F238E27FC236}">
                    <a16:creationId xmlns:a16="http://schemas.microsoft.com/office/drawing/2014/main" id="{1030B1AA-EE4B-46DE-83A5-D3E686C6A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909" y="1297273"/>
                <a:ext cx="9359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6">
                <a:extLst>
                  <a:ext uri="{FF2B5EF4-FFF2-40B4-BE49-F238E27FC236}">
                    <a16:creationId xmlns:a16="http://schemas.microsoft.com/office/drawing/2014/main" id="{8C24D7CC-56BE-48C3-9FA9-6A41D7C000FE}"/>
                  </a:ext>
                </a:extLst>
              </p:cNvPr>
              <p:cNvSpPr txBox="1"/>
              <p:nvPr/>
            </p:nvSpPr>
            <p:spPr>
              <a:xfrm>
                <a:off x="4195543" y="2166733"/>
                <a:ext cx="33096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16">
                <a:extLst>
                  <a:ext uri="{FF2B5EF4-FFF2-40B4-BE49-F238E27FC236}">
                    <a16:creationId xmlns:a16="http://schemas.microsoft.com/office/drawing/2014/main" id="{8C24D7CC-56BE-48C3-9FA9-6A41D7C00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543" y="2166733"/>
                <a:ext cx="3309624" cy="369332"/>
              </a:xfrm>
              <a:prstGeom prst="rect">
                <a:avLst/>
              </a:prstGeom>
              <a:blipFill>
                <a:blip r:embed="rId8"/>
                <a:stretch>
                  <a:fillRect l="-2210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6">
                <a:extLst>
                  <a:ext uri="{FF2B5EF4-FFF2-40B4-BE49-F238E27FC236}">
                    <a16:creationId xmlns:a16="http://schemas.microsoft.com/office/drawing/2014/main" id="{3DA934EE-8AD7-48D1-BA35-2D2952994E73}"/>
                  </a:ext>
                </a:extLst>
              </p:cNvPr>
              <p:cNvSpPr txBox="1"/>
              <p:nvPr/>
            </p:nvSpPr>
            <p:spPr>
              <a:xfrm>
                <a:off x="7688657" y="2166733"/>
                <a:ext cx="1087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16">
                <a:extLst>
                  <a:ext uri="{FF2B5EF4-FFF2-40B4-BE49-F238E27FC236}">
                    <a16:creationId xmlns:a16="http://schemas.microsoft.com/office/drawing/2014/main" id="{3DA934EE-8AD7-48D1-BA35-2D2952994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657" y="2166733"/>
                <a:ext cx="1087285" cy="369332"/>
              </a:xfrm>
              <a:prstGeom prst="rect">
                <a:avLst/>
              </a:prstGeom>
              <a:blipFill>
                <a:blip r:embed="rId9"/>
                <a:stretch>
                  <a:fillRect l="-10056" r="-223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16">
                <a:extLst>
                  <a:ext uri="{FF2B5EF4-FFF2-40B4-BE49-F238E27FC236}">
                    <a16:creationId xmlns:a16="http://schemas.microsoft.com/office/drawing/2014/main" id="{253D3E4A-DFE9-4F61-99A9-64F83AE4B7D5}"/>
                  </a:ext>
                </a:extLst>
              </p:cNvPr>
              <p:cNvSpPr txBox="1"/>
              <p:nvPr/>
            </p:nvSpPr>
            <p:spPr>
              <a:xfrm>
                <a:off x="3873160" y="3096494"/>
                <a:ext cx="2793970" cy="758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16">
                <a:extLst>
                  <a:ext uri="{FF2B5EF4-FFF2-40B4-BE49-F238E27FC236}">
                    <a16:creationId xmlns:a16="http://schemas.microsoft.com/office/drawing/2014/main" id="{253D3E4A-DFE9-4F61-99A9-64F83AE4B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160" y="3096494"/>
                <a:ext cx="2793970" cy="758862"/>
              </a:xfrm>
              <a:prstGeom prst="rect">
                <a:avLst/>
              </a:prstGeom>
              <a:blipFill>
                <a:blip r:embed="rId10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16">
                <a:extLst>
                  <a:ext uri="{FF2B5EF4-FFF2-40B4-BE49-F238E27FC236}">
                    <a16:creationId xmlns:a16="http://schemas.microsoft.com/office/drawing/2014/main" id="{E33DE065-146B-470D-B00E-04D88C1271FA}"/>
                  </a:ext>
                </a:extLst>
              </p:cNvPr>
              <p:cNvSpPr txBox="1"/>
              <p:nvPr/>
            </p:nvSpPr>
            <p:spPr>
              <a:xfrm>
                <a:off x="7116111" y="3096494"/>
                <a:ext cx="4660187" cy="758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16">
                <a:extLst>
                  <a:ext uri="{FF2B5EF4-FFF2-40B4-BE49-F238E27FC236}">
                    <a16:creationId xmlns:a16="http://schemas.microsoft.com/office/drawing/2014/main" id="{E33DE065-146B-470D-B00E-04D88C127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111" y="3096494"/>
                <a:ext cx="4660187" cy="7588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16">
                <a:extLst>
                  <a:ext uri="{FF2B5EF4-FFF2-40B4-BE49-F238E27FC236}">
                    <a16:creationId xmlns:a16="http://schemas.microsoft.com/office/drawing/2014/main" id="{322FDBDE-8D7B-44B3-8CEE-E8C5C9425DDD}"/>
                  </a:ext>
                </a:extLst>
              </p:cNvPr>
              <p:cNvSpPr txBox="1"/>
              <p:nvPr/>
            </p:nvSpPr>
            <p:spPr>
              <a:xfrm>
                <a:off x="690498" y="4124799"/>
                <a:ext cx="16017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i="0" dirty="0">
                    <a:solidFill>
                      <a:srgbClr val="C00000"/>
                    </a:solidFill>
                  </a:rPr>
                  <a:t>When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sz="24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TextBox 16">
                <a:extLst>
                  <a:ext uri="{FF2B5EF4-FFF2-40B4-BE49-F238E27FC236}">
                    <a16:creationId xmlns:a16="http://schemas.microsoft.com/office/drawing/2014/main" id="{322FDBDE-8D7B-44B3-8CEE-E8C5C9425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98" y="4124799"/>
                <a:ext cx="1601785" cy="369332"/>
              </a:xfrm>
              <a:prstGeom prst="rect">
                <a:avLst/>
              </a:prstGeom>
              <a:blipFill>
                <a:blip r:embed="rId12"/>
                <a:stretch>
                  <a:fillRect l="-11407" t="-26667" r="-798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16">
                <a:extLst>
                  <a:ext uri="{FF2B5EF4-FFF2-40B4-BE49-F238E27FC236}">
                    <a16:creationId xmlns:a16="http://schemas.microsoft.com/office/drawing/2014/main" id="{DF799B99-6A37-4006-9922-FCC57F1A4498}"/>
                  </a:ext>
                </a:extLst>
              </p:cNvPr>
              <p:cNvSpPr txBox="1"/>
              <p:nvPr/>
            </p:nvSpPr>
            <p:spPr>
              <a:xfrm>
                <a:off x="690498" y="4667734"/>
                <a:ext cx="4515339" cy="758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16">
                <a:extLst>
                  <a:ext uri="{FF2B5EF4-FFF2-40B4-BE49-F238E27FC236}">
                    <a16:creationId xmlns:a16="http://schemas.microsoft.com/office/drawing/2014/main" id="{DF799B99-6A37-4006-9922-FCC57F1A4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98" y="4667734"/>
                <a:ext cx="4515339" cy="7588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3">
                <a:extLst>
                  <a:ext uri="{FF2B5EF4-FFF2-40B4-BE49-F238E27FC236}">
                    <a16:creationId xmlns:a16="http://schemas.microsoft.com/office/drawing/2014/main" id="{18BAAB7A-335A-4961-A825-46143F2B99C3}"/>
                  </a:ext>
                </a:extLst>
              </p:cNvPr>
              <p:cNvSpPr txBox="1"/>
              <p:nvPr/>
            </p:nvSpPr>
            <p:spPr>
              <a:xfrm>
                <a:off x="690498" y="5761664"/>
                <a:ext cx="9385262" cy="855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8" name="TextBox 23">
                <a:extLst>
                  <a:ext uri="{FF2B5EF4-FFF2-40B4-BE49-F238E27FC236}">
                    <a16:creationId xmlns:a16="http://schemas.microsoft.com/office/drawing/2014/main" id="{18BAAB7A-335A-4961-A825-46143F2B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98" y="5761664"/>
                <a:ext cx="9385262" cy="855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6">
                <a:extLst>
                  <a:ext uri="{FF2B5EF4-FFF2-40B4-BE49-F238E27FC236}">
                    <a16:creationId xmlns:a16="http://schemas.microsoft.com/office/drawing/2014/main" id="{DF799B99-6A37-4006-9922-FCC57F1A4498}"/>
                  </a:ext>
                </a:extLst>
              </p:cNvPr>
              <p:cNvSpPr txBox="1"/>
              <p:nvPr/>
            </p:nvSpPr>
            <p:spPr>
              <a:xfrm>
                <a:off x="6796399" y="4818966"/>
                <a:ext cx="1422634" cy="694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16">
                <a:extLst>
                  <a:ext uri="{FF2B5EF4-FFF2-40B4-BE49-F238E27FC236}">
                    <a16:creationId xmlns:a16="http://schemas.microsoft.com/office/drawing/2014/main" id="{DF799B99-6A37-4006-9922-FCC57F1A4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399" y="4818966"/>
                <a:ext cx="1422634" cy="694614"/>
              </a:xfrm>
              <a:prstGeom prst="rect">
                <a:avLst/>
              </a:prstGeom>
              <a:blipFill>
                <a:blip r:embed="rId15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6">
                <a:extLst>
                  <a:ext uri="{FF2B5EF4-FFF2-40B4-BE49-F238E27FC236}">
                    <a16:creationId xmlns:a16="http://schemas.microsoft.com/office/drawing/2014/main" id="{DF799B99-6A37-4006-9922-FCC57F1A4498}"/>
                  </a:ext>
                </a:extLst>
              </p:cNvPr>
              <p:cNvSpPr txBox="1"/>
              <p:nvPr/>
            </p:nvSpPr>
            <p:spPr>
              <a:xfrm>
                <a:off x="8641457" y="4727477"/>
                <a:ext cx="1434303" cy="763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16">
                <a:extLst>
                  <a:ext uri="{FF2B5EF4-FFF2-40B4-BE49-F238E27FC236}">
                    <a16:creationId xmlns:a16="http://schemas.microsoft.com/office/drawing/2014/main" id="{DF799B99-6A37-4006-9922-FCC57F1A4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457" y="4727477"/>
                <a:ext cx="1434303" cy="76360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50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9" grpId="0"/>
      <p:bldP spid="53" grpId="0"/>
      <p:bldP spid="54" grpId="0"/>
      <p:bldP spid="55" grpId="0"/>
      <p:bldP spid="57" grpId="0"/>
      <p:bldP spid="58" grpId="0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036" y="133578"/>
            <a:ext cx="7644406" cy="723444"/>
          </a:xfrm>
        </p:spPr>
        <p:txBody>
          <a:bodyPr>
            <a:noAutofit/>
          </a:bodyPr>
          <a:lstStyle/>
          <a:p>
            <a:pPr lvl="0"/>
            <a:r>
              <a:rPr lang="en-US" altLang="zh-CN" sz="3600" b="1" dirty="0">
                <a:solidFill>
                  <a:schemeClr val="bg1"/>
                </a:solidFill>
              </a:rPr>
              <a:t>The convolution property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16">
                <a:extLst>
                  <a:ext uri="{FF2B5EF4-FFF2-40B4-BE49-F238E27FC236}">
                    <a16:creationId xmlns:a16="http://schemas.microsoft.com/office/drawing/2014/main" id="{BBEF91EC-ED52-4AB9-9C22-760E8E8359C8}"/>
                  </a:ext>
                </a:extLst>
              </p:cNvPr>
              <p:cNvSpPr txBox="1"/>
              <p:nvPr/>
            </p:nvSpPr>
            <p:spPr>
              <a:xfrm>
                <a:off x="695633" y="2166733"/>
                <a:ext cx="3315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16">
                <a:extLst>
                  <a:ext uri="{FF2B5EF4-FFF2-40B4-BE49-F238E27FC236}">
                    <a16:creationId xmlns:a16="http://schemas.microsoft.com/office/drawing/2014/main" id="{BBEF91EC-ED52-4AB9-9C22-760E8E835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33" y="2166733"/>
                <a:ext cx="3315651" cy="369332"/>
              </a:xfrm>
              <a:prstGeom prst="rect">
                <a:avLst/>
              </a:prstGeom>
              <a:blipFill>
                <a:blip r:embed="rId3"/>
                <a:stretch>
                  <a:fillRect l="-3309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C1EAFF3-0782-4486-B42C-08EFCDE874C1}"/>
              </a:ext>
            </a:extLst>
          </p:cNvPr>
          <p:cNvSpPr txBox="1">
            <a:spLocks/>
          </p:cNvSpPr>
          <p:nvPr/>
        </p:nvSpPr>
        <p:spPr>
          <a:xfrm>
            <a:off x="252885" y="2659604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6">
                <a:extLst>
                  <a:ext uri="{FF2B5EF4-FFF2-40B4-BE49-F238E27FC236}">
                    <a16:creationId xmlns:a16="http://schemas.microsoft.com/office/drawing/2014/main" id="{727749D5-B8E7-46E9-9DD7-17399FA6DD97}"/>
                  </a:ext>
                </a:extLst>
              </p:cNvPr>
              <p:cNvSpPr txBox="1"/>
              <p:nvPr/>
            </p:nvSpPr>
            <p:spPr>
              <a:xfrm>
                <a:off x="690498" y="3127592"/>
                <a:ext cx="2819554" cy="696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16">
                <a:extLst>
                  <a:ext uri="{FF2B5EF4-FFF2-40B4-BE49-F238E27FC236}">
                    <a16:creationId xmlns:a16="http://schemas.microsoft.com/office/drawing/2014/main" id="{727749D5-B8E7-46E9-9DD7-17399FA6D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98" y="3127592"/>
                <a:ext cx="2819554" cy="696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ounded Rectangle 19">
                <a:extLst>
                  <a:ext uri="{FF2B5EF4-FFF2-40B4-BE49-F238E27FC236}">
                    <a16:creationId xmlns:a16="http://schemas.microsoft.com/office/drawing/2014/main" id="{22351C5A-32BC-47BC-AC2C-1E62BCA7B367}"/>
                  </a:ext>
                </a:extLst>
              </p:cNvPr>
              <p:cNvSpPr/>
              <p:nvPr/>
            </p:nvSpPr>
            <p:spPr>
              <a:xfrm>
                <a:off x="4617067" y="1196520"/>
                <a:ext cx="1872208" cy="724726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6" name="Rounded Rectangle 19">
                <a:extLst>
                  <a:ext uri="{FF2B5EF4-FFF2-40B4-BE49-F238E27FC236}">
                    <a16:creationId xmlns:a16="http://schemas.microsoft.com/office/drawing/2014/main" id="{22351C5A-32BC-47BC-AC2C-1E62BCA7B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67" y="1196520"/>
                <a:ext cx="1872208" cy="72472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20">
            <a:extLst>
              <a:ext uri="{FF2B5EF4-FFF2-40B4-BE49-F238E27FC236}">
                <a16:creationId xmlns:a16="http://schemas.microsoft.com/office/drawing/2014/main" id="{25C49090-AC21-4292-ADD8-7AA66D494B61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6489275" y="1558883"/>
            <a:ext cx="80863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21">
            <a:extLst>
              <a:ext uri="{FF2B5EF4-FFF2-40B4-BE49-F238E27FC236}">
                <a16:creationId xmlns:a16="http://schemas.microsoft.com/office/drawing/2014/main" id="{E853B058-2894-42BE-B0C0-6E0E37A5B740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>
            <a:off x="3933800" y="1558883"/>
            <a:ext cx="68326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22">
                <a:extLst>
                  <a:ext uri="{FF2B5EF4-FFF2-40B4-BE49-F238E27FC236}">
                    <a16:creationId xmlns:a16="http://schemas.microsoft.com/office/drawing/2014/main" id="{694A8C8A-6E86-49FF-AB47-CD048B8273DA}"/>
                  </a:ext>
                </a:extLst>
              </p:cNvPr>
              <p:cNvSpPr txBox="1"/>
              <p:nvPr/>
            </p:nvSpPr>
            <p:spPr>
              <a:xfrm>
                <a:off x="3002711" y="1297273"/>
                <a:ext cx="931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22">
                <a:extLst>
                  <a:ext uri="{FF2B5EF4-FFF2-40B4-BE49-F238E27FC236}">
                    <a16:creationId xmlns:a16="http://schemas.microsoft.com/office/drawing/2014/main" id="{694A8C8A-6E86-49FF-AB47-CD048B82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11" y="1297273"/>
                <a:ext cx="93108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23">
                <a:extLst>
                  <a:ext uri="{FF2B5EF4-FFF2-40B4-BE49-F238E27FC236}">
                    <a16:creationId xmlns:a16="http://schemas.microsoft.com/office/drawing/2014/main" id="{1030B1AA-EE4B-46DE-83A5-D3E686C6AEC6}"/>
                  </a:ext>
                </a:extLst>
              </p:cNvPr>
              <p:cNvSpPr txBox="1"/>
              <p:nvPr/>
            </p:nvSpPr>
            <p:spPr>
              <a:xfrm>
                <a:off x="7297909" y="1297273"/>
                <a:ext cx="9359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23">
                <a:extLst>
                  <a:ext uri="{FF2B5EF4-FFF2-40B4-BE49-F238E27FC236}">
                    <a16:creationId xmlns:a16="http://schemas.microsoft.com/office/drawing/2014/main" id="{1030B1AA-EE4B-46DE-83A5-D3E686C6A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909" y="1297273"/>
                <a:ext cx="9359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6">
                <a:extLst>
                  <a:ext uri="{FF2B5EF4-FFF2-40B4-BE49-F238E27FC236}">
                    <a16:creationId xmlns:a16="http://schemas.microsoft.com/office/drawing/2014/main" id="{8C24D7CC-56BE-48C3-9FA9-6A41D7C000FE}"/>
                  </a:ext>
                </a:extLst>
              </p:cNvPr>
              <p:cNvSpPr txBox="1"/>
              <p:nvPr/>
            </p:nvSpPr>
            <p:spPr>
              <a:xfrm>
                <a:off x="4195543" y="2166733"/>
                <a:ext cx="3308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16">
                <a:extLst>
                  <a:ext uri="{FF2B5EF4-FFF2-40B4-BE49-F238E27FC236}">
                    <a16:creationId xmlns:a16="http://schemas.microsoft.com/office/drawing/2014/main" id="{8C24D7CC-56BE-48C3-9FA9-6A41D7C00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543" y="2166733"/>
                <a:ext cx="3308855" cy="369332"/>
              </a:xfrm>
              <a:prstGeom prst="rect">
                <a:avLst/>
              </a:prstGeom>
              <a:blipFill>
                <a:blip r:embed="rId8"/>
                <a:stretch>
                  <a:fillRect l="-2210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6">
                <a:extLst>
                  <a:ext uri="{FF2B5EF4-FFF2-40B4-BE49-F238E27FC236}">
                    <a16:creationId xmlns:a16="http://schemas.microsoft.com/office/drawing/2014/main" id="{3DA934EE-8AD7-48D1-BA35-2D2952994E73}"/>
                  </a:ext>
                </a:extLst>
              </p:cNvPr>
              <p:cNvSpPr txBox="1"/>
              <p:nvPr/>
            </p:nvSpPr>
            <p:spPr>
              <a:xfrm>
                <a:off x="7688657" y="2166733"/>
                <a:ext cx="1087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16">
                <a:extLst>
                  <a:ext uri="{FF2B5EF4-FFF2-40B4-BE49-F238E27FC236}">
                    <a16:creationId xmlns:a16="http://schemas.microsoft.com/office/drawing/2014/main" id="{3DA934EE-8AD7-48D1-BA35-2D2952994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657" y="2166733"/>
                <a:ext cx="1087285" cy="369332"/>
              </a:xfrm>
              <a:prstGeom prst="rect">
                <a:avLst/>
              </a:prstGeom>
              <a:blipFill>
                <a:blip r:embed="rId9"/>
                <a:stretch>
                  <a:fillRect l="-10056" r="-223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16">
                <a:extLst>
                  <a:ext uri="{FF2B5EF4-FFF2-40B4-BE49-F238E27FC236}">
                    <a16:creationId xmlns:a16="http://schemas.microsoft.com/office/drawing/2014/main" id="{253D3E4A-DFE9-4F61-99A9-64F83AE4B7D5}"/>
                  </a:ext>
                </a:extLst>
              </p:cNvPr>
              <p:cNvSpPr txBox="1"/>
              <p:nvPr/>
            </p:nvSpPr>
            <p:spPr>
              <a:xfrm>
                <a:off x="3873160" y="3096494"/>
                <a:ext cx="2793970" cy="758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16">
                <a:extLst>
                  <a:ext uri="{FF2B5EF4-FFF2-40B4-BE49-F238E27FC236}">
                    <a16:creationId xmlns:a16="http://schemas.microsoft.com/office/drawing/2014/main" id="{253D3E4A-DFE9-4F61-99A9-64F83AE4B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160" y="3096494"/>
                <a:ext cx="2793970" cy="758862"/>
              </a:xfrm>
              <a:prstGeom prst="rect">
                <a:avLst/>
              </a:prstGeom>
              <a:blipFill>
                <a:blip r:embed="rId10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16">
                <a:extLst>
                  <a:ext uri="{FF2B5EF4-FFF2-40B4-BE49-F238E27FC236}">
                    <a16:creationId xmlns:a16="http://schemas.microsoft.com/office/drawing/2014/main" id="{E33DE065-146B-470D-B00E-04D88C1271FA}"/>
                  </a:ext>
                </a:extLst>
              </p:cNvPr>
              <p:cNvSpPr txBox="1"/>
              <p:nvPr/>
            </p:nvSpPr>
            <p:spPr>
              <a:xfrm>
                <a:off x="7116111" y="3096494"/>
                <a:ext cx="4660187" cy="758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16">
                <a:extLst>
                  <a:ext uri="{FF2B5EF4-FFF2-40B4-BE49-F238E27FC236}">
                    <a16:creationId xmlns:a16="http://schemas.microsoft.com/office/drawing/2014/main" id="{E33DE065-146B-470D-B00E-04D88C127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111" y="3096494"/>
                <a:ext cx="4660187" cy="7588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16">
                <a:extLst>
                  <a:ext uri="{FF2B5EF4-FFF2-40B4-BE49-F238E27FC236}">
                    <a16:creationId xmlns:a16="http://schemas.microsoft.com/office/drawing/2014/main" id="{322FDBDE-8D7B-44B3-8CEE-E8C5C9425DDD}"/>
                  </a:ext>
                </a:extLst>
              </p:cNvPr>
              <p:cNvSpPr txBox="1"/>
              <p:nvPr/>
            </p:nvSpPr>
            <p:spPr>
              <a:xfrm>
                <a:off x="690498" y="4124799"/>
                <a:ext cx="16098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i="0" dirty="0">
                    <a:solidFill>
                      <a:srgbClr val="C00000"/>
                    </a:solidFill>
                  </a:rPr>
                  <a:t>When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sz="24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TextBox 16">
                <a:extLst>
                  <a:ext uri="{FF2B5EF4-FFF2-40B4-BE49-F238E27FC236}">
                    <a16:creationId xmlns:a16="http://schemas.microsoft.com/office/drawing/2014/main" id="{322FDBDE-8D7B-44B3-8CEE-E8C5C9425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98" y="4124799"/>
                <a:ext cx="1609800" cy="369332"/>
              </a:xfrm>
              <a:prstGeom prst="rect">
                <a:avLst/>
              </a:prstGeom>
              <a:blipFill>
                <a:blip r:embed="rId12"/>
                <a:stretch>
                  <a:fillRect l="-11364" t="-26667" r="-757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16">
                <a:extLst>
                  <a:ext uri="{FF2B5EF4-FFF2-40B4-BE49-F238E27FC236}">
                    <a16:creationId xmlns:a16="http://schemas.microsoft.com/office/drawing/2014/main" id="{219A1147-A227-40D2-82CC-490B6983F6DE}"/>
                  </a:ext>
                </a:extLst>
              </p:cNvPr>
              <p:cNvSpPr txBox="1"/>
              <p:nvPr/>
            </p:nvSpPr>
            <p:spPr>
              <a:xfrm>
                <a:off x="690498" y="4621379"/>
                <a:ext cx="6526467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16">
                <a:extLst>
                  <a:ext uri="{FF2B5EF4-FFF2-40B4-BE49-F238E27FC236}">
                    <a16:creationId xmlns:a16="http://schemas.microsoft.com/office/drawing/2014/main" id="{219A1147-A227-40D2-82CC-490B6983F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98" y="4621379"/>
                <a:ext cx="6526467" cy="8298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3">
                <a:extLst>
                  <a:ext uri="{FF2B5EF4-FFF2-40B4-BE49-F238E27FC236}">
                    <a16:creationId xmlns:a16="http://schemas.microsoft.com/office/drawing/2014/main" id="{F5844815-9AB0-4265-8171-EEB4B97FEEF7}"/>
                  </a:ext>
                </a:extLst>
              </p:cNvPr>
              <p:cNvSpPr txBox="1"/>
              <p:nvPr/>
            </p:nvSpPr>
            <p:spPr>
              <a:xfrm>
                <a:off x="690498" y="5783564"/>
                <a:ext cx="59109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𝑛</m:t>
                        </m:r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𝛼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𝑛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𝑛</m:t>
                        </m:r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" name="TextBox 23">
                <a:extLst>
                  <a:ext uri="{FF2B5EF4-FFF2-40B4-BE49-F238E27FC236}">
                    <a16:creationId xmlns:a16="http://schemas.microsoft.com/office/drawing/2014/main" id="{F5844815-9AB0-4265-8171-EEB4B97FE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98" y="5783564"/>
                <a:ext cx="5910977" cy="461665"/>
              </a:xfrm>
              <a:prstGeom prst="rect">
                <a:avLst/>
              </a:prstGeom>
              <a:blipFill>
                <a:blip r:embed="rId14"/>
                <a:stretch>
                  <a:fillRect l="-309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08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036" y="133578"/>
            <a:ext cx="7644406" cy="723444"/>
          </a:xfrm>
        </p:spPr>
        <p:txBody>
          <a:bodyPr>
            <a:noAutofit/>
          </a:bodyPr>
          <a:lstStyle/>
          <a:p>
            <a:pPr lvl="0"/>
            <a:r>
              <a:rPr lang="en-US" altLang="zh-CN" sz="3600" b="1" dirty="0">
                <a:solidFill>
                  <a:schemeClr val="bg1"/>
                </a:solidFill>
              </a:rPr>
              <a:t>The convolution property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3A072298-3FDD-4A38-A152-EAFB425F90C2}"/>
              </a:ext>
            </a:extLst>
          </p:cNvPr>
          <p:cNvSpPr/>
          <p:nvPr/>
        </p:nvSpPr>
        <p:spPr>
          <a:xfrm>
            <a:off x="354607" y="1634631"/>
            <a:ext cx="51855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dirty="0"/>
              <a:t>Consider the ideal band-stop filter,</a:t>
            </a:r>
            <a:endParaRPr 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2E78A3-471F-4A5F-9E9C-2FAEC2DF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593" y="2063293"/>
            <a:ext cx="4671317" cy="16616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D5402C-8D80-4BC1-83FB-9A13B1909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031" y="4036906"/>
            <a:ext cx="3917879" cy="1596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6">
                <a:extLst>
                  <a:ext uri="{FF2B5EF4-FFF2-40B4-BE49-F238E27FC236}">
                    <a16:creationId xmlns:a16="http://schemas.microsoft.com/office/drawing/2014/main" id="{B4E453EE-F571-4BC2-94B9-E4498AC012D9}"/>
                  </a:ext>
                </a:extLst>
              </p:cNvPr>
              <p:cNvSpPr txBox="1"/>
              <p:nvPr/>
            </p:nvSpPr>
            <p:spPr>
              <a:xfrm>
                <a:off x="686058" y="2166733"/>
                <a:ext cx="2371740" cy="38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16">
                <a:extLst>
                  <a:ext uri="{FF2B5EF4-FFF2-40B4-BE49-F238E27FC236}">
                    <a16:creationId xmlns:a16="http://schemas.microsoft.com/office/drawing/2014/main" id="{B4E453EE-F571-4BC2-94B9-E4498AC01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58" y="2166733"/>
                <a:ext cx="2371740" cy="381771"/>
              </a:xfrm>
              <a:prstGeom prst="rect">
                <a:avLst/>
              </a:prstGeom>
              <a:blipFill>
                <a:blip r:embed="rId5"/>
                <a:stretch>
                  <a:fillRect l="-3342" t="-3175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6">
                <a:extLst>
                  <a:ext uri="{FF2B5EF4-FFF2-40B4-BE49-F238E27FC236}">
                    <a16:creationId xmlns:a16="http://schemas.microsoft.com/office/drawing/2014/main" id="{7A7712EE-16F9-45DB-ADD8-B0CD04D9610F}"/>
                  </a:ext>
                </a:extLst>
              </p:cNvPr>
              <p:cNvSpPr txBox="1"/>
              <p:nvPr/>
            </p:nvSpPr>
            <p:spPr>
              <a:xfrm>
                <a:off x="686058" y="2732959"/>
                <a:ext cx="3071034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16">
                <a:extLst>
                  <a:ext uri="{FF2B5EF4-FFF2-40B4-BE49-F238E27FC236}">
                    <a16:creationId xmlns:a16="http://schemas.microsoft.com/office/drawing/2014/main" id="{7A7712EE-16F9-45DB-ADD8-B0CD04D96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58" y="2732959"/>
                <a:ext cx="3071034" cy="423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6">
                <a:extLst>
                  <a:ext uri="{FF2B5EF4-FFF2-40B4-BE49-F238E27FC236}">
                    <a16:creationId xmlns:a16="http://schemas.microsoft.com/office/drawing/2014/main" id="{C7DE5365-B62C-4412-82EC-6C9D4B97B8C9}"/>
                  </a:ext>
                </a:extLst>
              </p:cNvPr>
              <p:cNvSpPr txBox="1"/>
              <p:nvPr/>
            </p:nvSpPr>
            <p:spPr>
              <a:xfrm>
                <a:off x="686058" y="3385180"/>
                <a:ext cx="4268541" cy="431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𝑙𝑝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16">
                <a:extLst>
                  <a:ext uri="{FF2B5EF4-FFF2-40B4-BE49-F238E27FC236}">
                    <a16:creationId xmlns:a16="http://schemas.microsoft.com/office/drawing/2014/main" id="{C7DE5365-B62C-4412-82EC-6C9D4B97B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58" y="3385180"/>
                <a:ext cx="4268541" cy="431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6">
                <a:extLst>
                  <a:ext uri="{FF2B5EF4-FFF2-40B4-BE49-F238E27FC236}">
                    <a16:creationId xmlns:a16="http://schemas.microsoft.com/office/drawing/2014/main" id="{FA4257F7-2B83-46F6-A3B7-7D818912028A}"/>
                  </a:ext>
                </a:extLst>
              </p:cNvPr>
              <p:cNvSpPr txBox="1"/>
              <p:nvPr/>
            </p:nvSpPr>
            <p:spPr>
              <a:xfrm>
                <a:off x="686058" y="4064940"/>
                <a:ext cx="3263779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16">
                <a:extLst>
                  <a:ext uri="{FF2B5EF4-FFF2-40B4-BE49-F238E27FC236}">
                    <a16:creationId xmlns:a16="http://schemas.microsoft.com/office/drawing/2014/main" id="{FA4257F7-2B83-46F6-A3B7-7D8189120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58" y="4064940"/>
                <a:ext cx="3263779" cy="423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6">
                <a:extLst>
                  <a:ext uri="{FF2B5EF4-FFF2-40B4-BE49-F238E27FC236}">
                    <a16:creationId xmlns:a16="http://schemas.microsoft.com/office/drawing/2014/main" id="{21FD935C-DC84-4E7B-8CD9-58E6327A97D4}"/>
                  </a:ext>
                </a:extLst>
              </p:cNvPr>
              <p:cNvSpPr txBox="1"/>
              <p:nvPr/>
            </p:nvSpPr>
            <p:spPr>
              <a:xfrm>
                <a:off x="686058" y="5575969"/>
                <a:ext cx="3743845" cy="424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𝑙𝑝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16">
                <a:extLst>
                  <a:ext uri="{FF2B5EF4-FFF2-40B4-BE49-F238E27FC236}">
                    <a16:creationId xmlns:a16="http://schemas.microsoft.com/office/drawing/2014/main" id="{21FD935C-DC84-4E7B-8CD9-58E6327A9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58" y="5575969"/>
                <a:ext cx="3743845" cy="4242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16">
                <a:extLst>
                  <a:ext uri="{FF2B5EF4-FFF2-40B4-BE49-F238E27FC236}">
                    <a16:creationId xmlns:a16="http://schemas.microsoft.com/office/drawing/2014/main" id="{BAAE0EBC-AD52-4E98-9CB6-B6C01B67C682}"/>
                  </a:ext>
                </a:extLst>
              </p:cNvPr>
              <p:cNvSpPr txBox="1"/>
              <p:nvPr/>
            </p:nvSpPr>
            <p:spPr>
              <a:xfrm>
                <a:off x="686058" y="6155570"/>
                <a:ext cx="8881919" cy="431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𝑙𝑝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𝑙𝑝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16">
                <a:extLst>
                  <a:ext uri="{FF2B5EF4-FFF2-40B4-BE49-F238E27FC236}">
                    <a16:creationId xmlns:a16="http://schemas.microsoft.com/office/drawing/2014/main" id="{BAAE0EBC-AD52-4E98-9CB6-B6C01B67C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58" y="6155570"/>
                <a:ext cx="8881919" cy="431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EDF5757-B6F8-4B78-9E8A-6566D6DAE894}"/>
                  </a:ext>
                </a:extLst>
              </p:cNvPr>
              <p:cNvSpPr txBox="1"/>
              <p:nvPr/>
            </p:nvSpPr>
            <p:spPr>
              <a:xfrm>
                <a:off x="5440134" y="1643797"/>
                <a:ext cx="175121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EDF5757-B6F8-4B78-9E8A-6566D6DAE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34" y="1643797"/>
                <a:ext cx="1751210" cy="5091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CE3C149F-9DF7-4C4A-ACA4-83088A57A152}"/>
                  </a:ext>
                </a:extLst>
              </p:cNvPr>
              <p:cNvSpPr txBox="1"/>
              <p:nvPr/>
            </p:nvSpPr>
            <p:spPr>
              <a:xfrm>
                <a:off x="1916043" y="4994401"/>
                <a:ext cx="3040704" cy="431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𝑙𝑝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CE3C149F-9DF7-4C4A-ACA4-83088A57A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043" y="4994401"/>
                <a:ext cx="3040704" cy="4314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3C45CE8A-29B3-47FF-B593-4DEC04D5E9C9}"/>
                  </a:ext>
                </a:extLst>
              </p:cNvPr>
              <p:cNvSpPr txBox="1"/>
              <p:nvPr/>
            </p:nvSpPr>
            <p:spPr>
              <a:xfrm>
                <a:off x="1916043" y="4522338"/>
                <a:ext cx="3682098" cy="431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𝑙𝑝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3C45CE8A-29B3-47FF-B593-4DEC04D5E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043" y="4522338"/>
                <a:ext cx="3682098" cy="4314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7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0" grpId="0"/>
      <p:bldP spid="32" grpId="0"/>
      <p:bldP spid="33" grpId="0"/>
      <p:bldP spid="34" grpId="0"/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330926"/>
            <a:ext cx="11342914" cy="13902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Discrete-Time Fourier Transform </a:t>
            </a:r>
            <a:r>
              <a:rPr lang="en-US" b="1" dirty="0">
                <a:solidFill>
                  <a:srgbClr val="0070C0"/>
                </a:solidFill>
              </a:rPr>
              <a:t>(ch.5)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6240" y="1721224"/>
            <a:ext cx="11399520" cy="4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 Representation of aperiodic signals- Discrete Fourier transform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Fourier transform for periodic signals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Properties of discrete-time Fourier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transform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convolution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multiplication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Duality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Systems characterized by difference equations</a:t>
            </a:r>
          </a:p>
        </p:txBody>
      </p:sp>
    </p:spTree>
    <p:extLst>
      <p:ext uri="{BB962C8B-B14F-4D97-AF65-F5344CB8AC3E}">
        <p14:creationId xmlns:p14="http://schemas.microsoft.com/office/powerpoint/2010/main" val="24383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86" y="133578"/>
            <a:ext cx="857535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Discrete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368" y="1096131"/>
            <a:ext cx="7104139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pairs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861952" y="2156101"/>
            <a:ext cx="4310744" cy="573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Fourier transform (FT)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861952" y="3248265"/>
            <a:ext cx="4310744" cy="573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Inverse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368" y="4164032"/>
                <a:ext cx="1063786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is a linear combination (specifically, an integral) of complex exponentials at different frequencies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8" y="4164032"/>
                <a:ext cx="10637866" cy="954107"/>
              </a:xfrm>
              <a:prstGeom prst="rect">
                <a:avLst/>
              </a:prstGeom>
              <a:blipFill>
                <a:blip r:embed="rId3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28368" y="5180781"/>
                <a:ext cx="10054156" cy="537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zh-CN" alt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is the weight for different frequencies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8" y="5180781"/>
                <a:ext cx="10054156" cy="537135"/>
              </a:xfrm>
              <a:prstGeom prst="rect">
                <a:avLst/>
              </a:prstGeom>
              <a:blipFill>
                <a:blip r:embed="rId6"/>
                <a:stretch>
                  <a:fillRect t="-9091" b="-3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28368" y="5962670"/>
                <a:ext cx="10054156" cy="537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 is called the spectrum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8" y="5962670"/>
                <a:ext cx="10054156" cy="537135"/>
              </a:xfrm>
              <a:prstGeom prst="rect">
                <a:avLst/>
              </a:prstGeom>
              <a:blipFill>
                <a:blip r:embed="rId7"/>
                <a:stretch>
                  <a:fillRect t="-7955" b="-3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C6F24EF-740F-42C7-A0BE-2947DE7A4884}"/>
                  </a:ext>
                </a:extLst>
              </p:cNvPr>
              <p:cNvSpPr txBox="1"/>
              <p:nvPr/>
            </p:nvSpPr>
            <p:spPr>
              <a:xfrm>
                <a:off x="1370181" y="1806923"/>
                <a:ext cx="4069953" cy="1118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C6F24EF-740F-42C7-A0BE-2947DE7A4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181" y="1806923"/>
                <a:ext cx="4069953" cy="11188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58C798B-41C5-460D-AB2A-3F7337467422}"/>
                  </a:ext>
                </a:extLst>
              </p:cNvPr>
              <p:cNvSpPr txBox="1"/>
              <p:nvPr/>
            </p:nvSpPr>
            <p:spPr>
              <a:xfrm>
                <a:off x="1370181" y="3029080"/>
                <a:ext cx="4069953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58C798B-41C5-460D-AB2A-3F733746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181" y="3029080"/>
                <a:ext cx="4069953" cy="871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59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036" y="133578"/>
            <a:ext cx="7644406" cy="723444"/>
          </a:xfrm>
        </p:spPr>
        <p:txBody>
          <a:bodyPr>
            <a:noAutofit/>
          </a:bodyPr>
          <a:lstStyle/>
          <a:p>
            <a:pPr lvl="0"/>
            <a:r>
              <a:rPr lang="en-US" altLang="zh-CN" sz="3600" b="1" dirty="0">
                <a:solidFill>
                  <a:schemeClr val="bg1"/>
                </a:solidFill>
              </a:rPr>
              <a:t>The multiplication property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872895-0F2F-4F63-B631-AE4624C9C83A}"/>
                  </a:ext>
                </a:extLst>
              </p:cNvPr>
              <p:cNvSpPr txBox="1"/>
              <p:nvPr/>
            </p:nvSpPr>
            <p:spPr>
              <a:xfrm>
                <a:off x="686058" y="2431803"/>
                <a:ext cx="6814751" cy="1026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872895-0F2F-4F63-B631-AE4624C9C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58" y="2431803"/>
                <a:ext cx="6814751" cy="1026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BA10B582-776F-4524-B988-D4CD7271CEE0}"/>
                  </a:ext>
                </a:extLst>
              </p:cNvPr>
              <p:cNvSpPr txBox="1"/>
              <p:nvPr/>
            </p:nvSpPr>
            <p:spPr>
              <a:xfrm>
                <a:off x="5680888" y="1198183"/>
                <a:ext cx="5215402" cy="778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BA10B582-776F-4524-B988-D4CD7271C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888" y="1198183"/>
                <a:ext cx="5215402" cy="778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5658AAC9-4C8F-4017-8C3A-DF8EC739B4A9}"/>
                  </a:ext>
                </a:extLst>
              </p:cNvPr>
              <p:cNvSpPr txBox="1"/>
              <p:nvPr/>
            </p:nvSpPr>
            <p:spPr>
              <a:xfrm>
                <a:off x="2091320" y="1418892"/>
                <a:ext cx="2436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5658AAC9-4C8F-4017-8C3A-DF8EC739B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320" y="1418892"/>
                <a:ext cx="2436051" cy="369332"/>
              </a:xfrm>
              <a:prstGeom prst="rect">
                <a:avLst/>
              </a:prstGeom>
              <a:blipFill>
                <a:blip r:embed="rId5"/>
                <a:stretch>
                  <a:fillRect l="-45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17">
            <a:extLst>
              <a:ext uri="{FF2B5EF4-FFF2-40B4-BE49-F238E27FC236}">
                <a16:creationId xmlns:a16="http://schemas.microsoft.com/office/drawing/2014/main" id="{858627A5-0EE2-42F3-8948-303448DA7177}"/>
              </a:ext>
            </a:extLst>
          </p:cNvPr>
          <p:cNvCxnSpPr>
            <a:cxnSpLocks/>
          </p:cNvCxnSpPr>
          <p:nvPr/>
        </p:nvCxnSpPr>
        <p:spPr>
          <a:xfrm flipV="1">
            <a:off x="4639338" y="1603558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3912EC93-3FCE-4766-BE00-72EE4C37E2BC}"/>
                  </a:ext>
                </a:extLst>
              </p:cNvPr>
              <p:cNvSpPr txBox="1"/>
              <p:nvPr/>
            </p:nvSpPr>
            <p:spPr>
              <a:xfrm>
                <a:off x="4921354" y="1232546"/>
                <a:ext cx="295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3912EC93-3FCE-4766-BE00-72EE4C37E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354" y="1232546"/>
                <a:ext cx="295786" cy="369332"/>
              </a:xfrm>
              <a:prstGeom prst="rect">
                <a:avLst/>
              </a:prstGeom>
              <a:blipFill>
                <a:blip r:embed="rId6"/>
                <a:stretch>
                  <a:fillRect l="-22449" r="-2040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6">
                <a:extLst>
                  <a:ext uri="{FF2B5EF4-FFF2-40B4-BE49-F238E27FC236}">
                    <a16:creationId xmlns:a16="http://schemas.microsoft.com/office/drawing/2014/main" id="{1ECCC4DD-A709-4509-B45D-B5F472E6ACC7}"/>
                  </a:ext>
                </a:extLst>
              </p:cNvPr>
              <p:cNvSpPr txBox="1"/>
              <p:nvPr/>
            </p:nvSpPr>
            <p:spPr>
              <a:xfrm>
                <a:off x="686058" y="3550855"/>
                <a:ext cx="6836295" cy="1026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16">
                <a:extLst>
                  <a:ext uri="{FF2B5EF4-FFF2-40B4-BE49-F238E27FC236}">
                    <a16:creationId xmlns:a16="http://schemas.microsoft.com/office/drawing/2014/main" id="{1ECCC4DD-A709-4509-B45D-B5F472E6A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58" y="3550855"/>
                <a:ext cx="6836295" cy="1026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6">
                <a:extLst>
                  <a:ext uri="{FF2B5EF4-FFF2-40B4-BE49-F238E27FC236}">
                    <a16:creationId xmlns:a16="http://schemas.microsoft.com/office/drawing/2014/main" id="{575462B1-E2D8-47B0-B019-AD3E6DB60F71}"/>
                  </a:ext>
                </a:extLst>
              </p:cNvPr>
              <p:cNvSpPr txBox="1"/>
              <p:nvPr/>
            </p:nvSpPr>
            <p:spPr>
              <a:xfrm>
                <a:off x="686057" y="4625802"/>
                <a:ext cx="6761338" cy="1026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altLang="zh-CN" sz="24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16">
                <a:extLst>
                  <a:ext uri="{FF2B5EF4-FFF2-40B4-BE49-F238E27FC236}">
                    <a16:creationId xmlns:a16="http://schemas.microsoft.com/office/drawing/2014/main" id="{575462B1-E2D8-47B0-B019-AD3E6DB60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57" y="4625802"/>
                <a:ext cx="6761338" cy="10265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6">
                <a:extLst>
                  <a:ext uri="{FF2B5EF4-FFF2-40B4-BE49-F238E27FC236}">
                    <a16:creationId xmlns:a16="http://schemas.microsoft.com/office/drawing/2014/main" id="{125875F4-CB52-44AF-8FE1-A6A6E968B17C}"/>
                  </a:ext>
                </a:extLst>
              </p:cNvPr>
              <p:cNvSpPr txBox="1"/>
              <p:nvPr/>
            </p:nvSpPr>
            <p:spPr>
              <a:xfrm>
                <a:off x="686057" y="5842558"/>
                <a:ext cx="5215402" cy="778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CN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16">
                <a:extLst>
                  <a:ext uri="{FF2B5EF4-FFF2-40B4-BE49-F238E27FC236}">
                    <a16:creationId xmlns:a16="http://schemas.microsoft.com/office/drawing/2014/main" id="{125875F4-CB52-44AF-8FE1-A6A6E968B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57" y="5842558"/>
                <a:ext cx="5215402" cy="7787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环形 11">
            <a:extLst>
              <a:ext uri="{FF2B5EF4-FFF2-40B4-BE49-F238E27FC236}">
                <a16:creationId xmlns:a16="http://schemas.microsoft.com/office/drawing/2014/main" id="{310242CC-30F2-4964-A24F-989128557D9B}"/>
              </a:ext>
            </a:extLst>
          </p:cNvPr>
          <p:cNvSpPr/>
          <p:nvPr/>
        </p:nvSpPr>
        <p:spPr>
          <a:xfrm rot="5400000">
            <a:off x="7257148" y="3183045"/>
            <a:ext cx="739186" cy="607775"/>
          </a:xfrm>
          <a:prstGeom prst="circularArrow">
            <a:avLst>
              <a:gd name="adj1" fmla="val 9870"/>
              <a:gd name="adj2" fmla="val 1345903"/>
              <a:gd name="adj3" fmla="val 20195678"/>
              <a:gd name="adj4" fmla="val 10800000"/>
              <a:gd name="adj5" fmla="val 1377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C891F33-3270-4E2F-93EE-7FB062674263}"/>
              </a:ext>
            </a:extLst>
          </p:cNvPr>
          <p:cNvSpPr txBox="1">
            <a:spLocks/>
          </p:cNvSpPr>
          <p:nvPr/>
        </p:nvSpPr>
        <p:spPr>
          <a:xfrm>
            <a:off x="252885" y="2090155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Proof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BB14DA0-463B-4276-A9B1-4A7819CBC9D2}"/>
                  </a:ext>
                </a:extLst>
              </p:cNvPr>
              <p:cNvSpPr txBox="1"/>
              <p:nvPr/>
            </p:nvSpPr>
            <p:spPr>
              <a:xfrm>
                <a:off x="7952402" y="3120411"/>
                <a:ext cx="3441876" cy="676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BB14DA0-463B-4276-A9B1-4A7819CBC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402" y="3120411"/>
                <a:ext cx="3441876" cy="6764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22E43BD-6E5E-44FA-85BB-744701F7C8E6}"/>
              </a:ext>
            </a:extLst>
          </p:cNvPr>
          <p:cNvSpPr txBox="1">
            <a:spLocks/>
          </p:cNvSpPr>
          <p:nvPr/>
        </p:nvSpPr>
        <p:spPr>
          <a:xfrm>
            <a:off x="7452525" y="2356028"/>
            <a:ext cx="3023738" cy="355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Periodic convolution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F14DA5C2-85F5-403D-80FF-6A2204F6A03E}"/>
              </a:ext>
            </a:extLst>
          </p:cNvPr>
          <p:cNvSpPr/>
          <p:nvPr/>
        </p:nvSpPr>
        <p:spPr>
          <a:xfrm rot="16200000">
            <a:off x="8887005" y="188819"/>
            <a:ext cx="162557" cy="3746216"/>
          </a:xfrm>
          <a:prstGeom prst="leftBrace">
            <a:avLst>
              <a:gd name="adj1" fmla="val 4358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4" grpId="0"/>
      <p:bldP spid="25" grpId="0"/>
      <p:bldP spid="12" grpId="0" animBg="1"/>
      <p:bldP spid="29" grpId="0"/>
      <p:bldP spid="30" grpId="0"/>
      <p:bldP spid="31" grpId="0"/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036" y="133578"/>
            <a:ext cx="7644406" cy="723444"/>
          </a:xfrm>
        </p:spPr>
        <p:txBody>
          <a:bodyPr>
            <a:noAutofit/>
          </a:bodyPr>
          <a:lstStyle/>
          <a:p>
            <a:pPr lvl="0"/>
            <a:r>
              <a:rPr lang="en-US" altLang="zh-CN" sz="3600" b="1" dirty="0">
                <a:solidFill>
                  <a:schemeClr val="bg1"/>
                </a:solidFill>
              </a:rPr>
              <a:t>The multiplication property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4415" y="2960034"/>
            <a:ext cx="1056046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>
                <a:solidFill>
                  <a:srgbClr val="0070C0"/>
                </a:solidFill>
                <a:latin typeface="Calibri" panose="020F0502020204030204"/>
              </a:rPr>
              <a:t> Solution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B85F8F-6663-495D-9DD3-C39C55CF5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260"/>
          <a:stretch/>
        </p:blipFill>
        <p:spPr>
          <a:xfrm>
            <a:off x="8085593" y="1093210"/>
            <a:ext cx="3958975" cy="10163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440F8F-EC69-4096-85EA-C2C2E4451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092" y="3484303"/>
            <a:ext cx="4780908" cy="1876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6">
                <a:extLst>
                  <a:ext uri="{FF2B5EF4-FFF2-40B4-BE49-F238E27FC236}">
                    <a16:creationId xmlns:a16="http://schemas.microsoft.com/office/drawing/2014/main" id="{1ECECEE6-E944-4D6E-BBCA-285BD33C8A81}"/>
                  </a:ext>
                </a:extLst>
              </p:cNvPr>
              <p:cNvSpPr txBox="1"/>
              <p:nvPr/>
            </p:nvSpPr>
            <p:spPr>
              <a:xfrm>
                <a:off x="733735" y="1639705"/>
                <a:ext cx="2492029" cy="71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16">
                <a:extLst>
                  <a:ext uri="{FF2B5EF4-FFF2-40B4-BE49-F238E27FC236}">
                    <a16:creationId xmlns:a16="http://schemas.microsoft.com/office/drawing/2014/main" id="{1ECECEE6-E944-4D6E-BBCA-285BD33C8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5" y="1639705"/>
                <a:ext cx="2492029" cy="716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6">
                <a:extLst>
                  <a:ext uri="{FF2B5EF4-FFF2-40B4-BE49-F238E27FC236}">
                    <a16:creationId xmlns:a16="http://schemas.microsoft.com/office/drawing/2014/main" id="{232978DE-91E2-4D3F-BBB0-C4149DAF1FE5}"/>
                  </a:ext>
                </a:extLst>
              </p:cNvPr>
              <p:cNvSpPr txBox="1"/>
              <p:nvPr/>
            </p:nvSpPr>
            <p:spPr>
              <a:xfrm>
                <a:off x="733735" y="2552640"/>
                <a:ext cx="2512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16">
                <a:extLst>
                  <a:ext uri="{FF2B5EF4-FFF2-40B4-BE49-F238E27FC236}">
                    <a16:creationId xmlns:a16="http://schemas.microsoft.com/office/drawing/2014/main" id="{232978DE-91E2-4D3F-BBB0-C4149DAF1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5" y="2552640"/>
                <a:ext cx="2512034" cy="369332"/>
              </a:xfrm>
              <a:prstGeom prst="rect">
                <a:avLst/>
              </a:prstGeom>
              <a:blipFill>
                <a:blip r:embed="rId6"/>
                <a:stretch>
                  <a:fillRect l="-291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6">
                <a:extLst>
                  <a:ext uri="{FF2B5EF4-FFF2-40B4-BE49-F238E27FC236}">
                    <a16:creationId xmlns:a16="http://schemas.microsoft.com/office/drawing/2014/main" id="{A779B1D4-23C3-4845-B788-F8DC735ACB55}"/>
                  </a:ext>
                </a:extLst>
              </p:cNvPr>
              <p:cNvSpPr txBox="1"/>
              <p:nvPr/>
            </p:nvSpPr>
            <p:spPr>
              <a:xfrm>
                <a:off x="3808292" y="1639705"/>
                <a:ext cx="2669064" cy="71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/4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16">
                <a:extLst>
                  <a:ext uri="{FF2B5EF4-FFF2-40B4-BE49-F238E27FC236}">
                    <a16:creationId xmlns:a16="http://schemas.microsoft.com/office/drawing/2014/main" id="{A779B1D4-23C3-4845-B788-F8DC735AC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92" y="1639705"/>
                <a:ext cx="2669064" cy="7167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6">
                <a:extLst>
                  <a:ext uri="{FF2B5EF4-FFF2-40B4-BE49-F238E27FC236}">
                    <a16:creationId xmlns:a16="http://schemas.microsoft.com/office/drawing/2014/main" id="{04D71CAE-3BAC-4694-916C-2AB18D8AB889}"/>
                  </a:ext>
                </a:extLst>
              </p:cNvPr>
              <p:cNvSpPr txBox="1"/>
              <p:nvPr/>
            </p:nvSpPr>
            <p:spPr>
              <a:xfrm>
                <a:off x="733735" y="3368109"/>
                <a:ext cx="5300297" cy="797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16">
                <a:extLst>
                  <a:ext uri="{FF2B5EF4-FFF2-40B4-BE49-F238E27FC236}">
                    <a16:creationId xmlns:a16="http://schemas.microsoft.com/office/drawing/2014/main" id="{04D71CAE-3BAC-4694-916C-2AB18D8AB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5" y="3368109"/>
                <a:ext cx="5300297" cy="797719"/>
              </a:xfrm>
              <a:prstGeom prst="rect">
                <a:avLst/>
              </a:prstGeom>
              <a:blipFill>
                <a:blip r:embed="rId8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3">
            <a:extLst>
              <a:ext uri="{FF2B5EF4-FFF2-40B4-BE49-F238E27FC236}">
                <a16:creationId xmlns:a16="http://schemas.microsoft.com/office/drawing/2014/main" id="{5665F477-B070-41D5-A35E-16C83EFFD5BE}"/>
              </a:ext>
            </a:extLst>
          </p:cNvPr>
          <p:cNvSpPr/>
          <p:nvPr/>
        </p:nvSpPr>
        <p:spPr>
          <a:xfrm>
            <a:off x="184415" y="4167515"/>
            <a:ext cx="10560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n-ea"/>
                <a:cs typeface="+mn-cs"/>
              </a:rPr>
              <a:t> Convert to ordinary convolution</a:t>
            </a:r>
            <a:endParaRPr lang="en-US" sz="2800" dirty="0">
              <a:solidFill>
                <a:prstClr val="black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C75E146-E8D4-47C4-B9D3-0F01CFE58D97}"/>
              </a:ext>
            </a:extLst>
          </p:cNvPr>
          <p:cNvGrpSpPr/>
          <p:nvPr/>
        </p:nvGrpSpPr>
        <p:grpSpPr>
          <a:xfrm>
            <a:off x="733735" y="4775032"/>
            <a:ext cx="6272484" cy="959237"/>
            <a:chOff x="733735" y="4775032"/>
            <a:chExt cx="6272484" cy="959237"/>
          </a:xfrm>
        </p:grpSpPr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6DB6B664-3840-47AB-8390-2827B414EDBF}"/>
                </a:ext>
              </a:extLst>
            </p:cNvPr>
            <p:cNvSpPr txBox="1">
              <a:spLocks/>
            </p:cNvSpPr>
            <p:nvPr/>
          </p:nvSpPr>
          <p:spPr>
            <a:xfrm>
              <a:off x="733735" y="4956346"/>
              <a:ext cx="1491619" cy="434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Define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16">
                  <a:extLst>
                    <a:ext uri="{FF2B5EF4-FFF2-40B4-BE49-F238E27FC236}">
                      <a16:creationId xmlns:a16="http://schemas.microsoft.com/office/drawing/2014/main" id="{243589AA-BA79-4F45-BE6D-36834F7E0A16}"/>
                    </a:ext>
                  </a:extLst>
                </p:cNvPr>
                <p:cNvSpPr txBox="1"/>
                <p:nvPr/>
              </p:nvSpPr>
              <p:spPr>
                <a:xfrm>
                  <a:off x="1889497" y="4775032"/>
                  <a:ext cx="5116722" cy="9592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,   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0,                    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16">
                  <a:extLst>
                    <a:ext uri="{FF2B5EF4-FFF2-40B4-BE49-F238E27FC236}">
                      <a16:creationId xmlns:a16="http://schemas.microsoft.com/office/drawing/2014/main" id="{243589AA-BA79-4F45-BE6D-36834F7E0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497" y="4775032"/>
                  <a:ext cx="5116722" cy="959237"/>
                </a:xfrm>
                <a:prstGeom prst="rect">
                  <a:avLst/>
                </a:prstGeom>
                <a:blipFill>
                  <a:blip r:embed="rId9"/>
                  <a:stretch>
                    <a:fillRect l="-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6">
                <a:extLst>
                  <a:ext uri="{FF2B5EF4-FFF2-40B4-BE49-F238E27FC236}">
                    <a16:creationId xmlns:a16="http://schemas.microsoft.com/office/drawing/2014/main" id="{ACB4514C-A2D7-4340-B167-FE08D909D2FB}"/>
                  </a:ext>
                </a:extLst>
              </p:cNvPr>
              <p:cNvSpPr txBox="1"/>
              <p:nvPr/>
            </p:nvSpPr>
            <p:spPr>
              <a:xfrm>
                <a:off x="733735" y="5764128"/>
                <a:ext cx="9552615" cy="7988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16">
                <a:extLst>
                  <a:ext uri="{FF2B5EF4-FFF2-40B4-BE49-F238E27FC236}">
                    <a16:creationId xmlns:a16="http://schemas.microsoft.com/office/drawing/2014/main" id="{ACB4514C-A2D7-4340-B167-FE08D909D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5" y="5764128"/>
                <a:ext cx="9552615" cy="798808"/>
              </a:xfrm>
              <a:prstGeom prst="rect">
                <a:avLst/>
              </a:prstGeom>
              <a:blipFill>
                <a:blip r:embed="rId10"/>
                <a:stretch>
                  <a:fillRect l="-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534BEA70-B243-4FD0-9CDD-7325369ACA2D}"/>
                  </a:ext>
                </a:extLst>
              </p:cNvPr>
              <p:cNvSpPr txBox="1"/>
              <p:nvPr/>
            </p:nvSpPr>
            <p:spPr>
              <a:xfrm>
                <a:off x="3729199" y="2528884"/>
                <a:ext cx="1468607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534BEA70-B243-4FD0-9CDD-7325369A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99" y="2528884"/>
                <a:ext cx="1468607" cy="416845"/>
              </a:xfrm>
              <a:prstGeom prst="rect">
                <a:avLst/>
              </a:prstGeom>
              <a:blipFill>
                <a:blip r:embed="rId11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5">
            <a:extLst>
              <a:ext uri="{FF2B5EF4-FFF2-40B4-BE49-F238E27FC236}">
                <a16:creationId xmlns:a16="http://schemas.microsoft.com/office/drawing/2014/main" id="{5AB85F8F-6663-495D-9DD3-C39C55CF5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223"/>
          <a:stretch/>
        </p:blipFill>
        <p:spPr>
          <a:xfrm>
            <a:off x="8164263" y="2243092"/>
            <a:ext cx="3958975" cy="122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330926"/>
            <a:ext cx="11342914" cy="13902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Discrete-Time Fourier Transform </a:t>
            </a:r>
            <a:r>
              <a:rPr lang="en-US" b="1" dirty="0">
                <a:solidFill>
                  <a:srgbClr val="0070C0"/>
                </a:solidFill>
              </a:rPr>
              <a:t>(ch.5)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6240" y="1721224"/>
            <a:ext cx="11399520" cy="4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 Representation of aperiodic signals- Discrete Fourier transform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Fourier transform for periodic signals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Properties of discrete-time Fourier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transform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convolution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multiplication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Duality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Systems characterized by difference equations</a:t>
            </a:r>
          </a:p>
        </p:txBody>
      </p:sp>
    </p:spTree>
    <p:extLst>
      <p:ext uri="{BB962C8B-B14F-4D97-AF65-F5344CB8AC3E}">
        <p14:creationId xmlns:p14="http://schemas.microsoft.com/office/powerpoint/2010/main" val="24379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127" y="133578"/>
            <a:ext cx="9971315" cy="723444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Duality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1FA181-7D01-4832-8B49-78989786CD09}"/>
              </a:ext>
            </a:extLst>
          </p:cNvPr>
          <p:cNvSpPr txBox="1">
            <a:spLocks/>
          </p:cNvSpPr>
          <p:nvPr/>
        </p:nvSpPr>
        <p:spPr>
          <a:xfrm>
            <a:off x="321127" y="1093715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b="1" i="1" u="sng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Duality in the discrete 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id="{26ED79B9-3BFD-4043-834C-985505B20F14}"/>
                  </a:ext>
                </a:extLst>
              </p:cNvPr>
              <p:cNvSpPr txBox="1"/>
              <p:nvPr/>
            </p:nvSpPr>
            <p:spPr>
              <a:xfrm>
                <a:off x="3688011" y="1462828"/>
                <a:ext cx="4325608" cy="93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𝑗𝑟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id="{26ED79B9-3BFD-4043-834C-985505B20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011" y="1462828"/>
                <a:ext cx="4325608" cy="933141"/>
              </a:xfrm>
              <a:prstGeom prst="rect">
                <a:avLst/>
              </a:prstGeom>
              <a:blipFill>
                <a:blip r:embed="rId3"/>
                <a:stretch>
                  <a:fillRect l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6">
                <a:extLst>
                  <a:ext uri="{FF2B5EF4-FFF2-40B4-BE49-F238E27FC236}">
                    <a16:creationId xmlns:a16="http://schemas.microsoft.com/office/drawing/2014/main" id="{B94A51ED-694E-4E06-98A3-35A9D64D591E}"/>
                  </a:ext>
                </a:extLst>
              </p:cNvPr>
              <p:cNvSpPr txBox="1"/>
              <p:nvPr/>
            </p:nvSpPr>
            <p:spPr>
              <a:xfrm>
                <a:off x="654816" y="2491647"/>
                <a:ext cx="4117024" cy="93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6">
                <a:extLst>
                  <a:ext uri="{FF2B5EF4-FFF2-40B4-BE49-F238E27FC236}">
                    <a16:creationId xmlns:a16="http://schemas.microsoft.com/office/drawing/2014/main" id="{B94A51ED-694E-4E06-98A3-35A9D64D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16" y="2491647"/>
                <a:ext cx="4117024" cy="933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36C1781-D68A-4489-A0A2-1735A9B0A540}"/>
              </a:ext>
            </a:extLst>
          </p:cNvPr>
          <p:cNvGrpSpPr/>
          <p:nvPr/>
        </p:nvGrpSpPr>
        <p:grpSpPr>
          <a:xfrm>
            <a:off x="1556653" y="3916049"/>
            <a:ext cx="2313350" cy="549097"/>
            <a:chOff x="1556653" y="3916049"/>
            <a:chExt cx="2313350" cy="549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6">
                  <a:extLst>
                    <a:ext uri="{FF2B5EF4-FFF2-40B4-BE49-F238E27FC236}">
                      <a16:creationId xmlns:a16="http://schemas.microsoft.com/office/drawing/2014/main" id="{E75E35B6-0809-4D1A-815E-5A168BEEA0E7}"/>
                    </a:ext>
                  </a:extLst>
                </p:cNvPr>
                <p:cNvSpPr txBox="1"/>
                <p:nvPr/>
              </p:nvSpPr>
              <p:spPr>
                <a:xfrm>
                  <a:off x="1556653" y="4095814"/>
                  <a:ext cx="5413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b="0" dirty="0">
                      <a:solidFill>
                        <a:schemeClr val="tx1"/>
                      </a:solidFill>
                    </a:rPr>
                    <a:t>g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6">
                  <a:extLst>
                    <a:ext uri="{FF2B5EF4-FFF2-40B4-BE49-F238E27FC236}">
                      <a16:creationId xmlns:a16="http://schemas.microsoft.com/office/drawing/2014/main" id="{E75E35B6-0809-4D1A-815E-5A168BEEA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6653" y="4095814"/>
                  <a:ext cx="54130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3708" t="-2666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7">
              <a:extLst>
                <a:ext uri="{FF2B5EF4-FFF2-40B4-BE49-F238E27FC236}">
                  <a16:creationId xmlns:a16="http://schemas.microsoft.com/office/drawing/2014/main" id="{5B12354A-D8A3-423F-AD69-07A850DF9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4776" y="4280268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9">
                  <a:extLst>
                    <a:ext uri="{FF2B5EF4-FFF2-40B4-BE49-F238E27FC236}">
                      <a16:creationId xmlns:a16="http://schemas.microsoft.com/office/drawing/2014/main" id="{1F7D4764-C5A5-4EF2-A518-036A3F810FBA}"/>
                    </a:ext>
                  </a:extLst>
                </p:cNvPr>
                <p:cNvSpPr txBox="1"/>
                <p:nvPr/>
              </p:nvSpPr>
              <p:spPr>
                <a:xfrm>
                  <a:off x="2394134" y="3916049"/>
                  <a:ext cx="4721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ℱ𝒮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9">
                  <a:extLst>
                    <a:ext uri="{FF2B5EF4-FFF2-40B4-BE49-F238E27FC236}">
                      <a16:creationId xmlns:a16="http://schemas.microsoft.com/office/drawing/2014/main" id="{1F7D4764-C5A5-4EF2-A518-036A3F810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134" y="3916049"/>
                  <a:ext cx="47211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5584" r="-12987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D80A26C-8771-49CD-A1A6-02A8E7423678}"/>
                    </a:ext>
                  </a:extLst>
                </p:cNvPr>
                <p:cNvSpPr txBox="1"/>
                <p:nvPr/>
              </p:nvSpPr>
              <p:spPr>
                <a:xfrm>
                  <a:off x="3228352" y="4095814"/>
                  <a:ext cx="64165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D80A26C-8771-49CD-A1A6-02A8E7423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352" y="4095814"/>
                  <a:ext cx="64165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2857" r="-11429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C05300F6-B51B-4A6D-8D46-6459B214F97A}"/>
                  </a:ext>
                </a:extLst>
              </p:cNvPr>
              <p:cNvSpPr txBox="1"/>
              <p:nvPr/>
            </p:nvSpPr>
            <p:spPr>
              <a:xfrm>
                <a:off x="6467218" y="2491647"/>
                <a:ext cx="4339393" cy="93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C05300F6-B51B-4A6D-8D46-6459B214F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218" y="2491647"/>
                <a:ext cx="4339393" cy="933141"/>
              </a:xfrm>
              <a:prstGeom prst="rect">
                <a:avLst/>
              </a:prstGeom>
              <a:blipFill>
                <a:blip r:embed="rId8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114E974D-AF97-4894-A6C6-1170C5399FE1}"/>
              </a:ext>
            </a:extLst>
          </p:cNvPr>
          <p:cNvGrpSpPr/>
          <p:nvPr/>
        </p:nvGrpSpPr>
        <p:grpSpPr>
          <a:xfrm>
            <a:off x="7199046" y="3907127"/>
            <a:ext cx="2841250" cy="691471"/>
            <a:chOff x="6630357" y="4661412"/>
            <a:chExt cx="2841250" cy="691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6">
                  <a:extLst>
                    <a:ext uri="{FF2B5EF4-FFF2-40B4-BE49-F238E27FC236}">
                      <a16:creationId xmlns:a16="http://schemas.microsoft.com/office/drawing/2014/main" id="{6EB2262A-2594-4217-82A7-D0A5B3F9674E}"/>
                    </a:ext>
                  </a:extLst>
                </p:cNvPr>
                <p:cNvSpPr txBox="1"/>
                <p:nvPr/>
              </p:nvSpPr>
              <p:spPr>
                <a:xfrm>
                  <a:off x="6630357" y="4850099"/>
                  <a:ext cx="6449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6">
                  <a:extLst>
                    <a:ext uri="{FF2B5EF4-FFF2-40B4-BE49-F238E27FC236}">
                      <a16:creationId xmlns:a16="http://schemas.microsoft.com/office/drawing/2014/main" id="{6EB2262A-2594-4217-82A7-D0A5B3F96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357" y="4850099"/>
                  <a:ext cx="64492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642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17">
              <a:extLst>
                <a:ext uri="{FF2B5EF4-FFF2-40B4-BE49-F238E27FC236}">
                  <a16:creationId xmlns:a16="http://schemas.microsoft.com/office/drawing/2014/main" id="{D09D5BE0-B7B7-4449-AE8E-CBBD20114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8480" y="5034553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19">
                  <a:extLst>
                    <a:ext uri="{FF2B5EF4-FFF2-40B4-BE49-F238E27FC236}">
                      <a16:creationId xmlns:a16="http://schemas.microsoft.com/office/drawing/2014/main" id="{48DAC757-9B6A-4D94-BB51-206B8A921DAA}"/>
                    </a:ext>
                  </a:extLst>
                </p:cNvPr>
                <p:cNvSpPr txBox="1"/>
                <p:nvPr/>
              </p:nvSpPr>
              <p:spPr>
                <a:xfrm>
                  <a:off x="7467838" y="4670334"/>
                  <a:ext cx="4721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ℱ𝒮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19">
                  <a:extLst>
                    <a:ext uri="{FF2B5EF4-FFF2-40B4-BE49-F238E27FC236}">
                      <a16:creationId xmlns:a16="http://schemas.microsoft.com/office/drawing/2014/main" id="{48DAC757-9B6A-4D94-BB51-206B8A921D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838" y="4670334"/>
                  <a:ext cx="47211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4103" r="-12821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6">
                  <a:extLst>
                    <a:ext uri="{FF2B5EF4-FFF2-40B4-BE49-F238E27FC236}">
                      <a16:creationId xmlns:a16="http://schemas.microsoft.com/office/drawing/2014/main" id="{90ABFBC3-CF42-49D5-B8A7-7CB2EBEFB4B1}"/>
                    </a:ext>
                  </a:extLst>
                </p:cNvPr>
                <p:cNvSpPr txBox="1"/>
                <p:nvPr/>
              </p:nvSpPr>
              <p:spPr>
                <a:xfrm>
                  <a:off x="8302056" y="4661412"/>
                  <a:ext cx="1169551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16">
                  <a:extLst>
                    <a:ext uri="{FF2B5EF4-FFF2-40B4-BE49-F238E27FC236}">
                      <a16:creationId xmlns:a16="http://schemas.microsoft.com/office/drawing/2014/main" id="{90ABFBC3-CF42-49D5-B8A7-7CB2EBEFB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056" y="4661412"/>
                  <a:ext cx="1169551" cy="69147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7">
                <a:extLst>
                  <a:ext uri="{FF2B5EF4-FFF2-40B4-BE49-F238E27FC236}">
                    <a16:creationId xmlns:a16="http://schemas.microsoft.com/office/drawing/2014/main" id="{DD808388-C123-475B-B303-2D298963456E}"/>
                  </a:ext>
                </a:extLst>
              </p:cNvPr>
              <p:cNvSpPr/>
              <p:nvPr/>
            </p:nvSpPr>
            <p:spPr>
              <a:xfrm rot="8418904">
                <a:off x="3765804" y="2080297"/>
                <a:ext cx="7617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7">
                <a:extLst>
                  <a:ext uri="{FF2B5EF4-FFF2-40B4-BE49-F238E27FC236}">
                    <a16:creationId xmlns:a16="http://schemas.microsoft.com/office/drawing/2014/main" id="{DD808388-C123-475B-B303-2D2989634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418904">
                <a:off x="3765804" y="2080297"/>
                <a:ext cx="76174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7">
                <a:extLst>
                  <a:ext uri="{FF2B5EF4-FFF2-40B4-BE49-F238E27FC236}">
                    <a16:creationId xmlns:a16="http://schemas.microsoft.com/office/drawing/2014/main" id="{A173812D-9C32-45A4-938B-2B28DDC0C85D}"/>
                  </a:ext>
                </a:extLst>
              </p:cNvPr>
              <p:cNvSpPr/>
              <p:nvPr/>
            </p:nvSpPr>
            <p:spPr>
              <a:xfrm rot="13181096" flipV="1">
                <a:off x="6204242" y="2080297"/>
                <a:ext cx="7617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7">
                <a:extLst>
                  <a:ext uri="{FF2B5EF4-FFF2-40B4-BE49-F238E27FC236}">
                    <a16:creationId xmlns:a16="http://schemas.microsoft.com/office/drawing/2014/main" id="{A173812D-9C32-45A4-938B-2B28DDC0C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81096" flipV="1">
                <a:off x="6204242" y="2080297"/>
                <a:ext cx="76174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8C16DB-8F2F-4A3D-AFB7-D4986347B751}"/>
                  </a:ext>
                </a:extLst>
              </p:cNvPr>
              <p:cNvSpPr txBox="1"/>
              <p:nvPr/>
            </p:nvSpPr>
            <p:spPr>
              <a:xfrm>
                <a:off x="2361354" y="209752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8C16DB-8F2F-4A3D-AFB7-D4986347B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54" y="2097526"/>
                <a:ext cx="16764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C5FEFD8-09F8-40E3-A5F8-63CD17C735D2}"/>
                  </a:ext>
                </a:extLst>
              </p:cNvPr>
              <p:cNvSpPr txBox="1"/>
              <p:nvPr/>
            </p:nvSpPr>
            <p:spPr>
              <a:xfrm>
                <a:off x="6674806" y="209752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C5FEFD8-09F8-40E3-A5F8-63CD17C73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806" y="2097526"/>
                <a:ext cx="16764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DCAF53-8045-4F5C-A6E5-73EEF08F9C5F}"/>
                  </a:ext>
                </a:extLst>
              </p:cNvPr>
              <p:cNvSpPr/>
              <p:nvPr/>
            </p:nvSpPr>
            <p:spPr>
              <a:xfrm rot="5400000">
                <a:off x="2332455" y="3344502"/>
                <a:ext cx="7617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DCAF53-8045-4F5C-A6E5-73EEF08F9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332455" y="3344502"/>
                <a:ext cx="761747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7">
                <a:extLst>
                  <a:ext uri="{FF2B5EF4-FFF2-40B4-BE49-F238E27FC236}">
                    <a16:creationId xmlns:a16="http://schemas.microsoft.com/office/drawing/2014/main" id="{075F2BD0-C1FC-4B1B-999F-0A1843BC7708}"/>
                  </a:ext>
                </a:extLst>
              </p:cNvPr>
              <p:cNvSpPr/>
              <p:nvPr/>
            </p:nvSpPr>
            <p:spPr>
              <a:xfrm rot="5400000">
                <a:off x="8256040" y="3344502"/>
                <a:ext cx="7617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Rectangle 27">
                <a:extLst>
                  <a:ext uri="{FF2B5EF4-FFF2-40B4-BE49-F238E27FC236}">
                    <a16:creationId xmlns:a16="http://schemas.microsoft.com/office/drawing/2014/main" id="{075F2BD0-C1FC-4B1B-999F-0A1843BC7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256040" y="3344502"/>
                <a:ext cx="761747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86FE014-0FE9-4270-B51E-B32F9402C279}"/>
              </a:ext>
            </a:extLst>
          </p:cNvPr>
          <p:cNvSpPr/>
          <p:nvPr/>
        </p:nvSpPr>
        <p:spPr>
          <a:xfrm>
            <a:off x="1038679" y="3870842"/>
            <a:ext cx="9477828" cy="69784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ABB5DB9-973B-464A-8410-A198DEBEEC77}"/>
              </a:ext>
            </a:extLst>
          </p:cNvPr>
          <p:cNvSpPr txBox="1"/>
          <p:nvPr/>
        </p:nvSpPr>
        <p:spPr>
          <a:xfrm>
            <a:off x="989753" y="4662137"/>
            <a:ext cx="9526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</a:rPr>
              <a:t>E</a:t>
            </a:r>
            <a:r>
              <a:rPr lang="en-US" altLang="zh-CN" sz="2400" b="0" i="0" u="none" strike="noStrike" baseline="0" dirty="0">
                <a:solidFill>
                  <a:srgbClr val="C00000"/>
                </a:solidFill>
              </a:rPr>
              <a:t>very property of the discrete FS has a dual</a:t>
            </a:r>
            <a:r>
              <a:rPr lang="en-US" altLang="zh-CN" sz="2400" dirty="0">
                <a:solidFill>
                  <a:srgbClr val="C00000"/>
                </a:solidFill>
              </a:rPr>
              <a:t>.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4A711CFC-B351-4A20-B2A4-1F7D2C51BCF2}"/>
              </a:ext>
            </a:extLst>
          </p:cNvPr>
          <p:cNvSpPr/>
          <p:nvPr/>
        </p:nvSpPr>
        <p:spPr>
          <a:xfrm>
            <a:off x="184415" y="4981139"/>
            <a:ext cx="1056046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Examples</a:t>
            </a:r>
            <a:endParaRPr lang="en-US" sz="2800" dirty="0">
              <a:solidFill>
                <a:srgbClr val="0070C0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C4A38B9-98BC-45FA-9F2B-D7BC0439CC5B}"/>
              </a:ext>
            </a:extLst>
          </p:cNvPr>
          <p:cNvGrpSpPr/>
          <p:nvPr/>
        </p:nvGrpSpPr>
        <p:grpSpPr>
          <a:xfrm>
            <a:off x="632431" y="5470810"/>
            <a:ext cx="4636082" cy="1253800"/>
            <a:chOff x="632431" y="5470810"/>
            <a:chExt cx="4636082" cy="1253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16">
                  <a:extLst>
                    <a:ext uri="{FF2B5EF4-FFF2-40B4-BE49-F238E27FC236}">
                      <a16:creationId xmlns:a16="http://schemas.microsoft.com/office/drawing/2014/main" id="{A18174D2-6C23-401E-BAAF-4E0473247675}"/>
                    </a:ext>
                  </a:extLst>
                </p:cNvPr>
                <p:cNvSpPr txBox="1"/>
                <p:nvPr/>
              </p:nvSpPr>
              <p:spPr>
                <a:xfrm>
                  <a:off x="949128" y="5676676"/>
                  <a:ext cx="13231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16">
                  <a:extLst>
                    <a:ext uri="{FF2B5EF4-FFF2-40B4-BE49-F238E27FC236}">
                      <a16:creationId xmlns:a16="http://schemas.microsoft.com/office/drawing/2014/main" id="{A18174D2-6C23-401E-BAAF-4E0473247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128" y="5676676"/>
                  <a:ext cx="1323119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5991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16">
                  <a:extLst>
                    <a:ext uri="{FF2B5EF4-FFF2-40B4-BE49-F238E27FC236}">
                      <a16:creationId xmlns:a16="http://schemas.microsoft.com/office/drawing/2014/main" id="{7096A2CD-FE02-4BC8-9899-792C01A2188B}"/>
                    </a:ext>
                  </a:extLst>
                </p:cNvPr>
                <p:cNvSpPr txBox="1"/>
                <p:nvPr/>
              </p:nvSpPr>
              <p:spPr>
                <a:xfrm>
                  <a:off x="3257000" y="5664173"/>
                  <a:ext cx="2011513" cy="3943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16">
                  <a:extLst>
                    <a:ext uri="{FF2B5EF4-FFF2-40B4-BE49-F238E27FC236}">
                      <a16:creationId xmlns:a16="http://schemas.microsoft.com/office/drawing/2014/main" id="{7096A2CD-FE02-4BC8-9899-792C01A21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000" y="5664173"/>
                  <a:ext cx="2011513" cy="39433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17">
              <a:extLst>
                <a:ext uri="{FF2B5EF4-FFF2-40B4-BE49-F238E27FC236}">
                  <a16:creationId xmlns:a16="http://schemas.microsoft.com/office/drawing/2014/main" id="{335538D3-577E-47BF-872E-9E506B5D5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3147" y="5861130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19">
                  <a:extLst>
                    <a:ext uri="{FF2B5EF4-FFF2-40B4-BE49-F238E27FC236}">
                      <a16:creationId xmlns:a16="http://schemas.microsoft.com/office/drawing/2014/main" id="{2067A227-7CE4-4BCB-A87A-FEFD791955E8}"/>
                    </a:ext>
                  </a:extLst>
                </p:cNvPr>
                <p:cNvSpPr txBox="1"/>
                <p:nvPr/>
              </p:nvSpPr>
              <p:spPr>
                <a:xfrm>
                  <a:off x="2492505" y="5470810"/>
                  <a:ext cx="4721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ℱ𝒮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19">
                  <a:extLst>
                    <a:ext uri="{FF2B5EF4-FFF2-40B4-BE49-F238E27FC236}">
                      <a16:creationId xmlns:a16="http://schemas.microsoft.com/office/drawing/2014/main" id="{2067A227-7CE4-4BCB-A87A-FEFD79195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2505" y="5470810"/>
                  <a:ext cx="472117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15584" r="-12987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48274EE-98A7-43EE-979E-C85B737349CE}"/>
                </a:ext>
              </a:extLst>
            </p:cNvPr>
            <p:cNvGrpSpPr/>
            <p:nvPr/>
          </p:nvGrpSpPr>
          <p:grpSpPr>
            <a:xfrm>
              <a:off x="949128" y="6159921"/>
              <a:ext cx="3828998" cy="564689"/>
              <a:chOff x="949128" y="6159921"/>
              <a:chExt cx="3828998" cy="5646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16">
                    <a:extLst>
                      <a:ext uri="{FF2B5EF4-FFF2-40B4-BE49-F238E27FC236}">
                        <a16:creationId xmlns:a16="http://schemas.microsoft.com/office/drawing/2014/main" id="{E4C672A6-2E14-43BD-B995-927F0A9BEF7C}"/>
                      </a:ext>
                    </a:extLst>
                  </p:cNvPr>
                  <p:cNvSpPr txBox="1"/>
                  <p:nvPr/>
                </p:nvSpPr>
                <p:spPr>
                  <a:xfrm>
                    <a:off x="949128" y="6330271"/>
                    <a:ext cx="2042995" cy="3943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16">
                    <a:extLst>
                      <a:ext uri="{FF2B5EF4-FFF2-40B4-BE49-F238E27FC236}">
                        <a16:creationId xmlns:a16="http://schemas.microsoft.com/office/drawing/2014/main" id="{E4C672A6-2E14-43BD-B995-927F0A9BEF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128" y="6330271"/>
                    <a:ext cx="2042995" cy="39433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16">
                    <a:extLst>
                      <a:ext uri="{FF2B5EF4-FFF2-40B4-BE49-F238E27FC236}">
                        <a16:creationId xmlns:a16="http://schemas.microsoft.com/office/drawing/2014/main" id="{C8946737-E50B-4D74-9A62-16AEA7F93E60}"/>
                      </a:ext>
                    </a:extLst>
                  </p:cNvPr>
                  <p:cNvSpPr txBox="1"/>
                  <p:nvPr/>
                </p:nvSpPr>
                <p:spPr>
                  <a:xfrm>
                    <a:off x="4004709" y="6342774"/>
                    <a:ext cx="77341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16">
                    <a:extLst>
                      <a:ext uri="{FF2B5EF4-FFF2-40B4-BE49-F238E27FC236}">
                        <a16:creationId xmlns:a16="http://schemas.microsoft.com/office/drawing/2014/main" id="{C8946737-E50B-4D74-9A62-16AEA7F93E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4709" y="6342774"/>
                    <a:ext cx="773417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0236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17">
                <a:extLst>
                  <a:ext uri="{FF2B5EF4-FFF2-40B4-BE49-F238E27FC236}">
                    <a16:creationId xmlns:a16="http://schemas.microsoft.com/office/drawing/2014/main" id="{1B7CF36A-9ECE-457E-B1F4-C821513892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6536" y="6527228"/>
                <a:ext cx="870833" cy="4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19">
                    <a:extLst>
                      <a:ext uri="{FF2B5EF4-FFF2-40B4-BE49-F238E27FC236}">
                        <a16:creationId xmlns:a16="http://schemas.microsoft.com/office/drawing/2014/main" id="{D21F9C98-23DD-40D1-A0D1-B998F08E9C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15894" y="6159921"/>
                    <a:ext cx="47211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ℱ𝒮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19">
                    <a:extLst>
                      <a:ext uri="{FF2B5EF4-FFF2-40B4-BE49-F238E27FC236}">
                        <a16:creationId xmlns:a16="http://schemas.microsoft.com/office/drawing/2014/main" id="{D21F9C98-23DD-40D1-A0D1-B998F08E9C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894" y="6159921"/>
                    <a:ext cx="472117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5584" r="-1298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左大括号 44">
              <a:extLst>
                <a:ext uri="{FF2B5EF4-FFF2-40B4-BE49-F238E27FC236}">
                  <a16:creationId xmlns:a16="http://schemas.microsoft.com/office/drawing/2014/main" id="{64E99033-515B-4A1A-9D8C-0A8B163DD863}"/>
                </a:ext>
              </a:extLst>
            </p:cNvPr>
            <p:cNvSpPr/>
            <p:nvPr/>
          </p:nvSpPr>
          <p:spPr>
            <a:xfrm>
              <a:off x="632431" y="5840142"/>
              <a:ext cx="221259" cy="687086"/>
            </a:xfrm>
            <a:prstGeom prst="leftBrace">
              <a:avLst>
                <a:gd name="adj1" fmla="val 20627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CB6B5DF-31B3-41CB-B4D4-BB3091DE6133}"/>
              </a:ext>
            </a:extLst>
          </p:cNvPr>
          <p:cNvGrpSpPr/>
          <p:nvPr/>
        </p:nvGrpSpPr>
        <p:grpSpPr>
          <a:xfrm>
            <a:off x="5675383" y="5165543"/>
            <a:ext cx="4703400" cy="1678358"/>
            <a:chOff x="5675383" y="5165543"/>
            <a:chExt cx="4703400" cy="1678358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517527E5-F74F-497B-82CD-51C79D13A901}"/>
                </a:ext>
              </a:extLst>
            </p:cNvPr>
            <p:cNvGrpSpPr/>
            <p:nvPr/>
          </p:nvGrpSpPr>
          <p:grpSpPr>
            <a:xfrm>
              <a:off x="6074630" y="5165543"/>
              <a:ext cx="4304153" cy="933141"/>
              <a:chOff x="6096000" y="5394143"/>
              <a:chExt cx="4304153" cy="9331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16">
                    <a:extLst>
                      <a:ext uri="{FF2B5EF4-FFF2-40B4-BE49-F238E27FC236}">
                        <a16:creationId xmlns:a16="http://schemas.microsoft.com/office/drawing/2014/main" id="{F035756B-67EF-4AD8-ACF6-30DF3184A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0" y="5394143"/>
                    <a:ext cx="2379434" cy="933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TextBox 16">
                    <a:extLst>
                      <a:ext uri="{FF2B5EF4-FFF2-40B4-BE49-F238E27FC236}">
                        <a16:creationId xmlns:a16="http://schemas.microsoft.com/office/drawing/2014/main" id="{F035756B-67EF-4AD8-ACF6-30DF3184A7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5394143"/>
                    <a:ext cx="2379434" cy="93314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16">
                    <a:extLst>
                      <a:ext uri="{FF2B5EF4-FFF2-40B4-BE49-F238E27FC236}">
                        <a16:creationId xmlns:a16="http://schemas.microsoft.com/office/drawing/2014/main" id="{391D5982-6043-42D3-BAF8-A98F3E910385}"/>
                      </a:ext>
                    </a:extLst>
                  </p:cNvPr>
                  <p:cNvSpPr txBox="1"/>
                  <p:nvPr/>
                </p:nvSpPr>
                <p:spPr>
                  <a:xfrm>
                    <a:off x="9457972" y="5661040"/>
                    <a:ext cx="94218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TextBox 16">
                    <a:extLst>
                      <a:ext uri="{FF2B5EF4-FFF2-40B4-BE49-F238E27FC236}">
                        <a16:creationId xmlns:a16="http://schemas.microsoft.com/office/drawing/2014/main" id="{391D5982-6043-42D3-BAF8-A98F3E910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7972" y="5661040"/>
                    <a:ext cx="942181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1613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17">
                <a:extLst>
                  <a:ext uri="{FF2B5EF4-FFF2-40B4-BE49-F238E27FC236}">
                    <a16:creationId xmlns:a16="http://schemas.microsoft.com/office/drawing/2014/main" id="{E73D12C1-07A7-411D-8E2A-ABEB45F30D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94119" y="5857997"/>
                <a:ext cx="870833" cy="4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19">
                    <a:extLst>
                      <a:ext uri="{FF2B5EF4-FFF2-40B4-BE49-F238E27FC236}">
                        <a16:creationId xmlns:a16="http://schemas.microsoft.com/office/drawing/2014/main" id="{8EE4BDC6-FDD4-4193-848E-C2DAA72F80F8}"/>
                      </a:ext>
                    </a:extLst>
                  </p:cNvPr>
                  <p:cNvSpPr txBox="1"/>
                  <p:nvPr/>
                </p:nvSpPr>
                <p:spPr>
                  <a:xfrm>
                    <a:off x="8693477" y="5467677"/>
                    <a:ext cx="47211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ℱ𝒮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1" name="TextBox 19">
                    <a:extLst>
                      <a:ext uri="{FF2B5EF4-FFF2-40B4-BE49-F238E27FC236}">
                        <a16:creationId xmlns:a16="http://schemas.microsoft.com/office/drawing/2014/main" id="{8EE4BDC6-FDD4-4193-848E-C2DAA72F80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3477" y="5467677"/>
                    <a:ext cx="472117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5584" r="-1298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左大括号 56">
              <a:extLst>
                <a:ext uri="{FF2B5EF4-FFF2-40B4-BE49-F238E27FC236}">
                  <a16:creationId xmlns:a16="http://schemas.microsoft.com/office/drawing/2014/main" id="{503A9FB5-3C2E-4B59-B578-086C055918C2}"/>
                </a:ext>
              </a:extLst>
            </p:cNvPr>
            <p:cNvSpPr/>
            <p:nvPr/>
          </p:nvSpPr>
          <p:spPr>
            <a:xfrm>
              <a:off x="5675383" y="5535713"/>
              <a:ext cx="199889" cy="921142"/>
            </a:xfrm>
            <a:prstGeom prst="leftBrace">
              <a:avLst>
                <a:gd name="adj1" fmla="val 20627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BE5DF065-EF8C-43EA-8F50-9EF54B607269}"/>
                </a:ext>
              </a:extLst>
            </p:cNvPr>
            <p:cNvGrpSpPr/>
            <p:nvPr/>
          </p:nvGrpSpPr>
          <p:grpSpPr>
            <a:xfrm>
              <a:off x="6074630" y="5910760"/>
              <a:ext cx="3707811" cy="933141"/>
              <a:chOff x="5992080" y="5910760"/>
              <a:chExt cx="3707811" cy="9331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16">
                    <a:extLst>
                      <a:ext uri="{FF2B5EF4-FFF2-40B4-BE49-F238E27FC236}">
                        <a16:creationId xmlns:a16="http://schemas.microsoft.com/office/drawing/2014/main" id="{5757C032-BE47-42A4-BBED-4075EBB0853F}"/>
                      </a:ext>
                    </a:extLst>
                  </p:cNvPr>
                  <p:cNvSpPr txBox="1"/>
                  <p:nvPr/>
                </p:nvSpPr>
                <p:spPr>
                  <a:xfrm>
                    <a:off x="5992080" y="6185937"/>
                    <a:ext cx="121193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16">
                    <a:extLst>
                      <a:ext uri="{FF2B5EF4-FFF2-40B4-BE49-F238E27FC236}">
                        <a16:creationId xmlns:a16="http://schemas.microsoft.com/office/drawing/2014/main" id="{5757C032-BE47-42A4-BBED-4075EBB085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2080" y="6185937"/>
                    <a:ext cx="1211935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603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17">
                <a:extLst>
                  <a:ext uri="{FF2B5EF4-FFF2-40B4-BE49-F238E27FC236}">
                    <a16:creationId xmlns:a16="http://schemas.microsoft.com/office/drawing/2014/main" id="{757354F4-2CC3-4541-A03A-29631AB35E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2088" y="6382894"/>
                <a:ext cx="870833" cy="4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19">
                    <a:extLst>
                      <a:ext uri="{FF2B5EF4-FFF2-40B4-BE49-F238E27FC236}">
                        <a16:creationId xmlns:a16="http://schemas.microsoft.com/office/drawing/2014/main" id="{062D1812-2515-48DA-A403-BEB138760D82}"/>
                      </a:ext>
                    </a:extLst>
                  </p:cNvPr>
                  <p:cNvSpPr txBox="1"/>
                  <p:nvPr/>
                </p:nvSpPr>
                <p:spPr>
                  <a:xfrm>
                    <a:off x="7471446" y="6015587"/>
                    <a:ext cx="47211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ℱ𝒮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19">
                    <a:extLst>
                      <a:ext uri="{FF2B5EF4-FFF2-40B4-BE49-F238E27FC236}">
                        <a16:creationId xmlns:a16="http://schemas.microsoft.com/office/drawing/2014/main" id="{062D1812-2515-48DA-A403-BEB138760D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1446" y="6015587"/>
                    <a:ext cx="472117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4103" r="-128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16">
                    <a:extLst>
                      <a:ext uri="{FF2B5EF4-FFF2-40B4-BE49-F238E27FC236}">
                        <a16:creationId xmlns:a16="http://schemas.microsoft.com/office/drawing/2014/main" id="{5FF13250-8497-43A8-AA33-29045FF5D85C}"/>
                      </a:ext>
                    </a:extLst>
                  </p:cNvPr>
                  <p:cNvSpPr txBox="1"/>
                  <p:nvPr/>
                </p:nvSpPr>
                <p:spPr>
                  <a:xfrm>
                    <a:off x="8160431" y="5910760"/>
                    <a:ext cx="1539460" cy="933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16">
                    <a:extLst>
                      <a:ext uri="{FF2B5EF4-FFF2-40B4-BE49-F238E27FC236}">
                        <a16:creationId xmlns:a16="http://schemas.microsoft.com/office/drawing/2014/main" id="{5FF13250-8497-43A8-AA33-29045FF5D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431" y="5910760"/>
                    <a:ext cx="1539460" cy="93314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4" name="Rectangle 23">
            <a:extLst>
              <a:ext uri="{FF2B5EF4-FFF2-40B4-BE49-F238E27FC236}">
                <a16:creationId xmlns:a16="http://schemas.microsoft.com/office/drawing/2014/main" id="{A1DAD889-52FE-4865-82E8-8F318F9A4256}"/>
              </a:ext>
            </a:extLst>
          </p:cNvPr>
          <p:cNvSpPr/>
          <p:nvPr/>
        </p:nvSpPr>
        <p:spPr>
          <a:xfrm>
            <a:off x="2036789" y="1592145"/>
            <a:ext cx="2042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</a:rPr>
              <a:t>Consider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25">
                <a:extLst>
                  <a:ext uri="{FF2B5EF4-FFF2-40B4-BE49-F238E27FC236}">
                    <a16:creationId xmlns:a16="http://schemas.microsoft.com/office/drawing/2014/main" id="{1C5FEFD8-09F8-40E3-A5F8-63CD17C735D2}"/>
                  </a:ext>
                </a:extLst>
              </p:cNvPr>
              <p:cNvSpPr txBox="1"/>
              <p:nvPr/>
            </p:nvSpPr>
            <p:spPr>
              <a:xfrm>
                <a:off x="8331310" y="1624864"/>
                <a:ext cx="2878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en-US" altLang="zh-CN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periodic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文本框 25">
                <a:extLst>
                  <a:ext uri="{FF2B5EF4-FFF2-40B4-BE49-F238E27FC236}">
                    <a16:creationId xmlns:a16="http://schemas.microsoft.com/office/drawing/2014/main" id="{1C5FEFD8-09F8-40E3-A5F8-63CD17C73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310" y="1624864"/>
                <a:ext cx="2878555" cy="369332"/>
              </a:xfrm>
              <a:prstGeom prst="rect">
                <a:avLst/>
              </a:prstGeom>
              <a:blipFill>
                <a:blip r:embed="rId30"/>
                <a:stretch>
                  <a:fillRect l="-63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4" grpId="0"/>
      <p:bldP spid="25" grpId="0"/>
      <p:bldP spid="3" grpId="0"/>
      <p:bldP spid="26" grpId="0"/>
      <p:bldP spid="28" grpId="0"/>
      <p:bldP spid="29" grpId="0"/>
      <p:bldP spid="30" grpId="0" animBg="1"/>
      <p:bldP spid="32" grpId="0"/>
      <p:bldP spid="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21127" y="1603558"/>
            <a:ext cx="8806323" cy="209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6">
                <a:extLst>
                  <a:ext uri="{FF2B5EF4-FFF2-40B4-BE49-F238E27FC236}">
                    <a16:creationId xmlns:a16="http://schemas.microsoft.com/office/drawing/2014/main" id="{D9E80376-475E-4BE1-BE07-67DCD1229DDE}"/>
                  </a:ext>
                </a:extLst>
              </p:cNvPr>
              <p:cNvSpPr txBox="1"/>
              <p:nvPr/>
            </p:nvSpPr>
            <p:spPr>
              <a:xfrm>
                <a:off x="6528395" y="4490389"/>
                <a:ext cx="5526065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kumimoji="0" lang="en-US" altLang="zh-C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zh-C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9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kumimoji="0" lang="en-US" altLang="zh-C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altLang="zh-CN" sz="2400" b="0" i="0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(5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𝜋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/9)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altLang="zh-CN" sz="2400" b="0" i="0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𝜋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/9)</m:t>
                                        </m:r>
                                      </m:e>
                                    </m:func>
                                  </m:den>
                                </m:f>
                                <m: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multiple</m:t>
                                </m:r>
                                <m: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of</m:t>
                                </m:r>
                                <m: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5/9,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multiple</m:t>
                                </m:r>
                                <m: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of</m:t>
                                </m:r>
                                <m: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16">
                <a:extLst>
                  <a:ext uri="{FF2B5EF4-FFF2-40B4-BE49-F238E27FC236}">
                    <a16:creationId xmlns:a16="http://schemas.microsoft.com/office/drawing/2014/main" id="{D9E80376-475E-4BE1-BE07-67DCD122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95" y="4490389"/>
                <a:ext cx="5526065" cy="1367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6">
                <a:extLst>
                  <a:ext uri="{FF2B5EF4-FFF2-40B4-BE49-F238E27FC236}">
                    <a16:creationId xmlns:a16="http://schemas.microsoft.com/office/drawing/2014/main" id="{2996FA7E-B9AE-4859-A04C-0776459C42A2}"/>
                  </a:ext>
                </a:extLst>
              </p:cNvPr>
              <p:cNvSpPr txBox="1"/>
              <p:nvPr/>
            </p:nvSpPr>
            <p:spPr>
              <a:xfrm>
                <a:off x="356653" y="1704448"/>
                <a:ext cx="5947931" cy="1367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kumimoji="0" lang="en-US" altLang="zh-C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zh-C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9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kumimoji="0" lang="en-US" altLang="zh-C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altLang="zh-CN" sz="2400" b="0" i="0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(5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𝜋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/9)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altLang="zh-CN" sz="2400" b="0" i="0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𝜋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/9)</m:t>
                                        </m:r>
                                      </m:e>
                                    </m:func>
                                  </m:den>
                                </m:f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multiple</m:t>
                                </m:r>
                                <m: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of</m:t>
                                </m:r>
                                <m: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5/9,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multiple</m:t>
                                </m:r>
                                <m: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of</m:t>
                                </m:r>
                                <m: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16">
                <a:extLst>
                  <a:ext uri="{FF2B5EF4-FFF2-40B4-BE49-F238E27FC236}">
                    <a16:creationId xmlns:a16="http://schemas.microsoft.com/office/drawing/2014/main" id="{2996FA7E-B9AE-4859-A04C-0776459C4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53" y="1704448"/>
                <a:ext cx="5947931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616642D6-51DA-47D2-9F66-5167BF6B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27" y="133578"/>
            <a:ext cx="9971315" cy="723444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Duality</a:t>
            </a:r>
            <a:endParaRPr lang="en-US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6">
                <a:extLst>
                  <a:ext uri="{FF2B5EF4-FFF2-40B4-BE49-F238E27FC236}">
                    <a16:creationId xmlns:a16="http://schemas.microsoft.com/office/drawing/2014/main" id="{1DE4CD4C-0D5C-48C2-925F-34B7A4C8C0D3}"/>
                  </a:ext>
                </a:extLst>
              </p:cNvPr>
              <p:cNvSpPr txBox="1"/>
              <p:nvPr/>
            </p:nvSpPr>
            <p:spPr>
              <a:xfrm>
                <a:off x="7123234" y="2327642"/>
                <a:ext cx="840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=?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6">
                <a:extLst>
                  <a:ext uri="{FF2B5EF4-FFF2-40B4-BE49-F238E27FC236}">
                    <a16:creationId xmlns:a16="http://schemas.microsoft.com/office/drawing/2014/main" id="{1DE4CD4C-0D5C-48C2-925F-34B7A4C8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234" y="2327642"/>
                <a:ext cx="840615" cy="369332"/>
              </a:xfrm>
              <a:prstGeom prst="rect">
                <a:avLst/>
              </a:prstGeom>
              <a:blipFill>
                <a:blip r:embed="rId5"/>
                <a:stretch>
                  <a:fillRect l="-9489" r="-36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3330619" y="3072002"/>
            <a:ext cx="3484816" cy="1573549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5172" y="4162640"/>
                <a:ext cx="5177707" cy="519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①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ual in the frequency domain: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72" y="4162640"/>
                <a:ext cx="5177707" cy="519564"/>
              </a:xfrm>
              <a:prstGeom prst="rect">
                <a:avLst/>
              </a:prstGeom>
              <a:blipFill>
                <a:blip r:embed="rId6"/>
                <a:stretch>
                  <a:fillRect l="-1296" t="-1647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1"/>
            <a:endCxn id="23" idx="3"/>
          </p:cNvCxnSpPr>
          <p:nvPr/>
        </p:nvCxnSpPr>
        <p:spPr>
          <a:xfrm flipH="1" flipV="1">
            <a:off x="3792988" y="5152869"/>
            <a:ext cx="2735407" cy="21297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3789448" y="4708402"/>
            <a:ext cx="3112293" cy="495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②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domain signal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Straight Arrow Connector 17">
            <a:extLst>
              <a:ext uri="{FF2B5EF4-FFF2-40B4-BE49-F238E27FC236}">
                <a16:creationId xmlns:a16="http://schemas.microsoft.com/office/drawing/2014/main" id="{09D078FF-E6B8-40AB-81C7-6787A9D47B41}"/>
              </a:ext>
            </a:extLst>
          </p:cNvPr>
          <p:cNvCxnSpPr>
            <a:cxnSpLocks/>
          </p:cNvCxnSpPr>
          <p:nvPr/>
        </p:nvCxnSpPr>
        <p:spPr>
          <a:xfrm flipV="1">
            <a:off x="4723505" y="5611523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19">
                <a:extLst>
                  <a:ext uri="{FF2B5EF4-FFF2-40B4-BE49-F238E27FC236}">
                    <a16:creationId xmlns:a16="http://schemas.microsoft.com/office/drawing/2014/main" id="{7AB32131-346E-4E18-BEBE-0A87CD3A2CE8}"/>
                  </a:ext>
                </a:extLst>
              </p:cNvPr>
              <p:cNvSpPr txBox="1"/>
              <p:nvPr/>
            </p:nvSpPr>
            <p:spPr>
              <a:xfrm>
                <a:off x="4932289" y="5249300"/>
                <a:ext cx="45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ℱ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19">
                <a:extLst>
                  <a:ext uri="{FF2B5EF4-FFF2-40B4-BE49-F238E27FC236}">
                    <a16:creationId xmlns:a16="http://schemas.microsoft.com/office/drawing/2014/main" id="{7AB32131-346E-4E18-BEBE-0A87CD3A2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289" y="5249300"/>
                <a:ext cx="453266" cy="369332"/>
              </a:xfrm>
              <a:prstGeom prst="rect">
                <a:avLst/>
              </a:prstGeom>
              <a:blipFill>
                <a:blip r:embed="rId7"/>
                <a:stretch>
                  <a:fillRect l="-14865" r="-1486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16">
                <a:extLst>
                  <a:ext uri="{FF2B5EF4-FFF2-40B4-BE49-F238E27FC236}">
                    <a16:creationId xmlns:a16="http://schemas.microsoft.com/office/drawing/2014/main" id="{02B16BE8-0B53-4E7B-98BF-B66227DB26FF}"/>
                  </a:ext>
                </a:extLst>
              </p:cNvPr>
              <p:cNvSpPr txBox="1"/>
              <p:nvPr/>
            </p:nvSpPr>
            <p:spPr>
              <a:xfrm>
                <a:off x="4135876" y="5401408"/>
                <a:ext cx="6587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5" name="TextBox 16">
                <a:extLst>
                  <a:ext uri="{FF2B5EF4-FFF2-40B4-BE49-F238E27FC236}">
                    <a16:creationId xmlns:a16="http://schemas.microsoft.com/office/drawing/2014/main" id="{02B16BE8-0B53-4E7B-98BF-B66227DB2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876" y="5401408"/>
                <a:ext cx="658770" cy="369332"/>
              </a:xfrm>
              <a:prstGeom prst="rect">
                <a:avLst/>
              </a:prstGeom>
              <a:blipFill>
                <a:blip r:embed="rId8"/>
                <a:stretch>
                  <a:fillRect l="-165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16">
                <a:extLst>
                  <a:ext uri="{FF2B5EF4-FFF2-40B4-BE49-F238E27FC236}">
                    <a16:creationId xmlns:a16="http://schemas.microsoft.com/office/drawing/2014/main" id="{D9E80376-475E-4BE1-BE07-67DCD1229DDE}"/>
                  </a:ext>
                </a:extLst>
              </p:cNvPr>
              <p:cNvSpPr txBox="1"/>
              <p:nvPr/>
            </p:nvSpPr>
            <p:spPr>
              <a:xfrm>
                <a:off x="5637632" y="5401408"/>
                <a:ext cx="3799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7" name="TextBox 16">
                <a:extLst>
                  <a:ext uri="{FF2B5EF4-FFF2-40B4-BE49-F238E27FC236}">
                    <a16:creationId xmlns:a16="http://schemas.microsoft.com/office/drawing/2014/main" id="{D9E80376-475E-4BE1-BE07-67DCD122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32" y="5401408"/>
                <a:ext cx="379912" cy="369332"/>
              </a:xfrm>
              <a:prstGeom prst="rect">
                <a:avLst/>
              </a:prstGeom>
              <a:blipFill>
                <a:blip r:embed="rId9"/>
                <a:stretch>
                  <a:fillRect l="-29032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43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8" grpId="0"/>
      <p:bldP spid="63" grpId="0"/>
      <p:bldP spid="65" grpId="0"/>
      <p:bldP spid="6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21127" y="1603558"/>
            <a:ext cx="8806323" cy="209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16642D6-51DA-47D2-9F66-5167BF6B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27" y="133578"/>
            <a:ext cx="9971315" cy="723444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Duality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8B413B-CFEC-4569-B602-8BB2D50AA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577" y="3447029"/>
            <a:ext cx="5246670" cy="8188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6">
                <a:extLst>
                  <a:ext uri="{FF2B5EF4-FFF2-40B4-BE49-F238E27FC236}">
                    <a16:creationId xmlns:a16="http://schemas.microsoft.com/office/drawing/2014/main" id="{F364A416-E822-4950-9CE8-C163A16AFAAF}"/>
                  </a:ext>
                </a:extLst>
              </p:cNvPr>
              <p:cNvSpPr txBox="1"/>
              <p:nvPr/>
            </p:nvSpPr>
            <p:spPr>
              <a:xfrm>
                <a:off x="3098542" y="5073411"/>
                <a:ext cx="7432002" cy="1367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dirty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+1/2)/</m:t>
                                            </m:r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dirty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den>
                                </m:f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0, ±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,±2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, ⋯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0, ±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,±2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, 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16">
                <a:extLst>
                  <a:ext uri="{FF2B5EF4-FFF2-40B4-BE49-F238E27FC236}">
                    <a16:creationId xmlns:a16="http://schemas.microsoft.com/office/drawing/2014/main" id="{F364A416-E822-4950-9CE8-C163A16AF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42" y="5073411"/>
                <a:ext cx="7432002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7">
            <a:extLst>
              <a:ext uri="{FF2B5EF4-FFF2-40B4-BE49-F238E27FC236}">
                <a16:creationId xmlns:a16="http://schemas.microsoft.com/office/drawing/2014/main" id="{858627A5-0EE2-42F3-8948-303448DA7177}"/>
              </a:ext>
            </a:extLst>
          </p:cNvPr>
          <p:cNvCxnSpPr>
            <a:cxnSpLocks/>
          </p:cNvCxnSpPr>
          <p:nvPr/>
        </p:nvCxnSpPr>
        <p:spPr>
          <a:xfrm flipH="1">
            <a:off x="5530307" y="4380611"/>
            <a:ext cx="6605" cy="50850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3912EC93-3FCE-4766-BE00-72EE4C37E2BC}"/>
                  </a:ext>
                </a:extLst>
              </p:cNvPr>
              <p:cNvSpPr txBox="1"/>
              <p:nvPr/>
            </p:nvSpPr>
            <p:spPr>
              <a:xfrm>
                <a:off x="5733937" y="4450195"/>
                <a:ext cx="45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3912EC93-3FCE-4766-BE00-72EE4C37E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937" y="4450195"/>
                <a:ext cx="453266" cy="369332"/>
              </a:xfrm>
              <a:prstGeom prst="rect">
                <a:avLst/>
              </a:prstGeom>
              <a:blipFill>
                <a:blip r:embed="rId5"/>
                <a:stretch>
                  <a:fillRect l="-16216" r="-1351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2996FA7E-B9AE-4859-A04C-0776459C42A2}"/>
                  </a:ext>
                </a:extLst>
              </p:cNvPr>
              <p:cNvSpPr txBox="1"/>
              <p:nvPr/>
            </p:nvSpPr>
            <p:spPr>
              <a:xfrm>
                <a:off x="356653" y="1704448"/>
                <a:ext cx="5947931" cy="1367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kumimoji="0" lang="en-US" altLang="zh-C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zh-C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9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kumimoji="0" lang="en-US" altLang="zh-C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altLang="zh-CN" sz="2400" b="0" i="0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(5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𝜋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/9)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altLang="zh-CN" sz="2400" b="0" i="0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𝜋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/9)</m:t>
                                        </m:r>
                                      </m:e>
                                    </m:func>
                                  </m:den>
                                </m:f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multiple</m:t>
                                </m:r>
                                <m: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of</m:t>
                                </m:r>
                                <m: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5/9,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multiple</m:t>
                                </m:r>
                                <m: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of</m:t>
                                </m:r>
                                <m:r>
                                  <a:rPr kumimoji="0" lang="en-US" altLang="zh-CN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2996FA7E-B9AE-4859-A04C-0776459C4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53" y="1704448"/>
                <a:ext cx="5947931" cy="1367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6">
                <a:extLst>
                  <a:ext uri="{FF2B5EF4-FFF2-40B4-BE49-F238E27FC236}">
                    <a16:creationId xmlns:a16="http://schemas.microsoft.com/office/drawing/2014/main" id="{1DE4CD4C-0D5C-48C2-925F-34B7A4C8C0D3}"/>
                  </a:ext>
                </a:extLst>
              </p:cNvPr>
              <p:cNvSpPr txBox="1"/>
              <p:nvPr/>
            </p:nvSpPr>
            <p:spPr>
              <a:xfrm>
                <a:off x="7123234" y="2327642"/>
                <a:ext cx="840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=?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16">
                <a:extLst>
                  <a:ext uri="{FF2B5EF4-FFF2-40B4-BE49-F238E27FC236}">
                    <a16:creationId xmlns:a16="http://schemas.microsoft.com/office/drawing/2014/main" id="{1DE4CD4C-0D5C-48C2-925F-34B7A4C8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234" y="2327642"/>
                <a:ext cx="840615" cy="369332"/>
              </a:xfrm>
              <a:prstGeom prst="rect">
                <a:avLst/>
              </a:prstGeom>
              <a:blipFill>
                <a:blip r:embed="rId7"/>
                <a:stretch>
                  <a:fillRect l="-9489" r="-36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9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21127" y="1603558"/>
            <a:ext cx="8806323" cy="209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6">
                <a:extLst>
                  <a:ext uri="{FF2B5EF4-FFF2-40B4-BE49-F238E27FC236}">
                    <a16:creationId xmlns:a16="http://schemas.microsoft.com/office/drawing/2014/main" id="{D9E80376-475E-4BE1-BE07-67DCD1229DDE}"/>
                  </a:ext>
                </a:extLst>
              </p:cNvPr>
              <p:cNvSpPr txBox="1"/>
              <p:nvPr/>
            </p:nvSpPr>
            <p:spPr>
              <a:xfrm>
                <a:off x="6528395" y="4490389"/>
                <a:ext cx="5526065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dirty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(5</m:t>
                                        </m:r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/9)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dirty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/9)</m:t>
                                        </m:r>
                                      </m:e>
                                    </m:func>
                                  </m:den>
                                </m:f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multiple</m:t>
                                </m:r>
                                <m: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5/9,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multiple</m:t>
                                </m:r>
                                <m: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16">
                <a:extLst>
                  <a:ext uri="{FF2B5EF4-FFF2-40B4-BE49-F238E27FC236}">
                    <a16:creationId xmlns:a16="http://schemas.microsoft.com/office/drawing/2014/main" id="{D9E80376-475E-4BE1-BE07-67DCD122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95" y="4490389"/>
                <a:ext cx="5526065" cy="1367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6">
                <a:extLst>
                  <a:ext uri="{FF2B5EF4-FFF2-40B4-BE49-F238E27FC236}">
                    <a16:creationId xmlns:a16="http://schemas.microsoft.com/office/drawing/2014/main" id="{02B16BE8-0B53-4E7B-98BF-B66227DB26FF}"/>
                  </a:ext>
                </a:extLst>
              </p:cNvPr>
              <p:cNvSpPr txBox="1"/>
              <p:nvPr/>
            </p:nvSpPr>
            <p:spPr>
              <a:xfrm>
                <a:off x="486505" y="4740961"/>
                <a:ext cx="3306483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≤2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2&lt;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≤4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16">
                <a:extLst>
                  <a:ext uri="{FF2B5EF4-FFF2-40B4-BE49-F238E27FC236}">
                    <a16:creationId xmlns:a16="http://schemas.microsoft.com/office/drawing/2014/main" id="{02B16BE8-0B53-4E7B-98BF-B66227DB2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05" y="4740961"/>
                <a:ext cx="3306483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6">
                <a:extLst>
                  <a:ext uri="{FF2B5EF4-FFF2-40B4-BE49-F238E27FC236}">
                    <a16:creationId xmlns:a16="http://schemas.microsoft.com/office/drawing/2014/main" id="{2996FA7E-B9AE-4859-A04C-0776459C42A2}"/>
                  </a:ext>
                </a:extLst>
              </p:cNvPr>
              <p:cNvSpPr txBox="1"/>
              <p:nvPr/>
            </p:nvSpPr>
            <p:spPr>
              <a:xfrm>
                <a:off x="356653" y="1704448"/>
                <a:ext cx="5947931" cy="1367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dirty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(5</m:t>
                                        </m:r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/9)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dirty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/9)</m:t>
                                        </m:r>
                                      </m:e>
                                    </m:func>
                                  </m:den>
                                </m:f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multiple</m:t>
                                </m:r>
                                <m: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5/9,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multiple</m:t>
                                </m:r>
                                <m: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16">
                <a:extLst>
                  <a:ext uri="{FF2B5EF4-FFF2-40B4-BE49-F238E27FC236}">
                    <a16:creationId xmlns:a16="http://schemas.microsoft.com/office/drawing/2014/main" id="{2996FA7E-B9AE-4859-A04C-0776459C4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53" y="1704448"/>
                <a:ext cx="5947931" cy="1367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616642D6-51DA-47D2-9F66-5167BF6B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27" y="133578"/>
            <a:ext cx="9971315" cy="723444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Duality</a:t>
            </a:r>
            <a:endParaRPr lang="en-US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6">
                <a:extLst>
                  <a:ext uri="{FF2B5EF4-FFF2-40B4-BE49-F238E27FC236}">
                    <a16:creationId xmlns:a16="http://schemas.microsoft.com/office/drawing/2014/main" id="{1DE4CD4C-0D5C-48C2-925F-34B7A4C8C0D3}"/>
                  </a:ext>
                </a:extLst>
              </p:cNvPr>
              <p:cNvSpPr txBox="1"/>
              <p:nvPr/>
            </p:nvSpPr>
            <p:spPr>
              <a:xfrm>
                <a:off x="7123234" y="2327642"/>
                <a:ext cx="840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6">
                <a:extLst>
                  <a:ext uri="{FF2B5EF4-FFF2-40B4-BE49-F238E27FC236}">
                    <a16:creationId xmlns:a16="http://schemas.microsoft.com/office/drawing/2014/main" id="{1DE4CD4C-0D5C-48C2-925F-34B7A4C8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234" y="2327642"/>
                <a:ext cx="840615" cy="369332"/>
              </a:xfrm>
              <a:prstGeom prst="rect">
                <a:avLst/>
              </a:prstGeom>
              <a:blipFill>
                <a:blip r:embed="rId6"/>
                <a:stretch>
                  <a:fillRect l="-9489" r="-36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5">
                <a:extLst>
                  <a:ext uri="{FF2B5EF4-FFF2-40B4-BE49-F238E27FC236}">
                    <a16:creationId xmlns:a16="http://schemas.microsoft.com/office/drawing/2014/main" id="{1C5FEFD8-09F8-40E3-A5F8-63CD17C735D2}"/>
                  </a:ext>
                </a:extLst>
              </p:cNvPr>
              <p:cNvSpPr txBox="1"/>
              <p:nvPr/>
            </p:nvSpPr>
            <p:spPr>
              <a:xfrm>
                <a:off x="321127" y="5738619"/>
                <a:ext cx="3841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 smtClean="0">
                    <a:solidFill>
                      <a:srgbClr val="0070C0"/>
                    </a:solidFill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periodic</m:t>
                    </m:r>
                    <m:r>
                      <a:rPr lang="en-US" altLang="zh-CN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=9)</m:t>
                    </m:r>
                  </m:oMath>
                </a14:m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文本框 25">
                <a:extLst>
                  <a:ext uri="{FF2B5EF4-FFF2-40B4-BE49-F238E27FC236}">
                    <a16:creationId xmlns:a16="http://schemas.microsoft.com/office/drawing/2014/main" id="{1C5FEFD8-09F8-40E3-A5F8-63CD17C73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27" y="5738619"/>
                <a:ext cx="3841666" cy="461665"/>
              </a:xfrm>
              <a:prstGeom prst="rect">
                <a:avLst/>
              </a:prstGeom>
              <a:blipFill>
                <a:blip r:embed="rId7"/>
                <a:stretch>
                  <a:fillRect l="-254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3330619" y="3072002"/>
            <a:ext cx="3484816" cy="1573549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5172" y="4162640"/>
                <a:ext cx="5177707" cy="519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lang="en-US" sz="2000" dirty="0" smtClean="0">
                    <a:solidFill>
                      <a:srgbClr val="C00000"/>
                    </a:solidFill>
                    <a:latin typeface="Calibri" panose="020F0502020204030204"/>
                  </a:rPr>
                  <a:t>①</a:t>
                </a:r>
                <a:r>
                  <a:rPr lang="en-US" sz="2400" dirty="0">
                    <a:solidFill>
                      <a:srgbClr val="C00000"/>
                    </a:solidFill>
                    <a:latin typeface="Calibri" panose="020F0502020204030204"/>
                  </a:rPr>
                  <a:t>D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Calibri" panose="020F0502020204030204"/>
                  </a:rPr>
                  <a:t>ual in the frequency domain: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>
                  <a:solidFill>
                    <a:srgbClr val="0070C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72" y="4162640"/>
                <a:ext cx="5177707" cy="519564"/>
              </a:xfrm>
              <a:prstGeom prst="rect">
                <a:avLst/>
              </a:prstGeom>
              <a:blipFill>
                <a:blip r:embed="rId8"/>
                <a:stretch>
                  <a:fillRect l="-1296" t="-1647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1"/>
            <a:endCxn id="23" idx="3"/>
          </p:cNvCxnSpPr>
          <p:nvPr/>
        </p:nvCxnSpPr>
        <p:spPr>
          <a:xfrm flipH="1" flipV="1">
            <a:off x="3792988" y="5152869"/>
            <a:ext cx="2735407" cy="21297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3789448" y="4708402"/>
            <a:ext cx="3112293" cy="495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  <a:latin typeface="Calibri" panose="020F0502020204030204"/>
              </a:rPr>
              <a:t>②</a:t>
            </a:r>
            <a:r>
              <a:rPr lang="en-US" sz="2400" dirty="0" smtClean="0">
                <a:solidFill>
                  <a:srgbClr val="C00000"/>
                </a:solidFill>
                <a:latin typeface="Calibri" panose="020F0502020204030204"/>
              </a:rPr>
              <a:t>Time domain signal</a:t>
            </a:r>
            <a:endParaRPr lang="en-US" sz="2400" dirty="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6595172" y="3088211"/>
            <a:ext cx="1583908" cy="468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/>
              </a:rPr>
              <a:t>③Duality</a:t>
            </a:r>
            <a:endParaRPr lang="en-US" sz="2400" dirty="0">
              <a:solidFill>
                <a:srgbClr val="C00000"/>
              </a:solidFill>
              <a:latin typeface="Calibri" panose="020F050202020403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374692" y="2934871"/>
            <a:ext cx="3430263" cy="1747333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123235" y="2322401"/>
            <a:ext cx="955812" cy="420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16">
                <a:extLst>
                  <a:ext uri="{FF2B5EF4-FFF2-40B4-BE49-F238E27FC236}">
                    <a16:creationId xmlns:a16="http://schemas.microsoft.com/office/drawing/2014/main" id="{02B16BE8-0B53-4E7B-98BF-B66227DB26FF}"/>
                  </a:ext>
                </a:extLst>
              </p:cNvPr>
              <p:cNvSpPr txBox="1"/>
              <p:nvPr/>
            </p:nvSpPr>
            <p:spPr>
              <a:xfrm>
                <a:off x="7122641" y="2105749"/>
                <a:ext cx="482895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/9,</m:t>
                                </m:r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0" lang="en-US" altLang="zh-C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≤2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2&lt;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0" lang="en-US" altLang="zh-C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≤4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TextBox 16">
                <a:extLst>
                  <a:ext uri="{FF2B5EF4-FFF2-40B4-BE49-F238E27FC236}">
                    <a16:creationId xmlns:a16="http://schemas.microsoft.com/office/drawing/2014/main" id="{02B16BE8-0B53-4E7B-98BF-B66227DB2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41" y="2105749"/>
                <a:ext cx="4828951" cy="823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17">
            <a:extLst>
              <a:ext uri="{FF2B5EF4-FFF2-40B4-BE49-F238E27FC236}">
                <a16:creationId xmlns:a16="http://schemas.microsoft.com/office/drawing/2014/main" id="{09D078FF-E6B8-40AB-81C7-6787A9D47B41}"/>
              </a:ext>
            </a:extLst>
          </p:cNvPr>
          <p:cNvCxnSpPr>
            <a:cxnSpLocks/>
          </p:cNvCxnSpPr>
          <p:nvPr/>
        </p:nvCxnSpPr>
        <p:spPr>
          <a:xfrm flipV="1">
            <a:off x="4723505" y="5611523"/>
            <a:ext cx="870833" cy="4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19">
                <a:extLst>
                  <a:ext uri="{FF2B5EF4-FFF2-40B4-BE49-F238E27FC236}">
                    <a16:creationId xmlns:a16="http://schemas.microsoft.com/office/drawing/2014/main" id="{7AB32131-346E-4E18-BEBE-0A87CD3A2CE8}"/>
                  </a:ext>
                </a:extLst>
              </p:cNvPr>
              <p:cNvSpPr txBox="1"/>
              <p:nvPr/>
            </p:nvSpPr>
            <p:spPr>
              <a:xfrm>
                <a:off x="4932289" y="5249300"/>
                <a:ext cx="45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19">
                <a:extLst>
                  <a:ext uri="{FF2B5EF4-FFF2-40B4-BE49-F238E27FC236}">
                    <a16:creationId xmlns:a16="http://schemas.microsoft.com/office/drawing/2014/main" id="{7AB32131-346E-4E18-BEBE-0A87CD3A2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289" y="5249300"/>
                <a:ext cx="453266" cy="369332"/>
              </a:xfrm>
              <a:prstGeom prst="rect">
                <a:avLst/>
              </a:prstGeom>
              <a:blipFill>
                <a:blip r:embed="rId10"/>
                <a:stretch>
                  <a:fillRect l="-14865" r="-1486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16">
                <a:extLst>
                  <a:ext uri="{FF2B5EF4-FFF2-40B4-BE49-F238E27FC236}">
                    <a16:creationId xmlns:a16="http://schemas.microsoft.com/office/drawing/2014/main" id="{02B16BE8-0B53-4E7B-98BF-B66227DB26FF}"/>
                  </a:ext>
                </a:extLst>
              </p:cNvPr>
              <p:cNvSpPr txBox="1"/>
              <p:nvPr/>
            </p:nvSpPr>
            <p:spPr>
              <a:xfrm>
                <a:off x="4135876" y="5401408"/>
                <a:ext cx="6587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16">
                <a:extLst>
                  <a:ext uri="{FF2B5EF4-FFF2-40B4-BE49-F238E27FC236}">
                    <a16:creationId xmlns:a16="http://schemas.microsoft.com/office/drawing/2014/main" id="{02B16BE8-0B53-4E7B-98BF-B66227DB2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876" y="5401408"/>
                <a:ext cx="658770" cy="369332"/>
              </a:xfrm>
              <a:prstGeom prst="rect">
                <a:avLst/>
              </a:prstGeom>
              <a:blipFill>
                <a:blip r:embed="rId11"/>
                <a:stretch>
                  <a:fillRect l="-165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16">
                <a:extLst>
                  <a:ext uri="{FF2B5EF4-FFF2-40B4-BE49-F238E27FC236}">
                    <a16:creationId xmlns:a16="http://schemas.microsoft.com/office/drawing/2014/main" id="{D9E80376-475E-4BE1-BE07-67DCD1229DDE}"/>
                  </a:ext>
                </a:extLst>
              </p:cNvPr>
              <p:cNvSpPr txBox="1"/>
              <p:nvPr/>
            </p:nvSpPr>
            <p:spPr>
              <a:xfrm>
                <a:off x="5637632" y="5401408"/>
                <a:ext cx="3799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TextBox 16">
                <a:extLst>
                  <a:ext uri="{FF2B5EF4-FFF2-40B4-BE49-F238E27FC236}">
                    <a16:creationId xmlns:a16="http://schemas.microsoft.com/office/drawing/2014/main" id="{D9E80376-475E-4BE1-BE07-67DCD122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32" y="5401408"/>
                <a:ext cx="379912" cy="369332"/>
              </a:xfrm>
              <a:prstGeom prst="rect">
                <a:avLst/>
              </a:prstGeom>
              <a:blipFill>
                <a:blip r:embed="rId12"/>
                <a:stretch>
                  <a:fillRect l="-29032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79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8" grpId="0" animBg="1"/>
      <p:bldP spid="5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61681" y="4228277"/>
            <a:ext cx="10678404" cy="15113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1680" y="2150076"/>
            <a:ext cx="10678405" cy="1684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127" y="133578"/>
            <a:ext cx="9971315" cy="723444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Duality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1FA181-7D01-4832-8B49-78989786CD09}"/>
              </a:ext>
            </a:extLst>
          </p:cNvPr>
          <p:cNvSpPr txBox="1">
            <a:spLocks/>
          </p:cNvSpPr>
          <p:nvPr/>
        </p:nvSpPr>
        <p:spPr>
          <a:xfrm>
            <a:off x="321127" y="1285352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b="1" i="1" u="sng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Duality between discrete FT and continuous 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6">
                <a:extLst>
                  <a:ext uri="{FF2B5EF4-FFF2-40B4-BE49-F238E27FC236}">
                    <a16:creationId xmlns:a16="http://schemas.microsoft.com/office/drawing/2014/main" id="{064D2061-E224-4151-BB2F-CC90DD4FC7DE}"/>
                  </a:ext>
                </a:extLst>
              </p:cNvPr>
              <p:cNvSpPr txBox="1"/>
              <p:nvPr/>
            </p:nvSpPr>
            <p:spPr>
              <a:xfrm>
                <a:off x="661182" y="2374338"/>
                <a:ext cx="4529544" cy="908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16">
                <a:extLst>
                  <a:ext uri="{FF2B5EF4-FFF2-40B4-BE49-F238E27FC236}">
                    <a16:creationId xmlns:a16="http://schemas.microsoft.com/office/drawing/2014/main" id="{064D2061-E224-4151-BB2F-CC90DD4FC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2374338"/>
                <a:ext cx="4529544" cy="908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16">
                <a:extLst>
                  <a:ext uri="{FF2B5EF4-FFF2-40B4-BE49-F238E27FC236}">
                    <a16:creationId xmlns:a16="http://schemas.microsoft.com/office/drawing/2014/main" id="{78977E67-00D8-4803-B2BE-DBD6C3E011C5}"/>
                  </a:ext>
                </a:extLst>
              </p:cNvPr>
              <p:cNvSpPr txBox="1"/>
              <p:nvPr/>
            </p:nvSpPr>
            <p:spPr>
              <a:xfrm>
                <a:off x="7143145" y="4523530"/>
                <a:ext cx="4594923" cy="906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16">
                <a:extLst>
                  <a:ext uri="{FF2B5EF4-FFF2-40B4-BE49-F238E27FC236}">
                    <a16:creationId xmlns:a16="http://schemas.microsoft.com/office/drawing/2014/main" id="{78977E67-00D8-4803-B2BE-DBD6C3E0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145" y="4523530"/>
                <a:ext cx="4594923" cy="906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16">
                <a:extLst>
                  <a:ext uri="{FF2B5EF4-FFF2-40B4-BE49-F238E27FC236}">
                    <a16:creationId xmlns:a16="http://schemas.microsoft.com/office/drawing/2014/main" id="{61F67A04-E15D-47E6-945F-2284D9EF4D9B}"/>
                  </a:ext>
                </a:extLst>
              </p:cNvPr>
              <p:cNvSpPr txBox="1"/>
              <p:nvPr/>
            </p:nvSpPr>
            <p:spPr>
              <a:xfrm>
                <a:off x="7176219" y="2235097"/>
                <a:ext cx="5015781" cy="1197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16">
                <a:extLst>
                  <a:ext uri="{FF2B5EF4-FFF2-40B4-BE49-F238E27FC236}">
                    <a16:creationId xmlns:a16="http://schemas.microsoft.com/office/drawing/2014/main" id="{61F67A04-E15D-47E6-945F-2284D9EF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219" y="2235097"/>
                <a:ext cx="5015781" cy="1197572"/>
              </a:xfrm>
              <a:prstGeom prst="rect">
                <a:avLst/>
              </a:prstGeom>
              <a:blipFill>
                <a:blip r:embed="rId5"/>
                <a:stretch>
                  <a:fillRect l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16">
                <a:extLst>
                  <a:ext uri="{FF2B5EF4-FFF2-40B4-BE49-F238E27FC236}">
                    <a16:creationId xmlns:a16="http://schemas.microsoft.com/office/drawing/2014/main" id="{0FC708A2-F2C7-43E9-96E2-9D0E2ECA5ACE}"/>
                  </a:ext>
                </a:extLst>
              </p:cNvPr>
              <p:cNvSpPr txBox="1"/>
              <p:nvPr/>
            </p:nvSpPr>
            <p:spPr>
              <a:xfrm>
                <a:off x="661182" y="4263411"/>
                <a:ext cx="4999656" cy="1197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16">
                <a:extLst>
                  <a:ext uri="{FF2B5EF4-FFF2-40B4-BE49-F238E27FC236}">
                    <a16:creationId xmlns:a16="http://schemas.microsoft.com/office/drawing/2014/main" id="{0FC708A2-F2C7-43E9-96E2-9D0E2ECA5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4263411"/>
                <a:ext cx="4999656" cy="1197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十字 8">
            <a:extLst>
              <a:ext uri="{FF2B5EF4-FFF2-40B4-BE49-F238E27FC236}">
                <a16:creationId xmlns:a16="http://schemas.microsoft.com/office/drawing/2014/main" id="{8AC9458C-594D-40D0-858E-7CD09B4BC5AD}"/>
              </a:ext>
            </a:extLst>
          </p:cNvPr>
          <p:cNvSpPr/>
          <p:nvPr/>
        </p:nvSpPr>
        <p:spPr>
          <a:xfrm rot="2700000">
            <a:off x="4863903" y="2710820"/>
            <a:ext cx="2313819" cy="2337605"/>
          </a:xfrm>
          <a:prstGeom prst="quadArrow">
            <a:avLst>
              <a:gd name="adj1" fmla="val 4736"/>
              <a:gd name="adj2" fmla="val 7853"/>
              <a:gd name="adj3" fmla="val 1008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FA181-7D01-4832-8B49-78989786CD09}"/>
              </a:ext>
            </a:extLst>
          </p:cNvPr>
          <p:cNvSpPr txBox="1">
            <a:spLocks/>
          </p:cNvSpPr>
          <p:nvPr/>
        </p:nvSpPr>
        <p:spPr>
          <a:xfrm>
            <a:off x="5223799" y="2611526"/>
            <a:ext cx="1919346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Discrete FT</a:t>
            </a:r>
            <a:endParaRPr lang="en-US" altLang="zh-CN" dirty="0">
              <a:solidFill>
                <a:srgbClr val="C00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FA181-7D01-4832-8B49-78989786CD09}"/>
              </a:ext>
            </a:extLst>
          </p:cNvPr>
          <p:cNvSpPr txBox="1">
            <a:spLocks/>
          </p:cNvSpPr>
          <p:nvPr/>
        </p:nvSpPr>
        <p:spPr>
          <a:xfrm>
            <a:off x="4376285" y="4661086"/>
            <a:ext cx="2382591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ontinuous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8876" y="3811460"/>
                <a:ext cx="2870199" cy="519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rgbClr val="0070C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76" y="3811460"/>
                <a:ext cx="2870199" cy="519564"/>
              </a:xfrm>
              <a:prstGeom prst="rect">
                <a:avLst/>
              </a:prstGeom>
              <a:blipFill>
                <a:blip r:embed="rId7"/>
                <a:stretch>
                  <a:fillRect t="-22353" b="-2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5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922404">
            <a:off x="3828115" y="2813800"/>
            <a:ext cx="2731401" cy="5678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Properties of discrete-time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023890" y="1157904"/>
                <a:ext cx="2952796" cy="91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𝜋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/2)</m:t>
                              </m:r>
                            </m:e>
                          </m:func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890" y="1157904"/>
                <a:ext cx="2952796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602837" y="1292888"/>
                <a:ext cx="1899814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=?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37" y="1292888"/>
                <a:ext cx="1899814" cy="578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662CE9D8-2125-4463-AC86-6D4281690E76}"/>
              </a:ext>
            </a:extLst>
          </p:cNvPr>
          <p:cNvGrpSpPr/>
          <p:nvPr/>
        </p:nvGrpSpPr>
        <p:grpSpPr>
          <a:xfrm>
            <a:off x="1724665" y="3918309"/>
            <a:ext cx="5952620" cy="823815"/>
            <a:chOff x="364658" y="5467077"/>
            <a:chExt cx="5952620" cy="823815"/>
          </a:xfrm>
        </p:grpSpPr>
        <p:cxnSp>
          <p:nvCxnSpPr>
            <p:cNvPr id="33" name="Straight Arrow Connector 17">
              <a:extLst>
                <a:ext uri="{FF2B5EF4-FFF2-40B4-BE49-F238E27FC236}">
                  <a16:creationId xmlns:a16="http://schemas.microsoft.com/office/drawing/2014/main" id="{9230B69F-7812-4F1A-A47C-D9D0B9D6E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6445" y="5874931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19">
                  <a:extLst>
                    <a:ext uri="{FF2B5EF4-FFF2-40B4-BE49-F238E27FC236}">
                      <a16:creationId xmlns:a16="http://schemas.microsoft.com/office/drawing/2014/main" id="{E2E4EDB4-6ED6-4B1F-BC65-993D4E74D0FD}"/>
                    </a:ext>
                  </a:extLst>
                </p:cNvPr>
                <p:cNvSpPr txBox="1"/>
                <p:nvPr/>
              </p:nvSpPr>
              <p:spPr>
                <a:xfrm>
                  <a:off x="5622174" y="5510493"/>
                  <a:ext cx="4721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ℱ𝒮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8" name="TextBox 19">
                  <a:extLst>
                    <a:ext uri="{FF2B5EF4-FFF2-40B4-BE49-F238E27FC236}">
                      <a16:creationId xmlns:a16="http://schemas.microsoft.com/office/drawing/2014/main" id="{E2E4EDB4-6ED6-4B1F-BC65-993D4E74D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174" y="5510493"/>
                  <a:ext cx="47211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4103" r="-1282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16">
                  <a:extLst>
                    <a:ext uri="{FF2B5EF4-FFF2-40B4-BE49-F238E27FC236}">
                      <a16:creationId xmlns:a16="http://schemas.microsoft.com/office/drawing/2014/main" id="{14C1357B-34E0-470B-84C1-6696390BBDDB}"/>
                    </a:ext>
                  </a:extLst>
                </p:cNvPr>
                <p:cNvSpPr txBox="1"/>
                <p:nvPr/>
              </p:nvSpPr>
              <p:spPr>
                <a:xfrm>
                  <a:off x="364658" y="5467077"/>
                  <a:ext cx="4808945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/2)     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16">
                  <a:extLst>
                    <a:ext uri="{FF2B5EF4-FFF2-40B4-BE49-F238E27FC236}">
                      <a16:creationId xmlns:a16="http://schemas.microsoft.com/office/drawing/2014/main" id="{14C1357B-34E0-470B-84C1-6696390BB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58" y="5467077"/>
                  <a:ext cx="4808945" cy="8238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/>
          <p:cNvCxnSpPr>
            <a:stCxn id="10" idx="3"/>
            <a:endCxn id="40" idx="1"/>
          </p:cNvCxnSpPr>
          <p:nvPr/>
        </p:nvCxnSpPr>
        <p:spPr>
          <a:xfrm>
            <a:off x="4976686" y="1614408"/>
            <a:ext cx="3633914" cy="1187307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Screen Clippi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18"/>
          <a:stretch/>
        </p:blipFill>
        <p:spPr>
          <a:xfrm>
            <a:off x="2051955" y="5193925"/>
            <a:ext cx="8240487" cy="11750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8017411" y="3848132"/>
                <a:ext cx="3896388" cy="928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11" y="3848132"/>
                <a:ext cx="3896388" cy="9285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16">
                <a:extLst>
                  <a:ext uri="{FF2B5EF4-FFF2-40B4-BE49-F238E27FC236}">
                    <a16:creationId xmlns:a16="http://schemas.microsoft.com/office/drawing/2014/main" id="{317FF750-803D-4BED-9894-76F18A87C099}"/>
                  </a:ext>
                </a:extLst>
              </p:cNvPr>
              <p:cNvSpPr txBox="1"/>
              <p:nvPr/>
            </p:nvSpPr>
            <p:spPr>
              <a:xfrm>
                <a:off x="8610600" y="2354798"/>
                <a:ext cx="2916183" cy="893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/2)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16">
                <a:extLst>
                  <a:ext uri="{FF2B5EF4-FFF2-40B4-BE49-F238E27FC236}">
                    <a16:creationId xmlns:a16="http://schemas.microsoft.com/office/drawing/2014/main" id="{317FF750-803D-4BED-9894-76F18A87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54798"/>
                <a:ext cx="2916183" cy="8938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/>
              </p:cNvSpPr>
              <p:nvPr/>
            </p:nvSpPr>
            <p:spPr>
              <a:xfrm rot="1047974">
                <a:off x="5373319" y="1859778"/>
                <a:ext cx="3325386" cy="519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000" dirty="0" smtClean="0">
                    <a:solidFill>
                      <a:srgbClr val="C00000"/>
                    </a:solidFill>
                    <a:latin typeface="Calibri" panose="020F0502020204030204"/>
                  </a:rPr>
                  <a:t>①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DT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CT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FS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Calibri" panose="020F0502020204030204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70C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47974">
                <a:off x="5373319" y="1859778"/>
                <a:ext cx="3325386" cy="519564"/>
              </a:xfrm>
              <a:prstGeom prst="rect">
                <a:avLst/>
              </a:prstGeom>
              <a:blipFill>
                <a:blip r:embed="rId10"/>
                <a:stretch>
                  <a:fillRect l="-182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6470105" y="4440596"/>
            <a:ext cx="1968385" cy="495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  <a:latin typeface="Calibri" panose="020F0502020204030204"/>
              </a:rPr>
              <a:t>②</a:t>
            </a:r>
            <a:r>
              <a:rPr lang="en-US" sz="2400" dirty="0" smtClean="0">
                <a:solidFill>
                  <a:srgbClr val="C00000"/>
                </a:solidFill>
                <a:latin typeface="Calibri" panose="020F0502020204030204"/>
              </a:rPr>
              <a:t>CT signal</a:t>
            </a:r>
            <a:endParaRPr lang="en-US" sz="2400" dirty="0">
              <a:solidFill>
                <a:srgbClr val="0070C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/>
              </p:cNvSpPr>
              <p:nvPr/>
            </p:nvSpPr>
            <p:spPr>
              <a:xfrm rot="19932862">
                <a:off x="3795203" y="2716764"/>
                <a:ext cx="2871138" cy="4682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000" dirty="0" smtClean="0">
                    <a:solidFill>
                      <a:srgbClr val="C00000"/>
                    </a:solidFill>
                    <a:latin typeface="Calibri" panose="020F0502020204030204"/>
                  </a:rPr>
                  <a:t>③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Calibri" panose="020F0502020204030204"/>
                  </a:rPr>
                  <a:t>Duality: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  <a:latin typeface="Calibri" panose="020F0502020204030204"/>
                  </a:rPr>
                  <a:t>?   </a:t>
                </a:r>
                <a:endParaRPr lang="en-US" sz="2400" dirty="0">
                  <a:solidFill>
                    <a:srgbClr val="C0000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32862">
                <a:off x="3795203" y="2716764"/>
                <a:ext cx="2871138" cy="468295"/>
              </a:xfrm>
              <a:prstGeom prst="rect">
                <a:avLst/>
              </a:prstGeom>
              <a:blipFill>
                <a:blip r:embed="rId11"/>
                <a:stretch>
                  <a:fillRect l="-881" t="-4167" r="-7269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39" idx="0"/>
            <a:endCxn id="12" idx="1"/>
          </p:cNvCxnSpPr>
          <p:nvPr/>
        </p:nvCxnSpPr>
        <p:spPr>
          <a:xfrm flipV="1">
            <a:off x="4129138" y="1582231"/>
            <a:ext cx="4473699" cy="2336078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8740282" y="3260556"/>
            <a:ext cx="372762" cy="492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9273280" y="3260556"/>
                <a:ext cx="13846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80" y="3260556"/>
                <a:ext cx="138465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32" idx="1"/>
            <a:endCxn id="39" idx="3"/>
          </p:cNvCxnSpPr>
          <p:nvPr/>
        </p:nvCxnSpPr>
        <p:spPr>
          <a:xfrm flipH="1">
            <a:off x="6533610" y="4312394"/>
            <a:ext cx="1483801" cy="17823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639897" y="2420160"/>
            <a:ext cx="233142" cy="1427972"/>
          </a:xfrm>
          <a:prstGeom prst="straightConnector1">
            <a:avLst/>
          </a:prstGeom>
          <a:ln w="25400">
            <a:solidFill>
              <a:srgbClr val="00B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003673" y="2890165"/>
            <a:ext cx="1436461" cy="527429"/>
          </a:xfrm>
          <a:prstGeom prst="straightConnector1">
            <a:avLst/>
          </a:prstGeom>
          <a:ln w="25400">
            <a:solidFill>
              <a:srgbClr val="00B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9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/>
      <p:bldP spid="40" grpId="0"/>
      <p:bldP spid="43" grpId="0"/>
      <p:bldP spid="45" grpId="0"/>
      <p:bldP spid="51" grpId="0"/>
      <p:bldP spid="11" grpId="0" animBg="1"/>
      <p:bldP spid="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9552744" y="3259295"/>
            <a:ext cx="1535073" cy="5678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Properties of discrete-time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023890" y="1157904"/>
                <a:ext cx="2952796" cy="91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𝜋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/2)</m:t>
                              </m:r>
                            </m:e>
                          </m:func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890" y="1157904"/>
                <a:ext cx="2952796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602837" y="1292888"/>
                <a:ext cx="1899814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=?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37" y="1292888"/>
                <a:ext cx="1899814" cy="578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662CE9D8-2125-4463-AC86-6D4281690E76}"/>
              </a:ext>
            </a:extLst>
          </p:cNvPr>
          <p:cNvGrpSpPr/>
          <p:nvPr/>
        </p:nvGrpSpPr>
        <p:grpSpPr>
          <a:xfrm>
            <a:off x="1522533" y="2360720"/>
            <a:ext cx="5952620" cy="823815"/>
            <a:chOff x="364658" y="5467077"/>
            <a:chExt cx="5952620" cy="823815"/>
          </a:xfrm>
        </p:grpSpPr>
        <p:cxnSp>
          <p:nvCxnSpPr>
            <p:cNvPr id="33" name="Straight Arrow Connector 17">
              <a:extLst>
                <a:ext uri="{FF2B5EF4-FFF2-40B4-BE49-F238E27FC236}">
                  <a16:creationId xmlns:a16="http://schemas.microsoft.com/office/drawing/2014/main" id="{9230B69F-7812-4F1A-A47C-D9D0B9D6E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6445" y="5874931"/>
              <a:ext cx="870833" cy="4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19">
                  <a:extLst>
                    <a:ext uri="{FF2B5EF4-FFF2-40B4-BE49-F238E27FC236}">
                      <a16:creationId xmlns:a16="http://schemas.microsoft.com/office/drawing/2014/main" id="{E2E4EDB4-6ED6-4B1F-BC65-993D4E74D0FD}"/>
                    </a:ext>
                  </a:extLst>
                </p:cNvPr>
                <p:cNvSpPr txBox="1"/>
                <p:nvPr/>
              </p:nvSpPr>
              <p:spPr>
                <a:xfrm>
                  <a:off x="5622174" y="5510493"/>
                  <a:ext cx="4721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ℱ𝒮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38" name="TextBox 19">
                  <a:extLst>
                    <a:ext uri="{FF2B5EF4-FFF2-40B4-BE49-F238E27FC236}">
                      <a16:creationId xmlns:a16="http://schemas.microsoft.com/office/drawing/2014/main" id="{E2E4EDB4-6ED6-4B1F-BC65-993D4E74D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174" y="5510493"/>
                  <a:ext cx="47211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4103" r="-1282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16">
                  <a:extLst>
                    <a:ext uri="{FF2B5EF4-FFF2-40B4-BE49-F238E27FC236}">
                      <a16:creationId xmlns:a16="http://schemas.microsoft.com/office/drawing/2014/main" id="{14C1357B-34E0-470B-84C1-6696390BBDDB}"/>
                    </a:ext>
                  </a:extLst>
                </p:cNvPr>
                <p:cNvSpPr txBox="1"/>
                <p:nvPr/>
              </p:nvSpPr>
              <p:spPr>
                <a:xfrm>
                  <a:off x="364658" y="5467077"/>
                  <a:ext cx="4808945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𝑔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kumimoji="0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(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/2)     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0,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&lt;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kumimoji="0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≤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𝑇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39" name="TextBox 16">
                  <a:extLst>
                    <a:ext uri="{FF2B5EF4-FFF2-40B4-BE49-F238E27FC236}">
                      <a16:creationId xmlns:a16="http://schemas.microsoft.com/office/drawing/2014/main" id="{14C1357B-34E0-470B-84C1-6696390BB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58" y="5467077"/>
                  <a:ext cx="4808945" cy="8238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/>
          <p:cNvCxnSpPr>
            <a:stCxn id="10" idx="3"/>
            <a:endCxn id="40" idx="1"/>
          </p:cNvCxnSpPr>
          <p:nvPr/>
        </p:nvCxnSpPr>
        <p:spPr>
          <a:xfrm>
            <a:off x="4976686" y="1614408"/>
            <a:ext cx="3633914" cy="1187307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16">
                <a:extLst>
                  <a:ext uri="{FF2B5EF4-FFF2-40B4-BE49-F238E27FC236}">
                    <a16:creationId xmlns:a16="http://schemas.microsoft.com/office/drawing/2014/main" id="{317FF750-803D-4BED-9894-76F18A87C099}"/>
                  </a:ext>
                </a:extLst>
              </p:cNvPr>
              <p:cNvSpPr txBox="1"/>
              <p:nvPr/>
            </p:nvSpPr>
            <p:spPr>
              <a:xfrm>
                <a:off x="8610600" y="2354798"/>
                <a:ext cx="2477217" cy="820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𝜋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/2)</m:t>
                              </m:r>
                            </m:e>
                          </m:func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0" name="TextBox 16">
                <a:extLst>
                  <a:ext uri="{FF2B5EF4-FFF2-40B4-BE49-F238E27FC236}">
                    <a16:creationId xmlns:a16="http://schemas.microsoft.com/office/drawing/2014/main" id="{317FF750-803D-4BED-9894-76F18A87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54798"/>
                <a:ext cx="2477217" cy="8206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/>
              </p:cNvSpPr>
              <p:nvPr/>
            </p:nvSpPr>
            <p:spPr>
              <a:xfrm rot="1047974">
                <a:off x="5373319" y="1859778"/>
                <a:ext cx="3325386" cy="519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①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DT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CT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FS: 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𝜔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47974">
                <a:off x="5373319" y="1859778"/>
                <a:ext cx="3325386" cy="519564"/>
              </a:xfrm>
              <a:prstGeom prst="rect">
                <a:avLst/>
              </a:prstGeom>
              <a:blipFill>
                <a:blip r:embed="rId8"/>
                <a:stretch>
                  <a:fillRect l="-182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6074491" y="2812295"/>
            <a:ext cx="1968385" cy="495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②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 signal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16">
                <a:extLst>
                  <a:ext uri="{FF2B5EF4-FFF2-40B4-BE49-F238E27FC236}">
                    <a16:creationId xmlns:a16="http://schemas.microsoft.com/office/drawing/2014/main" id="{7FAA49C6-4395-4008-A2C2-30F59D1F3B27}"/>
                  </a:ext>
                </a:extLst>
              </p:cNvPr>
              <p:cNvSpPr txBox="1"/>
              <p:nvPr/>
            </p:nvSpPr>
            <p:spPr>
              <a:xfrm>
                <a:off x="1355324" y="3584232"/>
                <a:ext cx="6935938" cy="890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lang="en-US" altLang="zh-C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𝑔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𝑗𝑘𝑡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𝑗𝑘𝑡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8" name="TextBox 16">
                <a:extLst>
                  <a:ext uri="{FF2B5EF4-FFF2-40B4-BE49-F238E27FC236}">
                    <a16:creationId xmlns:a16="http://schemas.microsoft.com/office/drawing/2014/main" id="{7FAA49C6-4395-4008-A2C2-30F59D1F3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24" y="3584232"/>
                <a:ext cx="6935938" cy="8901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16">
                <a:extLst>
                  <a:ext uri="{FF2B5EF4-FFF2-40B4-BE49-F238E27FC236}">
                    <a16:creationId xmlns:a16="http://schemas.microsoft.com/office/drawing/2014/main" id="{903BEB88-3575-4E3A-997B-188D6CE9F4D8}"/>
                  </a:ext>
                </a:extLst>
              </p:cNvPr>
              <p:cNvSpPr txBox="1"/>
              <p:nvPr/>
            </p:nvSpPr>
            <p:spPr>
              <a:xfrm>
                <a:off x="1355324" y="4777014"/>
                <a:ext cx="4770793" cy="890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/2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/2</m:t>
                          </m:r>
                        </m:sup>
                        <m:e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9" name="TextBox 16">
                <a:extLst>
                  <a:ext uri="{FF2B5EF4-FFF2-40B4-BE49-F238E27FC236}">
                    <a16:creationId xmlns:a16="http://schemas.microsoft.com/office/drawing/2014/main" id="{903BEB88-3575-4E3A-997B-188D6CE9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24" y="4777014"/>
                <a:ext cx="4770793" cy="890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16">
                <a:extLst>
                  <a:ext uri="{FF2B5EF4-FFF2-40B4-BE49-F238E27FC236}">
                    <a16:creationId xmlns:a16="http://schemas.microsoft.com/office/drawing/2014/main" id="{C40595CB-CD1A-43BD-A07C-ADFB0F58BA59}"/>
                  </a:ext>
                </a:extLst>
              </p:cNvPr>
              <p:cNvSpPr txBox="1"/>
              <p:nvPr/>
            </p:nvSpPr>
            <p:spPr>
              <a:xfrm>
                <a:off x="7250415" y="4783503"/>
                <a:ext cx="4604658" cy="890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/2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/2</m:t>
                          </m:r>
                        </m:sup>
                        <m:e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TextBox 16">
                <a:extLst>
                  <a:ext uri="{FF2B5EF4-FFF2-40B4-BE49-F238E27FC236}">
                    <a16:creationId xmlns:a16="http://schemas.microsoft.com/office/drawing/2014/main" id="{C40595CB-CD1A-43BD-A07C-ADFB0F58B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415" y="4783503"/>
                <a:ext cx="4604658" cy="8901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11">
                <a:extLst>
                  <a:ext uri="{FF2B5EF4-FFF2-40B4-BE49-F238E27FC236}">
                    <a16:creationId xmlns:a16="http://schemas.microsoft.com/office/drawing/2014/main" id="{13CD50FC-6D05-41F1-A299-38EDE42926BE}"/>
                  </a:ext>
                </a:extLst>
              </p:cNvPr>
              <p:cNvSpPr/>
              <p:nvPr/>
            </p:nvSpPr>
            <p:spPr>
              <a:xfrm>
                <a:off x="3630798" y="5749233"/>
                <a:ext cx="5322419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0" lang="en-US" altLang="zh-C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≤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𝜋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/2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𝜋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/2&lt;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0" lang="en-US" altLang="zh-C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≤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5" name="Rectangle 11">
                <a:extLst>
                  <a:ext uri="{FF2B5EF4-FFF2-40B4-BE49-F238E27FC236}">
                    <a16:creationId xmlns:a16="http://schemas.microsoft.com/office/drawing/2014/main" id="{13CD50FC-6D05-41F1-A299-38EDE4292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98" y="5749233"/>
                <a:ext cx="5322419" cy="9161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16">
                <a:extLst>
                  <a:ext uri="{FF2B5EF4-FFF2-40B4-BE49-F238E27FC236}">
                    <a16:creationId xmlns:a16="http://schemas.microsoft.com/office/drawing/2014/main" id="{2D94FD36-BE4C-491F-B85A-D3305D08E844}"/>
                  </a:ext>
                </a:extLst>
              </p:cNvPr>
              <p:cNvSpPr txBox="1"/>
              <p:nvPr/>
            </p:nvSpPr>
            <p:spPr>
              <a:xfrm>
                <a:off x="4605172" y="4492206"/>
                <a:ext cx="17263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16">
                <a:extLst>
                  <a:ext uri="{FF2B5EF4-FFF2-40B4-BE49-F238E27FC236}">
                    <a16:creationId xmlns:a16="http://schemas.microsoft.com/office/drawing/2014/main" id="{2D94FD36-BE4C-491F-B85A-D3305D08E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172" y="4492206"/>
                <a:ext cx="1726306" cy="307777"/>
              </a:xfrm>
              <a:prstGeom prst="rect">
                <a:avLst/>
              </a:prstGeom>
              <a:blipFill>
                <a:blip r:embed="rId13"/>
                <a:stretch>
                  <a:fillRect l="-1408" r="-10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3299017" y="5809664"/>
            <a:ext cx="5654200" cy="8901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9552744" y="3235770"/>
                <a:ext cx="13846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744" y="3235770"/>
                <a:ext cx="138465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72B3B743-282C-409E-B24B-0F2FE62B048E}"/>
                  </a:ext>
                </a:extLst>
              </p:cNvPr>
              <p:cNvSpPr/>
              <p:nvPr/>
            </p:nvSpPr>
            <p:spPr>
              <a:xfrm>
                <a:off x="3228460" y="5914919"/>
                <a:ext cx="51328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∴</m:t>
                      </m:r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72B3B743-282C-409E-B24B-0F2FE62B0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460" y="5914919"/>
                <a:ext cx="513281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Down Arrow 47"/>
          <p:cNvSpPr/>
          <p:nvPr/>
        </p:nvSpPr>
        <p:spPr>
          <a:xfrm>
            <a:off x="4271892" y="4328481"/>
            <a:ext cx="333280" cy="635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281272" y="5095652"/>
            <a:ext cx="646095" cy="26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5" grpId="0"/>
      <p:bldP spid="36" grpId="0"/>
      <p:bldP spid="42" grpId="0" animBg="1"/>
      <p:bldP spid="47" grpId="0"/>
      <p:bldP spid="4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86" y="133578"/>
            <a:ext cx="857535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Discrete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368" y="1096131"/>
            <a:ext cx="7104139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vs. FS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816196" y="1805260"/>
            <a:ext cx="4310744" cy="573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Fourier transform (FT)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874633" y="6026549"/>
                <a:ext cx="5782075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 with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633" y="6026549"/>
                <a:ext cx="5782075" cy="613886"/>
              </a:xfrm>
              <a:prstGeom prst="rect">
                <a:avLst/>
              </a:prstGeom>
              <a:blipFill>
                <a:blip r:embed="rId3"/>
                <a:stretch>
                  <a:fillRect b="-1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6592591" y="1765274"/>
            <a:ext cx="4310744" cy="573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Fourier series (FS)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AD339A6-DA63-4B77-8AD5-644F533E1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68" y="2413173"/>
            <a:ext cx="5486400" cy="114518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B77C297-02DD-44B0-BCC7-BAAD025BC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763" y="2328355"/>
            <a:ext cx="5486400" cy="1242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1844C4-9141-4CD8-A6FD-7C014FBBD6FD}"/>
                  </a:ext>
                </a:extLst>
              </p:cNvPr>
              <p:cNvSpPr txBox="1"/>
              <p:nvPr/>
            </p:nvSpPr>
            <p:spPr>
              <a:xfrm>
                <a:off x="936592" y="4787011"/>
                <a:ext cx="4069953" cy="1118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1844C4-9141-4CD8-A6FD-7C014FBBD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92" y="4787011"/>
                <a:ext cx="4069953" cy="11188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CA1E929-FCE3-48F7-A6F5-3FC78C6244AE}"/>
                  </a:ext>
                </a:extLst>
              </p:cNvPr>
              <p:cNvSpPr txBox="1"/>
              <p:nvPr/>
            </p:nvSpPr>
            <p:spPr>
              <a:xfrm>
                <a:off x="936592" y="3836337"/>
                <a:ext cx="4069953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CA1E929-FCE3-48F7-A6F5-3FC78C624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92" y="3836337"/>
                <a:ext cx="4069953" cy="8710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4BD22CB-9E56-4E16-8278-85238E23BE70}"/>
                  </a:ext>
                </a:extLst>
              </p:cNvPr>
              <p:cNvSpPr txBox="1"/>
              <p:nvPr/>
            </p:nvSpPr>
            <p:spPr>
              <a:xfrm>
                <a:off x="6712987" y="3747467"/>
                <a:ext cx="4069953" cy="10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4BD22CB-9E56-4E16-8278-85238E23B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987" y="3747467"/>
                <a:ext cx="4069953" cy="10488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B995A65-CF1F-4BB2-9309-336CC94BBC62}"/>
                  </a:ext>
                </a:extLst>
              </p:cNvPr>
              <p:cNvSpPr txBox="1"/>
              <p:nvPr/>
            </p:nvSpPr>
            <p:spPr>
              <a:xfrm>
                <a:off x="6712987" y="4833722"/>
                <a:ext cx="4069953" cy="1025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B995A65-CF1F-4BB2-9309-336CC94BB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987" y="4833722"/>
                <a:ext cx="4069953" cy="10254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8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127" y="133578"/>
            <a:ext cx="9971315" cy="723444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Duality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1FA181-7D01-4832-8B49-78989786CD09}"/>
              </a:ext>
            </a:extLst>
          </p:cNvPr>
          <p:cNvSpPr txBox="1">
            <a:spLocks/>
          </p:cNvSpPr>
          <p:nvPr/>
        </p:nvSpPr>
        <p:spPr>
          <a:xfrm>
            <a:off x="321127" y="1285352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FS and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FT expressions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677138-8C32-4C16-8784-AA3CEA95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0" y="2244913"/>
            <a:ext cx="11333439" cy="36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330926"/>
            <a:ext cx="11342914" cy="13902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Discrete-Time Fourier Transform </a:t>
            </a:r>
            <a:r>
              <a:rPr lang="en-US" b="1" dirty="0">
                <a:solidFill>
                  <a:srgbClr val="0070C0"/>
                </a:solidFill>
              </a:rPr>
              <a:t>(ch.5)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6240" y="1721224"/>
            <a:ext cx="11399520" cy="4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 Representation of aperiodic signals- Discrete Fourier transform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Fourier transform for periodic signals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Properties of discrete-time Fourier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transform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convolution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multiplication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Duality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Systems characterized by difference equations</a:t>
            </a:r>
          </a:p>
        </p:txBody>
      </p:sp>
    </p:spTree>
    <p:extLst>
      <p:ext uri="{BB962C8B-B14F-4D97-AF65-F5344CB8AC3E}">
        <p14:creationId xmlns:p14="http://schemas.microsoft.com/office/powerpoint/2010/main" val="28617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198" y="133578"/>
            <a:ext cx="9218244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System characterized by difference equations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6">
                <a:extLst>
                  <a:ext uri="{FF2B5EF4-FFF2-40B4-BE49-F238E27FC236}">
                    <a16:creationId xmlns:a16="http://schemas.microsoft.com/office/drawing/2014/main" id="{6B7469D9-B806-4404-AFCA-4F2E8350FE03}"/>
                  </a:ext>
                </a:extLst>
              </p:cNvPr>
              <p:cNvSpPr txBox="1"/>
              <p:nvPr/>
            </p:nvSpPr>
            <p:spPr>
              <a:xfrm>
                <a:off x="3126261" y="1685314"/>
                <a:ext cx="4558877" cy="1038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16">
                <a:extLst>
                  <a:ext uri="{FF2B5EF4-FFF2-40B4-BE49-F238E27FC236}">
                    <a16:creationId xmlns:a16="http://schemas.microsoft.com/office/drawing/2014/main" id="{6B7469D9-B806-4404-AFCA-4F2E8350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261" y="1685314"/>
                <a:ext cx="4558877" cy="1038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6">
                <a:extLst>
                  <a:ext uri="{FF2B5EF4-FFF2-40B4-BE49-F238E27FC236}">
                    <a16:creationId xmlns:a16="http://schemas.microsoft.com/office/drawing/2014/main" id="{CDB80552-49E4-411D-A0AF-FD822EDB38ED}"/>
                  </a:ext>
                </a:extLst>
              </p:cNvPr>
              <p:cNvSpPr txBox="1"/>
              <p:nvPr/>
            </p:nvSpPr>
            <p:spPr>
              <a:xfrm>
                <a:off x="2529447" y="3318988"/>
                <a:ext cx="5640887" cy="1038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16">
                <a:extLst>
                  <a:ext uri="{FF2B5EF4-FFF2-40B4-BE49-F238E27FC236}">
                    <a16:creationId xmlns:a16="http://schemas.microsoft.com/office/drawing/2014/main" id="{CDB80552-49E4-411D-A0AF-FD822EDB3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47" y="3318988"/>
                <a:ext cx="5640887" cy="10388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6">
                <a:extLst>
                  <a:ext uri="{FF2B5EF4-FFF2-40B4-BE49-F238E27FC236}">
                    <a16:creationId xmlns:a16="http://schemas.microsoft.com/office/drawing/2014/main" id="{C64CB77A-8818-4811-87D8-BBAD1CBF6477}"/>
                  </a:ext>
                </a:extLst>
              </p:cNvPr>
              <p:cNvSpPr txBox="1"/>
              <p:nvPr/>
            </p:nvSpPr>
            <p:spPr>
              <a:xfrm>
                <a:off x="4067541" y="4889381"/>
                <a:ext cx="4702946" cy="8571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16">
                <a:extLst>
                  <a:ext uri="{FF2B5EF4-FFF2-40B4-BE49-F238E27FC236}">
                    <a16:creationId xmlns:a16="http://schemas.microsoft.com/office/drawing/2014/main" id="{C64CB77A-8818-4811-87D8-BBAD1CBF6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41" y="4889381"/>
                <a:ext cx="4702946" cy="857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5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198" y="133578"/>
            <a:ext cx="9218244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System characterized by difference equations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48D99D1E-C2D2-40F1-8F88-74EB574670F5}"/>
                  </a:ext>
                </a:extLst>
              </p:cNvPr>
              <p:cNvSpPr/>
              <p:nvPr/>
            </p:nvSpPr>
            <p:spPr>
              <a:xfrm>
                <a:off x="657144" y="1959602"/>
                <a:ext cx="52328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&lt;1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48D99D1E-C2D2-40F1-8F88-74EB5746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44" y="1959602"/>
                <a:ext cx="52328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DAE386DC-7E2E-46E9-B138-784EC419D6F3}"/>
                  </a:ext>
                </a:extLst>
              </p:cNvPr>
              <p:cNvSpPr/>
              <p:nvPr/>
            </p:nvSpPr>
            <p:spPr>
              <a:xfrm>
                <a:off x="657143" y="3242011"/>
                <a:ext cx="3459922" cy="904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DAE386DC-7E2E-46E9-B138-784EC419D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43" y="3242011"/>
                <a:ext cx="3459922" cy="904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2C421472-9146-4D51-A90A-02C540761AFE}"/>
                  </a:ext>
                </a:extLst>
              </p:cNvPr>
              <p:cNvSpPr/>
              <p:nvPr/>
            </p:nvSpPr>
            <p:spPr>
              <a:xfrm>
                <a:off x="657143" y="4526365"/>
                <a:ext cx="24803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2C421472-9146-4D51-A90A-02C540761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43" y="4526365"/>
                <a:ext cx="248035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9">
                <a:extLst>
                  <a:ext uri="{FF2B5EF4-FFF2-40B4-BE49-F238E27FC236}">
                    <a16:creationId xmlns:a16="http://schemas.microsoft.com/office/drawing/2014/main" id="{A4A681A8-4F13-47A7-81A3-0296D63E6032}"/>
                  </a:ext>
                </a:extLst>
              </p:cNvPr>
              <p:cNvSpPr/>
              <p:nvPr/>
            </p:nvSpPr>
            <p:spPr>
              <a:xfrm>
                <a:off x="6356173" y="1959602"/>
                <a:ext cx="14555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=?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9">
                <a:extLst>
                  <a:ext uri="{FF2B5EF4-FFF2-40B4-BE49-F238E27FC236}">
                    <a16:creationId xmlns:a16="http://schemas.microsoft.com/office/drawing/2014/main" id="{A4A681A8-4F13-47A7-81A3-0296D63E6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173" y="1959602"/>
                <a:ext cx="145552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0980A06-2777-4052-A499-01BE0EC87008}"/>
              </a:ext>
            </a:extLst>
          </p:cNvPr>
          <p:cNvSpPr txBox="1">
            <a:spLocks/>
          </p:cNvSpPr>
          <p:nvPr/>
        </p:nvSpPr>
        <p:spPr>
          <a:xfrm>
            <a:off x="321127" y="2626839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87104" y="1141604"/>
            <a:ext cx="2694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Causal </a:t>
            </a:r>
            <a:r>
              <a:rPr lang="en-US" sz="2800" dirty="0">
                <a:solidFill>
                  <a:srgbClr val="0070C0"/>
                </a:solidFill>
              </a:rPr>
              <a:t>LTI system</a:t>
            </a:r>
          </a:p>
        </p:txBody>
      </p:sp>
    </p:spTree>
    <p:extLst>
      <p:ext uri="{BB962C8B-B14F-4D97-AF65-F5344CB8AC3E}">
        <p14:creationId xmlns:p14="http://schemas.microsoft.com/office/powerpoint/2010/main" val="312036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198" y="133578"/>
            <a:ext cx="9218244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System characterized by difference equations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48D99D1E-C2D2-40F1-8F88-74EB574670F5}"/>
                  </a:ext>
                </a:extLst>
              </p:cNvPr>
              <p:cNvSpPr/>
              <p:nvPr/>
            </p:nvSpPr>
            <p:spPr>
              <a:xfrm>
                <a:off x="657144" y="1674884"/>
                <a:ext cx="5361468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48D99D1E-C2D2-40F1-8F88-74EB5746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44" y="1674884"/>
                <a:ext cx="5361468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DAE386DC-7E2E-46E9-B138-784EC419D6F3}"/>
                  </a:ext>
                </a:extLst>
              </p:cNvPr>
              <p:cNvSpPr/>
              <p:nvPr/>
            </p:nvSpPr>
            <p:spPr>
              <a:xfrm>
                <a:off x="657143" y="3240552"/>
                <a:ext cx="4385816" cy="1084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DAE386DC-7E2E-46E9-B138-784EC419D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43" y="3240552"/>
                <a:ext cx="4385816" cy="1084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2C421472-9146-4D51-A90A-02C540761AFE}"/>
                  </a:ext>
                </a:extLst>
              </p:cNvPr>
              <p:cNvSpPr/>
              <p:nvPr/>
            </p:nvSpPr>
            <p:spPr>
              <a:xfrm>
                <a:off x="657143" y="5647717"/>
                <a:ext cx="4672176" cy="965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2C421472-9146-4D51-A90A-02C540761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43" y="5647717"/>
                <a:ext cx="4672176" cy="9650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9">
                <a:extLst>
                  <a:ext uri="{FF2B5EF4-FFF2-40B4-BE49-F238E27FC236}">
                    <a16:creationId xmlns:a16="http://schemas.microsoft.com/office/drawing/2014/main" id="{A4A681A8-4F13-47A7-81A3-0296D63E6032}"/>
                  </a:ext>
                </a:extLst>
              </p:cNvPr>
              <p:cNvSpPr/>
              <p:nvPr/>
            </p:nvSpPr>
            <p:spPr>
              <a:xfrm>
                <a:off x="6421884" y="1837140"/>
                <a:ext cx="12719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=?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9">
                <a:extLst>
                  <a:ext uri="{FF2B5EF4-FFF2-40B4-BE49-F238E27FC236}">
                    <a16:creationId xmlns:a16="http://schemas.microsoft.com/office/drawing/2014/main" id="{A4A681A8-4F13-47A7-81A3-0296D63E6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884" y="1837140"/>
                <a:ext cx="12719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0980A06-2777-4052-A499-01BE0EC87008}"/>
              </a:ext>
            </a:extLst>
          </p:cNvPr>
          <p:cNvSpPr txBox="1">
            <a:spLocks/>
          </p:cNvSpPr>
          <p:nvPr/>
        </p:nvSpPr>
        <p:spPr>
          <a:xfrm>
            <a:off x="321127" y="2626839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102DD957-4FCB-418A-9D0D-99F58B59F021}"/>
                  </a:ext>
                </a:extLst>
              </p:cNvPr>
              <p:cNvSpPr/>
              <p:nvPr/>
            </p:nvSpPr>
            <p:spPr>
              <a:xfrm>
                <a:off x="1727094" y="4389120"/>
                <a:ext cx="3725764" cy="1081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102DD957-4FCB-418A-9D0D-99F58B59F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094" y="4389120"/>
                <a:ext cx="3725764" cy="1081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71E7BFD1-74D5-4BAE-BBB4-C17AD8337CDF}"/>
                  </a:ext>
                </a:extLst>
              </p:cNvPr>
              <p:cNvSpPr/>
              <p:nvPr/>
            </p:nvSpPr>
            <p:spPr>
              <a:xfrm>
                <a:off x="5048975" y="3209069"/>
                <a:ext cx="4017767" cy="1147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71E7BFD1-74D5-4BAE-BBB4-C17AD8337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975" y="3209069"/>
                <a:ext cx="4017767" cy="11471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387104" y="1141604"/>
            <a:ext cx="2694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Causal </a:t>
            </a:r>
            <a:r>
              <a:rPr lang="en-US" sz="2800" dirty="0">
                <a:solidFill>
                  <a:srgbClr val="0070C0"/>
                </a:solidFill>
              </a:rPr>
              <a:t>LTI system</a:t>
            </a:r>
          </a:p>
        </p:txBody>
      </p:sp>
    </p:spTree>
    <p:extLst>
      <p:ext uri="{BB962C8B-B14F-4D97-AF65-F5344CB8AC3E}">
        <p14:creationId xmlns:p14="http://schemas.microsoft.com/office/powerpoint/2010/main" val="357037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7" grpId="0"/>
      <p:bldP spid="14" grpId="0"/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198" y="133578"/>
            <a:ext cx="9218244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System characterized by difference equations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48D99D1E-C2D2-40F1-8F88-74EB574670F5}"/>
                  </a:ext>
                </a:extLst>
              </p:cNvPr>
              <p:cNvSpPr/>
              <p:nvPr/>
            </p:nvSpPr>
            <p:spPr>
              <a:xfrm>
                <a:off x="657144" y="1674884"/>
                <a:ext cx="5361468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48D99D1E-C2D2-40F1-8F88-74EB5746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44" y="1674884"/>
                <a:ext cx="5361468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DAE386DC-7E2E-46E9-B138-784EC419D6F3}"/>
                  </a:ext>
                </a:extLst>
              </p:cNvPr>
              <p:cNvSpPr/>
              <p:nvPr/>
            </p:nvSpPr>
            <p:spPr>
              <a:xfrm>
                <a:off x="657143" y="2998166"/>
                <a:ext cx="9326977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DAE386DC-7E2E-46E9-B138-784EC419D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43" y="2998166"/>
                <a:ext cx="9326977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2C421472-9146-4D51-A90A-02C540761AFE}"/>
                  </a:ext>
                </a:extLst>
              </p:cNvPr>
              <p:cNvSpPr/>
              <p:nvPr/>
            </p:nvSpPr>
            <p:spPr>
              <a:xfrm>
                <a:off x="657143" y="5758556"/>
                <a:ext cx="6988452" cy="10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2C421472-9146-4D51-A90A-02C540761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43" y="5758556"/>
                <a:ext cx="6988452" cy="1051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9">
                <a:extLst>
                  <a:ext uri="{FF2B5EF4-FFF2-40B4-BE49-F238E27FC236}">
                    <a16:creationId xmlns:a16="http://schemas.microsoft.com/office/drawing/2014/main" id="{A4A681A8-4F13-47A7-81A3-0296D63E6032}"/>
                  </a:ext>
                </a:extLst>
              </p:cNvPr>
              <p:cNvSpPr/>
              <p:nvPr/>
            </p:nvSpPr>
            <p:spPr>
              <a:xfrm>
                <a:off x="6471163" y="1585436"/>
                <a:ext cx="2541017" cy="965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9">
                <a:extLst>
                  <a:ext uri="{FF2B5EF4-FFF2-40B4-BE49-F238E27FC236}">
                    <a16:creationId xmlns:a16="http://schemas.microsoft.com/office/drawing/2014/main" id="{A4A681A8-4F13-47A7-81A3-0296D63E6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163" y="1585436"/>
                <a:ext cx="2541017" cy="965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0980A06-2777-4052-A499-01BE0EC87008}"/>
              </a:ext>
            </a:extLst>
          </p:cNvPr>
          <p:cNvSpPr txBox="1">
            <a:spLocks/>
          </p:cNvSpPr>
          <p:nvPr/>
        </p:nvSpPr>
        <p:spPr>
          <a:xfrm>
            <a:off x="321127" y="2626839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102DD957-4FCB-418A-9D0D-99F58B59F021}"/>
                  </a:ext>
                </a:extLst>
              </p:cNvPr>
              <p:cNvSpPr/>
              <p:nvPr/>
            </p:nvSpPr>
            <p:spPr>
              <a:xfrm>
                <a:off x="1682758" y="4289364"/>
                <a:ext cx="10201382" cy="1165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102DD957-4FCB-418A-9D0D-99F58B59F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58" y="4289364"/>
                <a:ext cx="10201382" cy="11658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7A39DA37-C102-40E7-837B-AA8396D2684B}"/>
                  </a:ext>
                </a:extLst>
              </p:cNvPr>
              <p:cNvSpPr/>
              <p:nvPr/>
            </p:nvSpPr>
            <p:spPr>
              <a:xfrm>
                <a:off x="9384796" y="1837139"/>
                <a:ext cx="12719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?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7A39DA37-C102-40E7-837B-AA8396D26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796" y="1837139"/>
                <a:ext cx="1271950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387104" y="1141604"/>
            <a:ext cx="2694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Causal </a:t>
            </a:r>
            <a:r>
              <a:rPr lang="en-US" sz="2800" dirty="0">
                <a:solidFill>
                  <a:srgbClr val="0070C0"/>
                </a:solidFill>
              </a:rPr>
              <a:t>LTI system</a:t>
            </a:r>
          </a:p>
        </p:txBody>
      </p:sp>
    </p:spTree>
    <p:extLst>
      <p:ext uri="{BB962C8B-B14F-4D97-AF65-F5344CB8AC3E}">
        <p14:creationId xmlns:p14="http://schemas.microsoft.com/office/powerpoint/2010/main" val="235828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BA24DF7-588C-4B78-8849-39EDF927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457" y="3795482"/>
            <a:ext cx="4907279" cy="1425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A2ECD2-1601-4C9E-A534-B75BC847D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720" y="5203084"/>
            <a:ext cx="4907280" cy="16549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86" y="133578"/>
            <a:ext cx="857535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Discrete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368" y="1096131"/>
            <a:ext cx="7104139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vs. continuous FT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719261" y="1505994"/>
            <a:ext cx="4310744" cy="573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Discrete FT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61320" y="1466008"/>
            <a:ext cx="4310744" cy="573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Continuous 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F0D1107-30F7-448A-A6A0-15B2B812EE78}"/>
                  </a:ext>
                </a:extLst>
              </p:cNvPr>
              <p:cNvSpPr txBox="1"/>
              <p:nvPr/>
            </p:nvSpPr>
            <p:spPr>
              <a:xfrm>
                <a:off x="936592" y="2653400"/>
                <a:ext cx="4069953" cy="1118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F0D1107-30F7-448A-A6A0-15B2B812E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92" y="2653400"/>
                <a:ext cx="4069953" cy="11188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35D79C1-C68F-4FBB-A3AA-0AA371C7ECFD}"/>
                  </a:ext>
                </a:extLst>
              </p:cNvPr>
              <p:cNvSpPr txBox="1"/>
              <p:nvPr/>
            </p:nvSpPr>
            <p:spPr>
              <a:xfrm>
                <a:off x="936592" y="1875172"/>
                <a:ext cx="4069953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35D79C1-C68F-4FBB-A3AA-0AA371C7E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92" y="1875172"/>
                <a:ext cx="4069953" cy="8710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A8E8BBB-92FE-478C-B1AA-F8A80FD59DDD}"/>
                  </a:ext>
                </a:extLst>
              </p:cNvPr>
              <p:cNvSpPr txBox="1"/>
              <p:nvPr/>
            </p:nvSpPr>
            <p:spPr>
              <a:xfrm>
                <a:off x="6540499" y="2758493"/>
                <a:ext cx="3952387" cy="908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A8E8BBB-92FE-478C-B1AA-F8A80FD59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499" y="2758493"/>
                <a:ext cx="3952387" cy="9087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8CD8065-2D9B-465D-9455-A7BA89C2EC64}"/>
                  </a:ext>
                </a:extLst>
              </p:cNvPr>
              <p:cNvSpPr txBox="1"/>
              <p:nvPr/>
            </p:nvSpPr>
            <p:spPr>
              <a:xfrm>
                <a:off x="6540499" y="1856353"/>
                <a:ext cx="3952387" cy="908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8CD8065-2D9B-465D-9455-A7BA89C2E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499" y="1856353"/>
                <a:ext cx="3952387" cy="9087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2">
                <a:extLst>
                  <a:ext uri="{FF2B5EF4-FFF2-40B4-BE49-F238E27FC236}">
                    <a16:creationId xmlns:a16="http://schemas.microsoft.com/office/drawing/2014/main" id="{C5C3F27D-568C-4C28-B759-48C98FB86C51}"/>
                  </a:ext>
                </a:extLst>
              </p:cNvPr>
              <p:cNvSpPr/>
              <p:nvPr/>
            </p:nvSpPr>
            <p:spPr>
              <a:xfrm>
                <a:off x="228368" y="4529797"/>
                <a:ext cx="6626861" cy="537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 is periodic</a:t>
                </a:r>
              </a:p>
            </p:txBody>
          </p:sp>
        </mc:Choice>
        <mc:Fallback xmlns="">
          <p:sp>
            <p:nvSpPr>
              <p:cNvPr id="34" name="Rectangle 2">
                <a:extLst>
                  <a:ext uri="{FF2B5EF4-FFF2-40B4-BE49-F238E27FC236}">
                    <a16:creationId xmlns:a16="http://schemas.microsoft.com/office/drawing/2014/main" id="{C5C3F27D-568C-4C28-B759-48C98FB86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8" y="4529797"/>
                <a:ext cx="6626861" cy="537135"/>
              </a:xfrm>
              <a:prstGeom prst="rect">
                <a:avLst/>
              </a:prstGeom>
              <a:blipFill>
                <a:blip r:embed="rId10"/>
                <a:stretch>
                  <a:fillRect t="-7955" b="-3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DCAFFD1D-CA07-4AE6-9BEC-1D516F02351D}"/>
                  </a:ext>
                </a:extLst>
              </p:cNvPr>
              <p:cNvSpPr/>
              <p:nvPr/>
            </p:nvSpPr>
            <p:spPr>
              <a:xfrm>
                <a:off x="228368" y="4980374"/>
                <a:ext cx="645506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rgbClr val="0070C0"/>
                    </a:solidFill>
                    <a:ea typeface="等线" panose="02010600030101010101" pitchFamily="2" charset="-122"/>
                  </a:rPr>
                  <a:t>Finite interval of integration in the synthesis equation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ea typeface="等线" panose="02010600030101010101" pitchFamily="2" charset="-122"/>
                  </a:rPr>
                  <a:t> </a:t>
                </a:r>
                <a:endParaRPr lang="en-US" sz="2800" dirty="0">
                  <a:solidFill>
                    <a:srgbClr val="0070C0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DCAFFD1D-CA07-4AE6-9BEC-1D516F023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8" y="4980374"/>
                <a:ext cx="6455065" cy="954107"/>
              </a:xfrm>
              <a:prstGeom prst="rect">
                <a:avLst/>
              </a:prstGeom>
              <a:blipFill>
                <a:blip r:embed="rId11"/>
                <a:stretch>
                  <a:fillRect t="-6369" b="-17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E8FC31ED-D2C1-46A6-89E2-5DECE2DDD6CC}"/>
                  </a:ext>
                </a:extLst>
              </p:cNvPr>
              <p:cNvSpPr/>
              <p:nvPr/>
            </p:nvSpPr>
            <p:spPr>
              <a:xfrm>
                <a:off x="228367" y="3577579"/>
                <a:ext cx="818965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Discrete-time complex exponentials that differ in frequency by a multiple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2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 are identical</a:t>
                </a:r>
              </a:p>
            </p:txBody>
          </p:sp>
        </mc:Choice>
        <mc:Fallback xmlns=""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E8FC31ED-D2C1-46A6-89E2-5DECE2DD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7" y="3577579"/>
                <a:ext cx="8189655" cy="954107"/>
              </a:xfrm>
              <a:prstGeom prst="rect">
                <a:avLst/>
              </a:prstGeom>
              <a:blipFill>
                <a:blip r:embed="rId12"/>
                <a:stretch>
                  <a:fillRect l="-1265" t="-6410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B19B7E8D-107B-4E45-A82A-AD1143C6BC50}"/>
                  </a:ext>
                </a:extLst>
              </p:cNvPr>
              <p:cNvSpPr/>
              <p:nvPr/>
            </p:nvSpPr>
            <p:spPr>
              <a:xfrm>
                <a:off x="228367" y="5844479"/>
                <a:ext cx="6626861" cy="537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𝜔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=0, 2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𝜋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 4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𝜋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 ⋯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  low-frequency</a:t>
                </a:r>
              </a:p>
            </p:txBody>
          </p:sp>
        </mc:Choice>
        <mc:Fallback xmlns=""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B19B7E8D-107B-4E45-A82A-AD1143C6B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7" y="5844479"/>
                <a:ext cx="6626861" cy="537135"/>
              </a:xfrm>
              <a:prstGeom prst="rect">
                <a:avLst/>
              </a:prstGeom>
              <a:blipFill>
                <a:blip r:embed="rId13"/>
                <a:stretch>
                  <a:fillRect t="-11364" b="-29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2">
                <a:extLst>
                  <a:ext uri="{FF2B5EF4-FFF2-40B4-BE49-F238E27FC236}">
                    <a16:creationId xmlns:a16="http://schemas.microsoft.com/office/drawing/2014/main" id="{C622D05C-165C-432F-9B48-F936941D8D74}"/>
                  </a:ext>
                </a:extLst>
              </p:cNvPr>
              <p:cNvSpPr/>
              <p:nvPr/>
            </p:nvSpPr>
            <p:spPr>
              <a:xfrm>
                <a:off x="228367" y="6297772"/>
                <a:ext cx="6626861" cy="537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𝜔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𝜋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 3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𝜋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 5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𝜋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 ⋯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  high-frequency</a:t>
                </a:r>
              </a:p>
            </p:txBody>
          </p:sp>
        </mc:Choice>
        <mc:Fallback xmlns="">
          <p:sp>
            <p:nvSpPr>
              <p:cNvPr id="38" name="Rectangle 2">
                <a:extLst>
                  <a:ext uri="{FF2B5EF4-FFF2-40B4-BE49-F238E27FC236}">
                    <a16:creationId xmlns:a16="http://schemas.microsoft.com/office/drawing/2014/main" id="{C622D05C-165C-432F-9B48-F936941D8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7" y="6297772"/>
                <a:ext cx="6626861" cy="537135"/>
              </a:xfrm>
              <a:prstGeom prst="rect">
                <a:avLst/>
              </a:prstGeom>
              <a:blipFill>
                <a:blip r:embed="rId14"/>
                <a:stretch>
                  <a:fillRect t="-10227" b="-29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49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E84A9E1-071F-4046-A7D6-0C7F4C1F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03" y="3344708"/>
            <a:ext cx="4078804" cy="34337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86" y="133578"/>
            <a:ext cx="857535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Discrete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368" y="1096131"/>
            <a:ext cx="7104139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720194" y="1619858"/>
                <a:ext cx="45422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194" y="1619858"/>
                <a:ext cx="454224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17086" y="2225561"/>
                <a:ext cx="4049698" cy="1118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086" y="2225561"/>
                <a:ext cx="4049698" cy="11188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0EA66A5D-2C49-4EFE-87C8-04CA935FB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2699" y="3330103"/>
            <a:ext cx="3916265" cy="3498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C57A06-5E1C-4E61-8D57-1AB99B8EF761}"/>
                  </a:ext>
                </a:extLst>
              </p:cNvPr>
              <p:cNvSpPr txBox="1"/>
              <p:nvPr/>
            </p:nvSpPr>
            <p:spPr>
              <a:xfrm>
                <a:off x="997705" y="3438689"/>
                <a:ext cx="1051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C57A06-5E1C-4E61-8D57-1AB99B8EF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05" y="3438689"/>
                <a:ext cx="10512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64319BF-1921-4126-857E-E80B0EF1A2A9}"/>
                  </a:ext>
                </a:extLst>
              </p:cNvPr>
              <p:cNvSpPr txBox="1"/>
              <p:nvPr/>
            </p:nvSpPr>
            <p:spPr>
              <a:xfrm>
                <a:off x="6500820" y="3438689"/>
                <a:ext cx="1051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64319BF-1921-4126-857E-E80B0EF1A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20" y="3438689"/>
                <a:ext cx="10512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6349631B-1720-4D01-B4CD-43FDED6A26E1}"/>
                  </a:ext>
                </a:extLst>
              </p:cNvPr>
              <p:cNvSpPr/>
              <p:nvPr/>
            </p:nvSpPr>
            <p:spPr>
              <a:xfrm>
                <a:off x="5093063" y="1596101"/>
                <a:ext cx="165327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6349631B-1720-4D01-B4CD-43FDED6A2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063" y="1596101"/>
                <a:ext cx="1653273" cy="509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2B8185-AB4F-4652-AE89-AD3F43B2155C}"/>
              </a:ext>
            </a:extLst>
          </p:cNvPr>
          <p:cNvSpPr txBox="1">
            <a:spLocks/>
          </p:cNvSpPr>
          <p:nvPr/>
        </p:nvSpPr>
        <p:spPr>
          <a:xfrm>
            <a:off x="321127" y="2182333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CE7F882E-4850-4D2D-B3B8-0C8841056F7E}"/>
                  </a:ext>
                </a:extLst>
              </p:cNvPr>
              <p:cNvSpPr/>
              <p:nvPr/>
            </p:nvSpPr>
            <p:spPr>
              <a:xfrm>
                <a:off x="5612403" y="2235179"/>
                <a:ext cx="2267865" cy="109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CE7F882E-4850-4D2D-B3B8-0C8841056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403" y="2235179"/>
                <a:ext cx="2267865" cy="1099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4">
                <a:extLst>
                  <a:ext uri="{FF2B5EF4-FFF2-40B4-BE49-F238E27FC236}">
                    <a16:creationId xmlns:a16="http://schemas.microsoft.com/office/drawing/2014/main" id="{ADD3F880-B86F-458E-8FE2-DF9EA64AC33E}"/>
                  </a:ext>
                </a:extLst>
              </p:cNvPr>
              <p:cNvSpPr/>
              <p:nvPr/>
            </p:nvSpPr>
            <p:spPr>
              <a:xfrm>
                <a:off x="7791758" y="2390510"/>
                <a:ext cx="1921808" cy="788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9" name="Rectangle 14">
                <a:extLst>
                  <a:ext uri="{FF2B5EF4-FFF2-40B4-BE49-F238E27FC236}">
                    <a16:creationId xmlns:a16="http://schemas.microsoft.com/office/drawing/2014/main" id="{ADD3F880-B86F-458E-8FE2-DF9EA64AC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758" y="2390510"/>
                <a:ext cx="1921808" cy="788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87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22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6DF262E-F347-4972-ADA8-6389FD73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024" y="3969701"/>
            <a:ext cx="4678403" cy="28882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FD35ED-65EA-44C7-9CCC-E234091A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071" y="971787"/>
            <a:ext cx="3832308" cy="31455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86" y="133578"/>
            <a:ext cx="857535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Discrete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368" y="1096131"/>
            <a:ext cx="7104139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717086" y="1610380"/>
                <a:ext cx="2766655" cy="484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086" y="1610380"/>
                <a:ext cx="2766655" cy="4846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51952" y="2395999"/>
                <a:ext cx="3610732" cy="1118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52" y="2395999"/>
                <a:ext cx="3610732" cy="11188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51145" y="3484866"/>
                <a:ext cx="4576637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i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5" y="3484866"/>
                <a:ext cx="4576637" cy="11301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392863" y="1610380"/>
                <a:ext cx="165327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63" y="1610380"/>
                <a:ext cx="1653273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/>
          <p:cNvSpPr txBox="1">
            <a:spLocks/>
          </p:cNvSpPr>
          <p:nvPr/>
        </p:nvSpPr>
        <p:spPr>
          <a:xfrm>
            <a:off x="321127" y="2182333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5">
                <a:extLst>
                  <a:ext uri="{FF2B5EF4-FFF2-40B4-BE49-F238E27FC236}">
                    <a16:creationId xmlns:a16="http://schemas.microsoft.com/office/drawing/2014/main" id="{66BEF76C-94BF-444B-B894-EACDFA7AEA0A}"/>
                  </a:ext>
                </a:extLst>
              </p:cNvPr>
              <p:cNvSpPr/>
              <p:nvPr/>
            </p:nvSpPr>
            <p:spPr>
              <a:xfrm>
                <a:off x="1551145" y="4635812"/>
                <a:ext cx="4295600" cy="109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Rectangle 25">
                <a:extLst>
                  <a:ext uri="{FF2B5EF4-FFF2-40B4-BE49-F238E27FC236}">
                    <a16:creationId xmlns:a16="http://schemas.microsoft.com/office/drawing/2014/main" id="{66BEF76C-94BF-444B-B894-EACDFA7AE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5" y="4635812"/>
                <a:ext cx="4295600" cy="1099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5">
                <a:extLst>
                  <a:ext uri="{FF2B5EF4-FFF2-40B4-BE49-F238E27FC236}">
                    <a16:creationId xmlns:a16="http://schemas.microsoft.com/office/drawing/2014/main" id="{D9ED5DB9-DF74-442A-B9E7-3763B9B412E3}"/>
                  </a:ext>
                </a:extLst>
              </p:cNvPr>
              <p:cNvSpPr/>
              <p:nvPr/>
            </p:nvSpPr>
            <p:spPr>
              <a:xfrm>
                <a:off x="1551145" y="5763878"/>
                <a:ext cx="6379119" cy="852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8" name="Rectangle 25">
                <a:extLst>
                  <a:ext uri="{FF2B5EF4-FFF2-40B4-BE49-F238E27FC236}">
                    <a16:creationId xmlns:a16="http://schemas.microsoft.com/office/drawing/2014/main" id="{D9ED5DB9-DF74-442A-B9E7-3763B9B41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5" y="5763878"/>
                <a:ext cx="6379119" cy="8526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95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2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3E9B01D-8582-4C5F-9404-A339A0F0F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00" y="3298037"/>
            <a:ext cx="5082283" cy="14500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86" y="133578"/>
            <a:ext cx="8575355" cy="723444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Discrete Fourier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368" y="1096131"/>
            <a:ext cx="7104139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722561" y="1457071"/>
                <a:ext cx="3339055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61" y="1457071"/>
                <a:ext cx="3339055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51952" y="2395999"/>
                <a:ext cx="8244245" cy="1543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zh-CN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lvl="0"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52" y="2395999"/>
                <a:ext cx="8244245" cy="15439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392865" y="1660556"/>
                <a:ext cx="165327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65" y="1660556"/>
                <a:ext cx="1653273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/>
          <p:cNvSpPr txBox="1">
            <a:spLocks/>
          </p:cNvSpPr>
          <p:nvPr/>
        </p:nvSpPr>
        <p:spPr>
          <a:xfrm>
            <a:off x="321127" y="2182333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67A5D22-13C5-4F73-92E6-41FF64987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5399" y="4758617"/>
            <a:ext cx="5054885" cy="2064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D312E6E-D7C2-4E80-834D-A2A745047BFE}"/>
                  </a:ext>
                </a:extLst>
              </p:cNvPr>
              <p:cNvSpPr txBox="1"/>
              <p:nvPr/>
            </p:nvSpPr>
            <p:spPr>
              <a:xfrm>
                <a:off x="1553874" y="3691357"/>
                <a:ext cx="5241733" cy="1046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D312E6E-D7C2-4E80-834D-A2A74504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74" y="3691357"/>
                <a:ext cx="5241733" cy="10468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E42B34-6357-4098-A19F-05B4C34C28E0}"/>
                  </a:ext>
                </a:extLst>
              </p:cNvPr>
              <p:cNvSpPr txBox="1"/>
              <p:nvPr/>
            </p:nvSpPr>
            <p:spPr>
              <a:xfrm>
                <a:off x="10660610" y="3321276"/>
                <a:ext cx="12922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E42B34-6357-4098-A19F-05B4C34C2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610" y="3321276"/>
                <a:ext cx="1292206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3E56610-158F-4AA5-A342-441188CCFF4B}"/>
                  </a:ext>
                </a:extLst>
              </p:cNvPr>
              <p:cNvSpPr txBox="1"/>
              <p:nvPr/>
            </p:nvSpPr>
            <p:spPr>
              <a:xfrm>
                <a:off x="1553874" y="4885683"/>
                <a:ext cx="5241733" cy="918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3E56610-158F-4AA5-A342-441188CCF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74" y="4885683"/>
                <a:ext cx="5241733" cy="9183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CBD61CC-EE60-41C1-8483-9494BA06C639}"/>
                  </a:ext>
                </a:extLst>
              </p:cNvPr>
              <p:cNvSpPr txBox="1"/>
              <p:nvPr/>
            </p:nvSpPr>
            <p:spPr>
              <a:xfrm>
                <a:off x="1553874" y="5951512"/>
                <a:ext cx="5241733" cy="871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CBD61CC-EE60-41C1-8483-9494BA06C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74" y="5951512"/>
                <a:ext cx="5241733" cy="871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25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0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31729</TotalTime>
  <Words>1610</Words>
  <Application>Microsoft Office PowerPoint</Application>
  <PresentationFormat>Widescreen</PresentationFormat>
  <Paragraphs>708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Constantia</vt:lpstr>
      <vt:lpstr>Wingdings</vt:lpstr>
      <vt:lpstr>Office Theme</vt:lpstr>
      <vt:lpstr>The Discrete-Time Fourier Transform (ch.5)</vt:lpstr>
      <vt:lpstr>Discrete Fourier Transform</vt:lpstr>
      <vt:lpstr>Discrete Fourier Transform</vt:lpstr>
      <vt:lpstr>Discrete Fourier Transform</vt:lpstr>
      <vt:lpstr>Discrete Fourier Transform</vt:lpstr>
      <vt:lpstr>Discrete Fourier Transform</vt:lpstr>
      <vt:lpstr>Discrete Fourier Transform</vt:lpstr>
      <vt:lpstr>Discrete Fourier Transform</vt:lpstr>
      <vt:lpstr>Discrete Fourier Transform</vt:lpstr>
      <vt:lpstr>Discrete Fourier Transform</vt:lpstr>
      <vt:lpstr>Discrete Fourier Transform</vt:lpstr>
      <vt:lpstr>The Discrete-Time Fourier Transform (ch.5)</vt:lpstr>
      <vt:lpstr>Fourier transform for periodic signals</vt:lpstr>
      <vt:lpstr>Fourier transform for periodic signals</vt:lpstr>
      <vt:lpstr>Fourier transform for periodic signals</vt:lpstr>
      <vt:lpstr>Fourier transform for periodic signals</vt:lpstr>
      <vt:lpstr>The Discrete-Time Fourier Transform (ch.5)</vt:lpstr>
      <vt:lpstr>Properties of discrete-time Fourier Transform</vt:lpstr>
      <vt:lpstr>Properties of discrete-time Fourier Transform</vt:lpstr>
      <vt:lpstr>Properties of discrete-time Fourier Transform</vt:lpstr>
      <vt:lpstr>Properties of discrete-time Fourier Transform</vt:lpstr>
      <vt:lpstr>Properties of discrete-time Fourier Transform</vt:lpstr>
      <vt:lpstr>Properties of discrete-time Fourier Transform</vt:lpstr>
      <vt:lpstr>Properties of discrete-time Fourier Transform</vt:lpstr>
      <vt:lpstr>Properties of discrete-time Fourier Transform</vt:lpstr>
      <vt:lpstr>Properties of discrete-time Fourier Transform</vt:lpstr>
      <vt:lpstr>Properties of discrete-time Fourier Transform</vt:lpstr>
      <vt:lpstr>Properties of discrete-time Fourier Transform</vt:lpstr>
      <vt:lpstr>Properties of discrete-time Fourier Transform</vt:lpstr>
      <vt:lpstr>Properties of discrete-time Fourier Transform</vt:lpstr>
      <vt:lpstr>Properties of discrete-time Fourier Transform</vt:lpstr>
      <vt:lpstr>The Discrete-Time Fourier Transform (ch.5)</vt:lpstr>
      <vt:lpstr>The convolution property</vt:lpstr>
      <vt:lpstr>The convolution property</vt:lpstr>
      <vt:lpstr>The convolution property</vt:lpstr>
      <vt:lpstr>The convolution property</vt:lpstr>
      <vt:lpstr>The convolution property</vt:lpstr>
      <vt:lpstr>The convolution property</vt:lpstr>
      <vt:lpstr>The Discrete-Time Fourier Transform (ch.5)</vt:lpstr>
      <vt:lpstr>The multiplication property</vt:lpstr>
      <vt:lpstr>The multiplication property</vt:lpstr>
      <vt:lpstr>The Discrete-Time Fourier Transform (ch.5)</vt:lpstr>
      <vt:lpstr>Duality</vt:lpstr>
      <vt:lpstr>Duality</vt:lpstr>
      <vt:lpstr>Duality</vt:lpstr>
      <vt:lpstr>Duality</vt:lpstr>
      <vt:lpstr>Duality</vt:lpstr>
      <vt:lpstr>Properties of discrete-time Fourier Transform</vt:lpstr>
      <vt:lpstr>Properties of discrete-time Fourier Transform</vt:lpstr>
      <vt:lpstr>Duality</vt:lpstr>
      <vt:lpstr>The Discrete-Time Fourier Transform (ch.5)</vt:lpstr>
      <vt:lpstr>System characterized by difference equations</vt:lpstr>
      <vt:lpstr>System characterized by difference equations</vt:lpstr>
      <vt:lpstr>System characterized by difference equations</vt:lpstr>
      <vt:lpstr>System characterized by difference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Windows User</dc:creator>
  <cp:lastModifiedBy>Windows User</cp:lastModifiedBy>
  <cp:revision>1233</cp:revision>
  <cp:lastPrinted>2022-11-01T12:51:13Z</cp:lastPrinted>
  <dcterms:created xsi:type="dcterms:W3CDTF">2021-02-15T07:04:51Z</dcterms:created>
  <dcterms:modified xsi:type="dcterms:W3CDTF">2022-11-09T11:28:58Z</dcterms:modified>
</cp:coreProperties>
</file>