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623" r:id="rId2"/>
    <p:sldId id="572" r:id="rId3"/>
    <p:sldId id="609" r:id="rId4"/>
    <p:sldId id="683" r:id="rId5"/>
    <p:sldId id="701" r:id="rId6"/>
    <p:sldId id="684" r:id="rId7"/>
    <p:sldId id="685" r:id="rId8"/>
    <p:sldId id="686" r:id="rId9"/>
    <p:sldId id="687" r:id="rId10"/>
    <p:sldId id="688" r:id="rId11"/>
    <p:sldId id="689" r:id="rId12"/>
    <p:sldId id="690" r:id="rId13"/>
    <p:sldId id="691" r:id="rId14"/>
    <p:sldId id="692" r:id="rId15"/>
    <p:sldId id="693" r:id="rId16"/>
    <p:sldId id="694" r:id="rId17"/>
    <p:sldId id="695" r:id="rId18"/>
    <p:sldId id="696" r:id="rId19"/>
    <p:sldId id="697" r:id="rId2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114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9B32A-B815-48D7-BEA8-49864EE3BF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group, ring, field, shift cipher, affine cipher, Hill cipher,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substitution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cipher, </a:t>
            </a:r>
            <a:r>
              <a:rPr lang="en-US" altLang="zh-C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permutation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Cipher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5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EB057-AD54-4B76-A41C-A2B89341FDE1}"/>
                  </a:ext>
                </a:extLst>
              </p:cNvPr>
              <p:cNvSpPr txBox="1"/>
              <p:nvPr/>
            </p:nvSpPr>
            <p:spPr>
              <a:xfrm>
                <a:off x="1" y="920856"/>
                <a:ext cx="9143999" cy="552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be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matrix whose elements 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. Then the </a:t>
                </a:r>
                <a:r>
                  <a:rPr lang="en-US" altLang="zh-CN" sz="2400" b="1" dirty="0" smtClean="0"/>
                  <a:t>determinant </a:t>
                </a:r>
                <a:r>
                  <a:rPr lang="en-US" altLang="zh-CN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 smtClean="0"/>
                  <a:t>, denoted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,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is recursively defined as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is the submatrix obtained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 smtClean="0"/>
                  <a:t> by deleting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 err="1" smtClean="0"/>
                  <a:t>th</a:t>
                </a:r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row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 err="1" smtClean="0"/>
                  <a:t>th</a:t>
                </a:r>
                <a:r>
                  <a:rPr lang="en-US" altLang="zh-CN" sz="2400" dirty="0" smtClean="0"/>
                  <a:t> column.</a:t>
                </a:r>
              </a:p>
              <a:p>
                <a:r>
                  <a:rPr lang="en-US" altLang="zh-CN" sz="2400" b="1" dirty="0" smtClean="0"/>
                  <a:t>EXAMPLE: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be a matrix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.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1+1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⋅10⋅</m:t>
                        </m:r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1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⋅5⋅</m:t>
                        </m:r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1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⋅12⋅</m:t>
                        </m:r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=1⋅10⋅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14⋅11−9⋅21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−1⋅5⋅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3⋅11−8⋅ 21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+1⋅12⋅(3⋅9−8⋅14)</m:t>
                    </m:r>
                  </m:oMath>
                </a14:m>
                <a:endParaRPr lang="en-US" altLang="zh-CN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6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sz="16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EB057-AD54-4B76-A41C-A2B89341F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920856"/>
                <a:ext cx="9143999" cy="5521896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79475CD-977F-45CA-B654-2B22B7D9C8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Matrix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79475CD-977F-45CA-B654-2B22B7D9C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3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EB057-AD54-4B76-A41C-A2B89341FDE1}"/>
                  </a:ext>
                </a:extLst>
              </p:cNvPr>
              <p:cNvSpPr txBox="1"/>
              <p:nvPr/>
            </p:nvSpPr>
            <p:spPr>
              <a:xfrm>
                <a:off x="1" y="1003048"/>
                <a:ext cx="9143999" cy="5351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/>
                  <a:t>Suppose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is an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matrix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 such that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u="sng" dirty="0" smtClean="0"/>
                  <a:t>invertible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 dirty="0" err="1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/>
                  <a:t> is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the </a:t>
                </a:r>
                <a:r>
                  <a:rPr lang="en-US" altLang="zh-CN" sz="2400" u="sng" dirty="0"/>
                  <a:t>adjoint matrix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a</a:t>
                </a:r>
                <a:r>
                  <a:rPr lang="en-US" altLang="zh-CN" sz="2400" b="1" dirty="0" smtClean="0"/>
                  <a:t>djoint </a:t>
                </a:r>
                <a:r>
                  <a:rPr lang="en-US" altLang="zh-CN" sz="2400" b="1" dirty="0"/>
                  <a:t>matrix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be a matrix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zh-CN" sz="2400" dirty="0"/>
                  <a:t>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1+1</m:t>
                        </m:r>
                      </m:sup>
                    </m:sSup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14⋅11−9⋅21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1+2</m:t>
                        </m:r>
                      </m:sup>
                    </m:sSup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=−1⋅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5⋅11−9⋅12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EB057-AD54-4B76-A41C-A2B89341F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03048"/>
                <a:ext cx="9143999" cy="5351593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79475CD-977F-45CA-B654-2B22B7D9C8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smtClean="0">
                    <a:latin typeface="+mn-lt"/>
                  </a:rPr>
                  <a:t>Matrix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79475CD-977F-45CA-B654-2B22B7D9C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1188" y="5025183"/>
                <a:ext cx="3614286" cy="435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88" y="5025183"/>
                <a:ext cx="3614286" cy="435056"/>
              </a:xfrm>
              <a:prstGeom prst="rect">
                <a:avLst/>
              </a:prstGeom>
              <a:blipFill>
                <a:blip r:embed="rId4"/>
                <a:stretch>
                  <a:fillRect l="-1518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25253" y="5229681"/>
                <a:ext cx="3909725" cy="1076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=15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53" y="5229681"/>
                <a:ext cx="3909725" cy="1076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9475CD-977F-45CA-B654-2B22B7D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Hill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1151911"/>
                <a:ext cx="9144000" cy="512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CRYPTOSYSTEM 2.5</a:t>
                </a:r>
                <a:r>
                  <a:rPr lang="en-US" altLang="zh-CN" sz="2400" dirty="0" smtClean="0"/>
                  <a:t> (Hill Cipher, 1925, Lester S. Hill)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 smtClean="0"/>
                  <a:t> is an integer;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pl-PL" sz="2000" i="1" dirty="0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pl-PL" altLang="zh-CN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invertible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matrices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over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Encryption</a:t>
                </a:r>
                <a:r>
                  <a:rPr lang="en-US" altLang="zh-CN" sz="2000" dirty="0" smtClean="0"/>
                  <a:t>: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altLang="zh-CN" sz="20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𝑥𝐾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Decryption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Correctness</a:t>
                </a:r>
                <a:r>
                  <a:rPr lang="en-US" altLang="zh-CN" sz="2400" b="1" dirty="0" smtClean="0"/>
                  <a:t>: 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 smtClean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𝑥𝐾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𝑥𝐼</m:t>
                    </m:r>
                  </m:oMath>
                </a14:m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1911"/>
                <a:ext cx="9144000" cy="5120569"/>
              </a:xfrm>
              <a:prstGeom prst="rect">
                <a:avLst/>
              </a:prstGeom>
              <a:blipFill>
                <a:blip r:embed="rId2"/>
                <a:stretch>
                  <a:fillRect l="-1000" t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70965" y="3876255"/>
                <a:ext cx="5173036" cy="2086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 smtClean="0"/>
                  <a:t> is from the last page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endParaRPr lang="en-US" altLang="zh-CN" sz="20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=(1,0,3)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𝑥𝐾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=(8,6,19)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="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IGT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65" y="3876255"/>
                <a:ext cx="5173036" cy="2086725"/>
              </a:xfrm>
              <a:prstGeom prst="rect">
                <a:avLst/>
              </a:prstGeom>
              <a:blipFill>
                <a:blip r:embed="rId3"/>
                <a:stretch>
                  <a:fillRect l="-1767" t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6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1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Permutation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251580"/>
                <a:ext cx="9144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A </a:t>
                </a:r>
                <a:r>
                  <a:rPr lang="en-US" altLang="zh-CN" sz="2400" b="1" dirty="0"/>
                  <a:t>permutation </a:t>
                </a:r>
                <a:r>
                  <a:rPr lang="en-US" altLang="zh-CN" sz="2400" dirty="0"/>
                  <a:t>of a finite set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dirty="0" smtClean="0"/>
                  <a:t>bijection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one-to-one (</a:t>
                </a:r>
                <a:r>
                  <a:rPr lang="en-US" altLang="zh-CN" sz="2000" b="1" dirty="0"/>
                  <a:t>injective</a:t>
                </a:r>
                <a:r>
                  <a:rPr lang="en-US" altLang="zh-CN" sz="2000" dirty="0" smtClean="0"/>
                  <a:t>);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 smtClean="0"/>
                  <a:t> is </a:t>
                </a:r>
                <a:r>
                  <a:rPr lang="en-US" altLang="zh-CN" sz="2000" dirty="0"/>
                  <a:t>onto (</a:t>
                </a:r>
                <a:r>
                  <a:rPr lang="en-US" altLang="zh-CN" sz="2000" b="1" dirty="0" smtClean="0"/>
                  <a:t>surjective</a:t>
                </a:r>
                <a:r>
                  <a:rPr lang="en-US" altLang="zh-CN" sz="2000" dirty="0" smtClean="0"/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i="1" dirty="0" smtClean="0"/>
                  <a:t> </a:t>
                </a:r>
                <a:r>
                  <a:rPr lang="en-US" altLang="zh-CN" sz="2000" dirty="0" smtClean="0"/>
                  <a:t>is the</a:t>
                </a:r>
                <a:r>
                  <a:rPr lang="en-US" altLang="zh-CN" sz="2000" b="1" dirty="0" smtClean="0"/>
                  <a:t> inverse </a:t>
                </a:r>
                <a:r>
                  <a:rPr lang="en-US" altLang="zh-CN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 smtClean="0">
                    <a:latin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is also a permutation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endParaRPr lang="en-US" altLang="zh-CN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function defined by the above table is a permutation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1580"/>
                <a:ext cx="9144000" cy="3416320"/>
              </a:xfrm>
              <a:prstGeom prst="rect">
                <a:avLst/>
              </a:prstGeom>
              <a:blipFill>
                <a:blip r:embed="rId2"/>
                <a:stretch>
                  <a:fillRect l="-1000" t="-178" b="-1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5342" y="3416041"/>
              <a:ext cx="507874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4424">
                      <a:extLst>
                        <a:ext uri="{9D8B030D-6E8A-4147-A177-3AD203B41FA5}">
                          <a16:colId xmlns:a16="http://schemas.microsoft.com/office/drawing/2014/main" val="2975647283"/>
                        </a:ext>
                      </a:extLst>
                    </a:gridCol>
                    <a:gridCol w="656646">
                      <a:extLst>
                        <a:ext uri="{9D8B030D-6E8A-4147-A177-3AD203B41FA5}">
                          <a16:colId xmlns:a16="http://schemas.microsoft.com/office/drawing/2014/main" val="416406556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2074017715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1826287426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11271738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764244799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743576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29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02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162019"/>
                  </p:ext>
                </p:extLst>
              </p:nvPr>
            </p:nvGraphicFramePr>
            <p:xfrm>
              <a:off x="1445342" y="3416041"/>
              <a:ext cx="507874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4424">
                      <a:extLst>
                        <a:ext uri="{9D8B030D-6E8A-4147-A177-3AD203B41FA5}">
                          <a16:colId xmlns:a16="http://schemas.microsoft.com/office/drawing/2014/main" val="2975647283"/>
                        </a:ext>
                      </a:extLst>
                    </a:gridCol>
                    <a:gridCol w="656646">
                      <a:extLst>
                        <a:ext uri="{9D8B030D-6E8A-4147-A177-3AD203B41FA5}">
                          <a16:colId xmlns:a16="http://schemas.microsoft.com/office/drawing/2014/main" val="416406556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2074017715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1826287426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11271738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764244799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743576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69" t="-8065" r="-54307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29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69" t="-109836" r="-54307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02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5342" y="4670537"/>
              <a:ext cx="507874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4698">
                      <a:extLst>
                        <a:ext uri="{9D8B030D-6E8A-4147-A177-3AD203B41FA5}">
                          <a16:colId xmlns:a16="http://schemas.microsoft.com/office/drawing/2014/main" val="2975647283"/>
                        </a:ext>
                      </a:extLst>
                    </a:gridCol>
                    <a:gridCol w="646372">
                      <a:extLst>
                        <a:ext uri="{9D8B030D-6E8A-4147-A177-3AD203B41FA5}">
                          <a16:colId xmlns:a16="http://schemas.microsoft.com/office/drawing/2014/main" val="416406556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2074017715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1826287426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11271738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764244799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743576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29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02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249886"/>
                  </p:ext>
                </p:extLst>
              </p:nvPr>
            </p:nvGraphicFramePr>
            <p:xfrm>
              <a:off x="1445342" y="4670537"/>
              <a:ext cx="507874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4698">
                      <a:extLst>
                        <a:ext uri="{9D8B030D-6E8A-4147-A177-3AD203B41FA5}">
                          <a16:colId xmlns:a16="http://schemas.microsoft.com/office/drawing/2014/main" val="2975647283"/>
                        </a:ext>
                      </a:extLst>
                    </a:gridCol>
                    <a:gridCol w="646372">
                      <a:extLst>
                        <a:ext uri="{9D8B030D-6E8A-4147-A177-3AD203B41FA5}">
                          <a16:colId xmlns:a16="http://schemas.microsoft.com/office/drawing/2014/main" val="416406556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2074017715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1826287426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11271738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764244799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743576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58" t="-8197" r="-533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29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58" t="-108197" r="-5333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02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36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Substitution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0" y="1171075"/>
                <a:ext cx="9144000" cy="440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69200">
                  <a:lnSpc>
                    <a:spcPct val="120000"/>
                  </a:lnSpc>
                </a:pPr>
                <a:r>
                  <a:rPr lang="en-US" altLang="zh-CN" sz="2400" b="1" dirty="0" smtClean="0"/>
                  <a:t>CRYPTOSYSTEM 2.2 </a:t>
                </a:r>
                <a:r>
                  <a:rPr lang="en-US" altLang="zh-CN" sz="2400" dirty="0"/>
                  <a:t>(Substitution Cipher) </a:t>
                </a:r>
                <a:endParaRPr lang="en-US" altLang="zh-CN" sz="2400" dirty="0" smtClean="0"/>
              </a:p>
              <a:p>
                <a:pPr marL="1088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n-NO" altLang="zh-CN" sz="2000" dirty="0" smtClean="0"/>
                  <a:t> the set of </a:t>
                </a:r>
                <a:r>
                  <a:rPr lang="en-US" altLang="zh-CN" sz="2000" dirty="0" smtClean="0"/>
                  <a:t>all </a:t>
                </a:r>
                <a:r>
                  <a:rPr lang="en-US" altLang="zh-CN" sz="2000" dirty="0"/>
                  <a:t>possible permutations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nn-NO" altLang="zh-CN" sz="2000" dirty="0" smtClean="0"/>
              </a:p>
              <a:p>
                <a:pPr marL="1088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nn-NO" altLang="zh-CN" sz="2000" b="1" dirty="0" smtClean="0"/>
                  <a:t>Encryption: </a:t>
                </a:r>
                <a:r>
                  <a:rPr lang="nn-NO" altLang="zh-CN" sz="20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nn-NO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nn-NO" altLang="zh-CN" sz="2000" dirty="0" smtClean="0"/>
                  <a:t>, </a:t>
                </a:r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745200" lvl="2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1088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nn-NO" altLang="zh-CN" sz="2000" b="1" dirty="0" smtClean="0"/>
                  <a:t>Decryption: </a:t>
                </a:r>
                <a:r>
                  <a:rPr lang="nn-NO" altLang="zh-CN" sz="2000" dirty="0" smtClean="0"/>
                  <a:t>For </a:t>
                </a:r>
                <a:r>
                  <a:rPr lang="nn-NO" altLang="zh-CN" sz="2000" dirty="0"/>
                  <a:t>every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nn-NO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nn-NO" altLang="zh-CN" sz="2000" dirty="0"/>
                  <a:t>,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745200" lvl="2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0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5200" lvl="2">
                  <a:lnSpc>
                    <a:spcPct val="120000"/>
                  </a:lnSpc>
                </a:pPr>
                <a:r>
                  <a:rPr lang="en-US" altLang="zh-CN" sz="2000" dirty="0" smtClean="0"/>
                  <a:t>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the inverse permutation to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400" dirty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i="1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.</a:t>
                </a:r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1075"/>
                <a:ext cx="9144000" cy="4407297"/>
              </a:xfrm>
              <a:prstGeom prst="rect">
                <a:avLst/>
              </a:prstGeom>
              <a:blipFill>
                <a:blip r:embed="rId2"/>
                <a:stretch>
                  <a:fillRect l="-1000" t="-138" b="-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82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93B180-42D9-4BCD-99CE-3FF089CDA0B2}"/>
                  </a:ext>
                </a:extLst>
              </p:cNvPr>
              <p:cNvSpPr txBox="1"/>
              <p:nvPr/>
            </p:nvSpPr>
            <p:spPr>
              <a:xfrm>
                <a:off x="1" y="1068718"/>
                <a:ext cx="9143999" cy="5041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</a:t>
                </a:r>
                <a:r>
                  <a:rPr lang="en-US" altLang="zh-CN" sz="2400" dirty="0" smtClean="0"/>
                  <a:t>:  Below is a random permutation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 smtClean="0"/>
                  <a:t> of the 26 English letters:</a:t>
                </a:r>
                <a:endParaRPr lang="en-US" altLang="zh-CN" sz="2400" dirty="0"/>
              </a:p>
              <a:p>
                <a:pPr algn="ctr"/>
                <a:r>
                  <a:rPr lang="pt-BR" altLang="zh-CN" sz="2400" dirty="0">
                    <a:solidFill>
                      <a:srgbClr val="FF0000"/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 b c d e f g h i j k l m</a:t>
                </a:r>
              </a:p>
              <a:p>
                <a:pPr algn="ctr"/>
                <a:r>
                  <a:rPr lang="en-US" altLang="zh-CN" sz="24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X N Y A H P O G Z Q W B T</a:t>
                </a:r>
              </a:p>
              <a:p>
                <a:pPr algn="ctr"/>
                <a:r>
                  <a:rPr lang="pl-PL" altLang="zh-CN" sz="2400" dirty="0">
                    <a:solidFill>
                      <a:srgbClr val="FF0000"/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 o p q r s t u v w x y z</a:t>
                </a:r>
              </a:p>
              <a:p>
                <a:pPr algn="ctr"/>
                <a:r>
                  <a:rPr lang="pt-BR" altLang="zh-CN" sz="24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 F L R C V M U E K J D </a:t>
                </a:r>
                <a:r>
                  <a:rPr lang="pt-BR" altLang="zh-CN" sz="2400" dirty="0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The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of the permutation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 smtClean="0"/>
                  <a:t> is</a:t>
                </a:r>
                <a:endParaRPr lang="en-US" altLang="zh-CN" sz="2400" dirty="0"/>
              </a:p>
              <a:p>
                <a:pPr algn="ctr"/>
                <a:r>
                  <a:rPr lang="pt-BR" altLang="zh-CN" sz="2400" dirty="0">
                    <a:solidFill>
                      <a:srgbClr val="FF0000"/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 B C D E F G H I J K L M</a:t>
                </a:r>
              </a:p>
              <a:p>
                <a:pPr algn="ctr"/>
                <a:r>
                  <a:rPr lang="pt-BR" altLang="zh-CN" sz="24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d l r y v o h e z x w p t</a:t>
                </a:r>
              </a:p>
              <a:p>
                <a:pPr algn="ctr"/>
                <a:r>
                  <a:rPr lang="pl-PL" altLang="zh-CN" sz="2400" dirty="0">
                    <a:solidFill>
                      <a:srgbClr val="FF0000"/>
                    </a:solidFill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 O P Q R S T U V W X Y Z</a:t>
                </a:r>
              </a:p>
              <a:p>
                <a:pPr algn="ctr"/>
                <a:r>
                  <a:rPr lang="pl-PL" altLang="zh-CN" sz="24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 g f j q n m u s k a c i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ciphertext “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MGZVYZLGHCMHJMYXSSFMNHAHYCDLMHA”</a:t>
                </a: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will be decrypted to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“this ciphertext cannot be decrypted”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793B180-42D9-4BCD-99CE-3FF089CDA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68718"/>
                <a:ext cx="9143999" cy="5041380"/>
              </a:xfrm>
              <a:prstGeom prst="rect">
                <a:avLst/>
              </a:prstGeom>
              <a:blipFill>
                <a:blip r:embed="rId2"/>
                <a:stretch>
                  <a:fillRect l="-1000" t="-121" b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Substitution </a:t>
            </a:r>
            <a:r>
              <a:rPr lang="en-US" altLang="zh-CN" dirty="0">
                <a:latin typeface="+mn-lt"/>
              </a:rPr>
              <a:t>Cipher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56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9475CD-977F-45CA-B654-2B22B7D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Permutation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977253"/>
                <a:ext cx="9144000" cy="5307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CRYPTOSYSTEM 2.6: </a:t>
                </a:r>
                <a:r>
                  <a:rPr lang="en-US" altLang="zh-CN" sz="2400" dirty="0" smtClean="0"/>
                  <a:t>(Permutation Cipher, change the location of letters)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000" dirty="0" smtClean="0"/>
                  <a:t> is an integer;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pl-PL" sz="2000" i="1" dirty="0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 smtClean="0"/>
                  <a:t> the set of all permutations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Encryption</a:t>
                </a:r>
                <a:r>
                  <a:rPr lang="en-US" altLang="zh-CN" sz="2000" dirty="0" smtClean="0"/>
                  <a:t>: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altLang="zh-CN" sz="20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Decryption</a:t>
                </a:r>
                <a:r>
                  <a:rPr lang="en-US" altLang="zh-CN" sz="2000" dirty="0" smtClean="0"/>
                  <a:t>: </a:t>
                </a:r>
                <a:r>
                  <a:rPr lang="en-US" altLang="zh-CN" sz="2000" dirty="0"/>
                  <a:t>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dirty="0" smtClean="0">
                  <a:solidFill>
                    <a:srgbClr val="C00000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400" dirty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Denote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457200" lvl="2"/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(1))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457200" lvl="2"/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7253"/>
                <a:ext cx="9144000" cy="5307607"/>
              </a:xfrm>
              <a:prstGeom prst="rect">
                <a:avLst/>
              </a:prstGeom>
              <a:blipFill>
                <a:blip r:embed="rId2"/>
                <a:stretch>
                  <a:fillRect l="-1000" t="-115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52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9475CD-977F-45CA-B654-2B22B7D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Permutation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1871101"/>
                <a:ext cx="9144000" cy="297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endParaRPr lang="en-US" altLang="zh-CN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W</a:t>
                </a:r>
                <a:r>
                  <a:rPr lang="en-US" altLang="zh-CN" sz="2400" dirty="0" smtClean="0"/>
                  <a:t>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“</a:t>
                </a:r>
                <a:r>
                  <a:rPr lang="en-US" altLang="zh-CN" sz="2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shesellsseashellsbytheseashore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”,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shesel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lsseas hellsb </a:t>
                </a:r>
                <a:r>
                  <a:rPr lang="en-US" altLang="zh-CN" sz="2000" dirty="0" err="1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ythese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ashore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shesel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lsseas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ashore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EESLSH 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SALSES LSHBLE HSYEET HRAEOS</a:t>
                </a: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71101"/>
                <a:ext cx="9144000" cy="2973122"/>
              </a:xfrm>
              <a:prstGeom prst="rect">
                <a:avLst/>
              </a:prstGeom>
              <a:blipFill>
                <a:blip r:embed="rId2"/>
                <a:stretch>
                  <a:fillRect l="-1000" t="-205" b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86439" y="2419446"/>
              <a:ext cx="507874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4424">
                      <a:extLst>
                        <a:ext uri="{9D8B030D-6E8A-4147-A177-3AD203B41FA5}">
                          <a16:colId xmlns:a16="http://schemas.microsoft.com/office/drawing/2014/main" val="2975647283"/>
                        </a:ext>
                      </a:extLst>
                    </a:gridCol>
                    <a:gridCol w="656646">
                      <a:extLst>
                        <a:ext uri="{9D8B030D-6E8A-4147-A177-3AD203B41FA5}">
                          <a16:colId xmlns:a16="http://schemas.microsoft.com/office/drawing/2014/main" val="416406556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2074017715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1826287426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11271738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764244799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743576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29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02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466555"/>
                  </p:ext>
                </p:extLst>
              </p:nvPr>
            </p:nvGraphicFramePr>
            <p:xfrm>
              <a:off x="1486439" y="2419446"/>
              <a:ext cx="507874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4424">
                      <a:extLst>
                        <a:ext uri="{9D8B030D-6E8A-4147-A177-3AD203B41FA5}">
                          <a16:colId xmlns:a16="http://schemas.microsoft.com/office/drawing/2014/main" val="2975647283"/>
                        </a:ext>
                      </a:extLst>
                    </a:gridCol>
                    <a:gridCol w="656646">
                      <a:extLst>
                        <a:ext uri="{9D8B030D-6E8A-4147-A177-3AD203B41FA5}">
                          <a16:colId xmlns:a16="http://schemas.microsoft.com/office/drawing/2014/main" val="416406556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2074017715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1826287426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112717387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3764244799"/>
                        </a:ext>
                      </a:extLst>
                    </a:gridCol>
                    <a:gridCol w="725535">
                      <a:extLst>
                        <a:ext uri="{9D8B030D-6E8A-4147-A177-3AD203B41FA5}">
                          <a16:colId xmlns:a16="http://schemas.microsoft.com/office/drawing/2014/main" val="743576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69" t="-8065" r="-54384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292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69" t="-109836" r="-54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02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78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042687"/>
                <a:ext cx="9144000" cy="541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.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we define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400" b="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The binary operation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 smtClean="0"/>
                  <a:t> satisfies the following properties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sz="2400" b="1" dirty="0" smtClean="0"/>
                  <a:t>Closed</a:t>
                </a:r>
                <a:r>
                  <a:rPr lang="en-US" altLang="zh-CN" sz="2400" dirty="0" smtClean="0"/>
                  <a:t>: </a:t>
                </a: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400" i="1" dirty="0"/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sz="2400" b="1" dirty="0" smtClean="0"/>
                  <a:t>Associative</a:t>
                </a:r>
                <a:r>
                  <a:rPr lang="en-US" altLang="zh-CN" sz="2400" dirty="0" smtClean="0"/>
                  <a:t>: </a:t>
                </a: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sz="2400" b="1" dirty="0" smtClean="0"/>
                  <a:t>Additive identity</a:t>
                </a:r>
                <a:r>
                  <a:rPr lang="en-US" altLang="zh-CN" sz="2400" dirty="0" smtClean="0"/>
                  <a:t>: </a:t>
                </a: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+0=0+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dirty="0"/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sz="2400" b="1" dirty="0" smtClean="0"/>
                  <a:t>Additive inverse:</a:t>
                </a:r>
                <a:r>
                  <a:rPr lang="en-US" altLang="zh-CN" sz="2400" dirty="0" smtClean="0"/>
                  <a:t> for any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, there exists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/>
                  <a:t>. 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zh-CN" sz="2400" b="1" dirty="0"/>
                  <a:t>Commutative</a:t>
                </a:r>
                <a:r>
                  <a:rPr lang="en-US" altLang="zh-CN" sz="2400" dirty="0"/>
                  <a:t>: for any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REMARK: </a:t>
                </a:r>
                <a:r>
                  <a:rPr lang="en-US" altLang="zh-CN" sz="2400" dirty="0" smtClean="0"/>
                  <a:t>The properties 1-4 say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altLang="zh-CN" sz="2400" dirty="0" smtClean="0"/>
                  <a:t> is a </a:t>
                </a:r>
                <a:r>
                  <a:rPr lang="en-US" altLang="zh-CN" sz="2400" b="1" dirty="0" smtClean="0"/>
                  <a:t>group</a:t>
                </a:r>
                <a:r>
                  <a:rPr lang="en-US" altLang="zh-CN" sz="2400" dirty="0"/>
                  <a:t>.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Property 5 says that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>an </a:t>
                </a:r>
                <a:r>
                  <a:rPr lang="en-US" altLang="zh-CN" sz="2000" b="1" dirty="0" smtClean="0"/>
                  <a:t>Abelian</a:t>
                </a:r>
                <a:r>
                  <a:rPr lang="en-US" altLang="zh-CN" sz="2000" dirty="0" smtClean="0"/>
                  <a:t> group.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2687"/>
                <a:ext cx="9144000" cy="5410712"/>
              </a:xfrm>
              <a:prstGeom prst="rect">
                <a:avLst/>
              </a:prstGeom>
              <a:blipFill>
                <a:blip r:embed="rId2"/>
                <a:stretch>
                  <a:fillRect l="-1000" t="-113" r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+mn-lt"/>
                          <a:ea typeface="Cambria Math" panose="02040503050406030204" pitchFamily="18" charset="0"/>
                        </a:rPr>
                        <m:t>Group</m:t>
                      </m:r>
                      <m:r>
                        <m:rPr>
                          <m:nor/>
                        </m:rPr>
                        <a:rPr lang="en-US" altLang="zh-CN" dirty="0"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5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43000"/>
                <a:ext cx="9144000" cy="496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/>
                  <a:t>. 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, we define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The binary operation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400" dirty="0"/>
                  <a:t> satisfies the following </a:t>
                </a:r>
                <a:r>
                  <a:rPr lang="en-US" altLang="zh-CN" sz="2400" dirty="0" smtClean="0"/>
                  <a:t>properties</a:t>
                </a:r>
                <a:r>
                  <a:rPr lang="en-US" altLang="zh-CN" sz="2400" dirty="0"/>
                  <a:t>:</a:t>
                </a: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6"/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Closed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6"/>
                </a:pPr>
                <a:r>
                  <a:rPr lang="en-US" altLang="zh-CN" sz="2400" b="1" dirty="0" smtClean="0"/>
                  <a:t>Associative</a:t>
                </a:r>
                <a:r>
                  <a:rPr lang="en-US" altLang="zh-CN" sz="2400" dirty="0" smtClean="0"/>
                  <a:t>: for </a:t>
                </a:r>
                <a:r>
                  <a:rPr lang="en-US" altLang="zh-CN" sz="2400" dirty="0"/>
                  <a:t>any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6"/>
                </a:pPr>
                <a:r>
                  <a:rPr lang="en-US" altLang="zh-CN" sz="2400" b="1" dirty="0" smtClean="0"/>
                  <a:t>Multiplicative identity</a:t>
                </a:r>
                <a:r>
                  <a:rPr lang="en-US" altLang="zh-CN" sz="2400" dirty="0"/>
                  <a:t>: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any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1=1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dirty="0" smtClean="0"/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6"/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Commutative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+mj-lt"/>
                  <a:buAutoNum type="arabicPeriod" startAt="6"/>
                </a:pPr>
                <a:r>
                  <a:rPr lang="en-US" altLang="zh-CN" sz="2400" b="1" dirty="0" smtClean="0"/>
                  <a:t>Distributive property: </a:t>
                </a:r>
                <a:r>
                  <a:rPr lang="en-US" altLang="zh-CN" sz="2400" dirty="0" smtClean="0"/>
                  <a:t>for </a:t>
                </a:r>
                <a:r>
                  <a:rPr lang="en-US" altLang="zh-CN" sz="2400" dirty="0"/>
                  <a:t>any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REMARK: </a:t>
                </a:r>
                <a:r>
                  <a:rPr lang="en-US" altLang="zh-CN" sz="2400" dirty="0"/>
                  <a:t>P</a:t>
                </a:r>
                <a:r>
                  <a:rPr lang="en-US" altLang="zh-CN" sz="2400" dirty="0" smtClean="0"/>
                  <a:t>roperties 1-10 </a:t>
                </a:r>
                <a:r>
                  <a:rPr lang="en-US" altLang="zh-CN" sz="2400" dirty="0"/>
                  <a:t>say that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,+,⋅)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b="1" dirty="0" smtClean="0"/>
                  <a:t>ring</a:t>
                </a:r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67514"/>
              </a:xfrm>
              <a:prstGeom prst="rect">
                <a:avLst/>
              </a:prstGeom>
              <a:blipFill>
                <a:blip r:embed="rId2"/>
                <a:stretch>
                  <a:fillRect l="-1000" t="-123" b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 smtClean="0">
                    <a:latin typeface="+mn-lt"/>
                    <a:ea typeface="Cambria Math" panose="02040503050406030204" pitchFamily="18" charset="0"/>
                  </a:rPr>
                  <a:t>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52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4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Shift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0" y="1178325"/>
                <a:ext cx="9144000" cy="4876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69200">
                  <a:lnSpc>
                    <a:spcPct val="120000"/>
                  </a:lnSpc>
                </a:pPr>
                <a:r>
                  <a:rPr lang="en-US" altLang="zh-CN" sz="2400" b="1" dirty="0" smtClean="0"/>
                  <a:t>CRYPTOSYSTEM 2.1 </a:t>
                </a:r>
                <a:r>
                  <a:rPr lang="en-US" altLang="zh-CN" sz="2400" dirty="0" smtClean="0"/>
                  <a:t>(Shift Cipher, generalization of Caesar’s cipher) </a:t>
                </a:r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nn-NO" altLang="zh-CN" sz="2000" i="1" dirty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nn-NO" altLang="zh-CN" sz="2000" dirty="0" smtClean="0"/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nn-NO" altLang="zh-CN" sz="2000" b="1" dirty="0" smtClean="0"/>
                  <a:t>Encryption:</a:t>
                </a:r>
                <a:r>
                  <a:rPr lang="nn-NO" altLang="zh-CN" sz="2000" dirty="0" smtClean="0"/>
                  <a:t> For every </a:t>
                </a:r>
                <a14:m>
                  <m:oMath xmlns:m="http://schemas.openxmlformats.org/officeDocument/2006/math"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nn-NO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nn-NO" altLang="zh-CN" sz="2000" dirty="0" smtClean="0"/>
                  <a:t>, </a:t>
                </a:r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marL="288000"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a-DK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nn-NO" altLang="zh-CN" sz="2000" b="1" dirty="0" smtClean="0"/>
                  <a:t>Decryption: </a:t>
                </a:r>
                <a:r>
                  <a:rPr lang="nn-NO" altLang="zh-CN" sz="2000" dirty="0" smtClean="0"/>
                  <a:t>For </a:t>
                </a:r>
                <a:r>
                  <a:rPr lang="nn-NO" altLang="zh-CN" sz="2000" dirty="0"/>
                  <a:t>every </a:t>
                </a:r>
                <a14:m>
                  <m:oMath xmlns:m="http://schemas.openxmlformats.org/officeDocument/2006/math">
                    <m:r>
                      <a:rPr lang="nn-NO" altLang="zh-CN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nn-NO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nn-NO" sz="2000" i="1" dirty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nn-NO" altLang="zh-CN" sz="2000" dirty="0"/>
                  <a:t>,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288000"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altLang="zh-CN" sz="20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indent="-169200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Correctness: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630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8000"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288000"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indent="-169200">
                  <a:lnSpc>
                    <a:spcPct val="120000"/>
                  </a:lnSpc>
                </a:pPr>
                <a:r>
                  <a:rPr lang="en-US" altLang="zh-CN" sz="2400" b="1" dirty="0" smtClean="0"/>
                  <a:t>REMARK: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US" altLang="zh-CN" sz="2400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400" dirty="0" smtClean="0"/>
                  <a:t>in our textbook. The  + here is </a:t>
                </a:r>
              </a:p>
              <a:p>
                <a:pPr indent="-169200"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addition of integers, not addition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nn-NO" altLang="zh-CN" sz="2400" i="1" dirty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.  </a:t>
                </a:r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8325"/>
                <a:ext cx="9144000" cy="4876784"/>
              </a:xfrm>
              <a:prstGeom prst="rect">
                <a:avLst/>
              </a:prstGeom>
              <a:blipFill>
                <a:blip r:embed="rId2"/>
                <a:stretch>
                  <a:fillRect l="-1000" t="-125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1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5F2D15-E237-479A-A60A-6EFA326F6D12}"/>
                  </a:ext>
                </a:extLst>
              </p:cNvPr>
              <p:cNvSpPr txBox="1"/>
              <p:nvPr/>
            </p:nvSpPr>
            <p:spPr>
              <a:xfrm>
                <a:off x="1" y="1011384"/>
                <a:ext cx="914399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ea typeface="Cambria Math" panose="02040503050406030204" pitchFamily="18" charset="0"/>
                  </a:rPr>
                  <a:t>Bijection between (both upper and lower case) English letters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n-NO" altLang="zh-CN" sz="24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nn-NO" altLang="zh-CN" sz="2400" b="0" i="1" dirty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altLang="zh-CN" sz="2400" b="1" dirty="0" smtClean="0">
                  <a:ea typeface="Cambria Math" panose="02040503050406030204" pitchFamily="18" charset="0"/>
                </a:endParaRPr>
              </a:p>
              <a:p>
                <a:endParaRPr lang="en-US" altLang="zh-CN" sz="2400" b="1" dirty="0" smtClean="0">
                  <a:ea typeface="Cambria Math" panose="02040503050406030204" pitchFamily="18" charset="0"/>
                </a:endParaRPr>
              </a:p>
              <a:p>
                <a:endParaRPr lang="en-US" altLang="zh-CN" sz="2400" b="1" dirty="0" smtClean="0">
                  <a:ea typeface="Cambria Math" panose="02040503050406030204" pitchFamily="18" charset="0"/>
                </a:endParaRPr>
              </a:p>
              <a:p>
                <a:endParaRPr lang="en-US" altLang="zh-CN" sz="2400" b="1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=11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=“</a:t>
                </a:r>
                <a:r>
                  <a:rPr lang="en-US" altLang="zh-CN" sz="2400" dirty="0" err="1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wewillmeetatmidnight</a:t>
                </a:r>
                <a:r>
                  <a:rPr lang="en-US" altLang="zh-CN" sz="2400" dirty="0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”.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=?</m:t>
                    </m:r>
                  </m:oMath>
                </a14:m>
                <a:endParaRPr lang="en-US" altLang="zh-CN" sz="2400" i="1" dirty="0" smtClean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Convert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to a sequence of integers using the bijection</a:t>
                </a:r>
                <a:endParaRPr lang="en-US" altLang="zh-CN" sz="24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to each value and reduce each sum modulo 26</a:t>
                </a:r>
                <a:endParaRPr lang="en-US" altLang="zh-CN" sz="24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Convert the integers to English letters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5F2D15-E237-479A-A60A-6EFA326F6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11384"/>
                <a:ext cx="9143999" cy="3416320"/>
              </a:xfrm>
              <a:prstGeom prst="rect">
                <a:avLst/>
              </a:prstGeom>
              <a:blipFill>
                <a:blip r:embed="rId3"/>
                <a:stretch>
                  <a:fillRect l="-1000" t="-1429" r="-600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Shift Cipher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732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442302" y="1471340"/>
          <a:ext cx="6259396" cy="604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492">
                  <a:extLst>
                    <a:ext uri="{9D8B030D-6E8A-4147-A177-3AD203B41FA5}">
                      <a16:colId xmlns:a16="http://schemas.microsoft.com/office/drawing/2014/main" val="276806440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3096509701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2227476206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1675013691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1432128064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1433983460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2512401900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4036744835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2361453170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3542478611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2447702912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3195962886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217151525"/>
                    </a:ext>
                  </a:extLst>
                </a:gridCol>
              </a:tblGrid>
              <a:tr h="30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A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B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C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D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E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F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G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H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I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J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K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L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94444"/>
                  </a:ext>
                </a:extLst>
              </a:tr>
              <a:tr h="30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8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12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4443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13364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8996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4628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0260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35892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41524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58420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64052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80948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47156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52788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69684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75316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86580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92212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97844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03476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09108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14732" y="4423738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zh-CN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7732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22</a:t>
            </a:r>
            <a:endParaRPr lang="zh-CN" altLang="en-US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913364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4</a:t>
            </a:r>
            <a:endParaRPr lang="zh-CN" alt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1318996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22</a:t>
            </a:r>
            <a:endParaRPr lang="zh-CN" altLang="en-US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724628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8</a:t>
            </a:r>
            <a:endParaRPr lang="zh-CN" alt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2130260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11</a:t>
            </a:r>
            <a:endParaRPr lang="zh-CN" altLang="en-US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2535892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11</a:t>
            </a:r>
            <a:endParaRPr lang="zh-CN" altLang="en-US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2941524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12</a:t>
            </a:r>
            <a:endParaRPr lang="zh-CN" altLang="en-US" sz="1200" b="1" dirty="0"/>
          </a:p>
        </p:txBody>
      </p:sp>
      <p:sp>
        <p:nvSpPr>
          <p:cNvPr id="56" name="Rectangle 55"/>
          <p:cNvSpPr/>
          <p:nvPr/>
        </p:nvSpPr>
        <p:spPr>
          <a:xfrm>
            <a:off x="4158420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19</a:t>
            </a:r>
            <a:endParaRPr lang="zh-CN" altLang="en-US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4564052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0</a:t>
            </a:r>
            <a:endParaRPr lang="zh-CN" alt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5780948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8</a:t>
            </a:r>
            <a:endParaRPr lang="zh-CN" altLang="en-US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3347156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4</a:t>
            </a:r>
            <a:endParaRPr lang="zh-CN" alt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3752788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4</a:t>
            </a:r>
            <a:endParaRPr lang="zh-CN" alt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4969684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19</a:t>
            </a:r>
            <a:endParaRPr lang="zh-CN" altLang="en-US" sz="1200" b="1" dirty="0"/>
          </a:p>
        </p:txBody>
      </p:sp>
      <p:sp>
        <p:nvSpPr>
          <p:cNvPr id="62" name="Rectangle 61"/>
          <p:cNvSpPr/>
          <p:nvPr/>
        </p:nvSpPr>
        <p:spPr>
          <a:xfrm>
            <a:off x="5375316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12</a:t>
            </a:r>
            <a:endParaRPr lang="zh-CN" altLang="en-US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6186580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3</a:t>
            </a:r>
            <a:endParaRPr lang="zh-CN" altLang="en-US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6592212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13</a:t>
            </a:r>
            <a:endParaRPr lang="zh-CN" altLang="en-US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6997844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8</a:t>
            </a:r>
            <a:endParaRPr lang="zh-CN" altLang="en-US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7403476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6</a:t>
            </a:r>
            <a:endParaRPr lang="zh-CN" altLang="en-US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7809108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7</a:t>
            </a:r>
            <a:endParaRPr lang="zh-CN" altLang="en-US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8214732" y="4790481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19</a:t>
            </a:r>
            <a:endParaRPr lang="zh-CN" altLang="en-US" sz="1200" b="1" dirty="0"/>
          </a:p>
        </p:txBody>
      </p:sp>
      <p:sp>
        <p:nvSpPr>
          <p:cNvPr id="69" name="Rectangle 68"/>
          <p:cNvSpPr/>
          <p:nvPr/>
        </p:nvSpPr>
        <p:spPr>
          <a:xfrm>
            <a:off x="507732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7</a:t>
            </a:r>
            <a:endParaRPr lang="zh-CN" altLang="en-US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913364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15</a:t>
            </a:r>
            <a:endParaRPr lang="zh-CN" altLang="en-US" sz="1200" b="1" dirty="0"/>
          </a:p>
        </p:txBody>
      </p:sp>
      <p:sp>
        <p:nvSpPr>
          <p:cNvPr id="71" name="Rectangle 70"/>
          <p:cNvSpPr/>
          <p:nvPr/>
        </p:nvSpPr>
        <p:spPr>
          <a:xfrm>
            <a:off x="1318996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7</a:t>
            </a:r>
            <a:endParaRPr lang="zh-CN" altLang="en-US" sz="1200" b="1" dirty="0"/>
          </a:p>
        </p:txBody>
      </p:sp>
      <p:sp>
        <p:nvSpPr>
          <p:cNvPr id="72" name="Rectangle 71"/>
          <p:cNvSpPr/>
          <p:nvPr/>
        </p:nvSpPr>
        <p:spPr>
          <a:xfrm>
            <a:off x="1724628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19</a:t>
            </a:r>
            <a:endParaRPr lang="zh-CN" altLang="en-US" sz="1200" b="1" dirty="0"/>
          </a:p>
        </p:txBody>
      </p:sp>
      <p:sp>
        <p:nvSpPr>
          <p:cNvPr id="73" name="Rectangle 72"/>
          <p:cNvSpPr/>
          <p:nvPr/>
        </p:nvSpPr>
        <p:spPr>
          <a:xfrm>
            <a:off x="2130260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22</a:t>
            </a:r>
            <a:endParaRPr lang="zh-CN" altLang="en-US" sz="1200" b="1" dirty="0"/>
          </a:p>
        </p:txBody>
      </p:sp>
      <p:sp>
        <p:nvSpPr>
          <p:cNvPr id="74" name="Rectangle 73"/>
          <p:cNvSpPr/>
          <p:nvPr/>
        </p:nvSpPr>
        <p:spPr>
          <a:xfrm>
            <a:off x="2535892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22</a:t>
            </a:r>
            <a:endParaRPr lang="zh-CN" altLang="en-US" sz="1200" b="1" dirty="0"/>
          </a:p>
        </p:txBody>
      </p:sp>
      <p:sp>
        <p:nvSpPr>
          <p:cNvPr id="75" name="Rectangle 74"/>
          <p:cNvSpPr/>
          <p:nvPr/>
        </p:nvSpPr>
        <p:spPr>
          <a:xfrm>
            <a:off x="2941524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23</a:t>
            </a:r>
            <a:endParaRPr lang="zh-CN" altLang="en-US" sz="1200" b="1" dirty="0"/>
          </a:p>
        </p:txBody>
      </p:sp>
      <p:sp>
        <p:nvSpPr>
          <p:cNvPr id="76" name="Rectangle 75"/>
          <p:cNvSpPr/>
          <p:nvPr/>
        </p:nvSpPr>
        <p:spPr>
          <a:xfrm>
            <a:off x="4158420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4</a:t>
            </a:r>
            <a:endParaRPr lang="zh-CN" altLang="en-US" sz="1200" b="1" dirty="0"/>
          </a:p>
        </p:txBody>
      </p:sp>
      <p:sp>
        <p:nvSpPr>
          <p:cNvPr id="77" name="Rectangle 76"/>
          <p:cNvSpPr/>
          <p:nvPr/>
        </p:nvSpPr>
        <p:spPr>
          <a:xfrm>
            <a:off x="4564052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11</a:t>
            </a:r>
            <a:endParaRPr lang="zh-CN" altLang="en-US" sz="1200" b="1" dirty="0"/>
          </a:p>
        </p:txBody>
      </p:sp>
      <p:sp>
        <p:nvSpPr>
          <p:cNvPr id="78" name="Rectangle 77"/>
          <p:cNvSpPr/>
          <p:nvPr/>
        </p:nvSpPr>
        <p:spPr>
          <a:xfrm>
            <a:off x="5780948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19</a:t>
            </a:r>
            <a:endParaRPr lang="zh-CN" altLang="en-US" sz="1200" b="1" dirty="0"/>
          </a:p>
        </p:txBody>
      </p:sp>
      <p:sp>
        <p:nvSpPr>
          <p:cNvPr id="79" name="Rectangle 78"/>
          <p:cNvSpPr/>
          <p:nvPr/>
        </p:nvSpPr>
        <p:spPr>
          <a:xfrm>
            <a:off x="3347156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15</a:t>
            </a:r>
            <a:endParaRPr lang="zh-CN" altLang="en-US" sz="1200" b="1" dirty="0"/>
          </a:p>
        </p:txBody>
      </p:sp>
      <p:sp>
        <p:nvSpPr>
          <p:cNvPr id="80" name="Rectangle 79"/>
          <p:cNvSpPr/>
          <p:nvPr/>
        </p:nvSpPr>
        <p:spPr>
          <a:xfrm>
            <a:off x="3752788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15</a:t>
            </a:r>
            <a:endParaRPr lang="zh-CN" altLang="en-US" sz="1200" b="1" dirty="0"/>
          </a:p>
        </p:txBody>
      </p:sp>
      <p:sp>
        <p:nvSpPr>
          <p:cNvPr id="81" name="Rectangle 80"/>
          <p:cNvSpPr/>
          <p:nvPr/>
        </p:nvSpPr>
        <p:spPr>
          <a:xfrm>
            <a:off x="4969684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4</a:t>
            </a:r>
            <a:endParaRPr lang="zh-CN" alt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5375316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23</a:t>
            </a:r>
            <a:endParaRPr lang="zh-CN" altLang="en-US" sz="1200" b="1" dirty="0"/>
          </a:p>
        </p:txBody>
      </p:sp>
      <p:sp>
        <p:nvSpPr>
          <p:cNvPr id="83" name="Rectangle 82"/>
          <p:cNvSpPr/>
          <p:nvPr/>
        </p:nvSpPr>
        <p:spPr>
          <a:xfrm>
            <a:off x="6186580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14</a:t>
            </a:r>
            <a:endParaRPr lang="zh-CN" altLang="en-US" sz="1200" b="1" dirty="0"/>
          </a:p>
        </p:txBody>
      </p:sp>
      <p:sp>
        <p:nvSpPr>
          <p:cNvPr id="84" name="Rectangle 83"/>
          <p:cNvSpPr/>
          <p:nvPr/>
        </p:nvSpPr>
        <p:spPr>
          <a:xfrm>
            <a:off x="6592212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24</a:t>
            </a:r>
            <a:endParaRPr lang="zh-CN" altLang="en-US" sz="1200" b="1" dirty="0"/>
          </a:p>
        </p:txBody>
      </p:sp>
      <p:sp>
        <p:nvSpPr>
          <p:cNvPr id="85" name="Rectangle 84"/>
          <p:cNvSpPr/>
          <p:nvPr/>
        </p:nvSpPr>
        <p:spPr>
          <a:xfrm>
            <a:off x="6997844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19</a:t>
            </a:r>
            <a:endParaRPr lang="zh-CN" altLang="en-US" sz="1200" b="1" dirty="0"/>
          </a:p>
        </p:txBody>
      </p:sp>
      <p:sp>
        <p:nvSpPr>
          <p:cNvPr id="86" name="Rectangle 85"/>
          <p:cNvSpPr/>
          <p:nvPr/>
        </p:nvSpPr>
        <p:spPr>
          <a:xfrm>
            <a:off x="7403476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17</a:t>
            </a:r>
            <a:endParaRPr lang="zh-CN" altLang="en-US" sz="1200" b="1" dirty="0"/>
          </a:p>
        </p:txBody>
      </p:sp>
      <p:sp>
        <p:nvSpPr>
          <p:cNvPr id="87" name="Rectangle 86"/>
          <p:cNvSpPr/>
          <p:nvPr/>
        </p:nvSpPr>
        <p:spPr>
          <a:xfrm>
            <a:off x="7809108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18</a:t>
            </a:r>
            <a:endParaRPr lang="zh-CN" altLang="en-US" sz="1200" b="1" dirty="0"/>
          </a:p>
        </p:txBody>
      </p:sp>
      <p:sp>
        <p:nvSpPr>
          <p:cNvPr id="88" name="Rectangle 87"/>
          <p:cNvSpPr/>
          <p:nvPr/>
        </p:nvSpPr>
        <p:spPr>
          <a:xfrm>
            <a:off x="8214732" y="5180307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4</a:t>
            </a:r>
            <a:endParaRPr lang="zh-CN" altLang="en-US" sz="1200" b="1" dirty="0"/>
          </a:p>
        </p:txBody>
      </p:sp>
      <p:sp>
        <p:nvSpPr>
          <p:cNvPr id="89" name="Rectangle 88"/>
          <p:cNvSpPr/>
          <p:nvPr/>
        </p:nvSpPr>
        <p:spPr>
          <a:xfrm>
            <a:off x="507732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H</a:t>
            </a:r>
            <a:endParaRPr lang="zh-CN" altLang="en-US" sz="1200" b="1" dirty="0"/>
          </a:p>
        </p:txBody>
      </p:sp>
      <p:sp>
        <p:nvSpPr>
          <p:cNvPr id="90" name="Rectangle 89"/>
          <p:cNvSpPr/>
          <p:nvPr/>
        </p:nvSpPr>
        <p:spPr>
          <a:xfrm>
            <a:off x="913364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P</a:t>
            </a:r>
            <a:endParaRPr lang="zh-CN" altLang="en-US" sz="1200" b="1" dirty="0"/>
          </a:p>
        </p:txBody>
      </p:sp>
      <p:sp>
        <p:nvSpPr>
          <p:cNvPr id="91" name="Rectangle 90"/>
          <p:cNvSpPr/>
          <p:nvPr/>
        </p:nvSpPr>
        <p:spPr>
          <a:xfrm>
            <a:off x="1318996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H</a:t>
            </a:r>
            <a:endParaRPr lang="zh-CN" altLang="en-US" sz="1200" b="1" dirty="0"/>
          </a:p>
        </p:txBody>
      </p:sp>
      <p:sp>
        <p:nvSpPr>
          <p:cNvPr id="92" name="Rectangle 91"/>
          <p:cNvSpPr/>
          <p:nvPr/>
        </p:nvSpPr>
        <p:spPr>
          <a:xfrm>
            <a:off x="1724628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T</a:t>
            </a:r>
            <a:endParaRPr lang="zh-CN" altLang="en-US" sz="1200" b="1" dirty="0"/>
          </a:p>
        </p:txBody>
      </p:sp>
      <p:sp>
        <p:nvSpPr>
          <p:cNvPr id="93" name="Rectangle 92"/>
          <p:cNvSpPr/>
          <p:nvPr/>
        </p:nvSpPr>
        <p:spPr>
          <a:xfrm>
            <a:off x="2130260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W</a:t>
            </a:r>
            <a:endParaRPr lang="zh-CN" altLang="en-US" sz="1200" b="1" dirty="0"/>
          </a:p>
        </p:txBody>
      </p:sp>
      <p:sp>
        <p:nvSpPr>
          <p:cNvPr id="94" name="Rectangle 93"/>
          <p:cNvSpPr/>
          <p:nvPr/>
        </p:nvSpPr>
        <p:spPr>
          <a:xfrm>
            <a:off x="2535892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W</a:t>
            </a:r>
            <a:endParaRPr lang="zh-CN" altLang="en-US" sz="1200" b="1" dirty="0"/>
          </a:p>
        </p:txBody>
      </p:sp>
      <p:sp>
        <p:nvSpPr>
          <p:cNvPr id="95" name="Rectangle 94"/>
          <p:cNvSpPr/>
          <p:nvPr/>
        </p:nvSpPr>
        <p:spPr>
          <a:xfrm>
            <a:off x="2941524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X</a:t>
            </a:r>
            <a:endParaRPr lang="zh-CN" altLang="en-US" sz="1200" b="1" dirty="0"/>
          </a:p>
        </p:txBody>
      </p:sp>
      <p:sp>
        <p:nvSpPr>
          <p:cNvPr id="96" name="Rectangle 95"/>
          <p:cNvSpPr/>
          <p:nvPr/>
        </p:nvSpPr>
        <p:spPr>
          <a:xfrm>
            <a:off x="4158420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E</a:t>
            </a:r>
            <a:endParaRPr lang="zh-CN" altLang="en-US" sz="1200" b="1" dirty="0"/>
          </a:p>
        </p:txBody>
      </p:sp>
      <p:sp>
        <p:nvSpPr>
          <p:cNvPr id="97" name="Rectangle 96"/>
          <p:cNvSpPr/>
          <p:nvPr/>
        </p:nvSpPr>
        <p:spPr>
          <a:xfrm>
            <a:off x="4564052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L</a:t>
            </a:r>
            <a:endParaRPr lang="zh-CN" altLang="en-US" sz="1200" b="1" dirty="0"/>
          </a:p>
        </p:txBody>
      </p:sp>
      <p:sp>
        <p:nvSpPr>
          <p:cNvPr id="98" name="Rectangle 97"/>
          <p:cNvSpPr/>
          <p:nvPr/>
        </p:nvSpPr>
        <p:spPr>
          <a:xfrm>
            <a:off x="5780948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T</a:t>
            </a:r>
            <a:endParaRPr lang="zh-CN" altLang="en-US" sz="1200" b="1" dirty="0"/>
          </a:p>
        </p:txBody>
      </p:sp>
      <p:sp>
        <p:nvSpPr>
          <p:cNvPr id="99" name="Rectangle 98"/>
          <p:cNvSpPr/>
          <p:nvPr/>
        </p:nvSpPr>
        <p:spPr>
          <a:xfrm>
            <a:off x="3347156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P</a:t>
            </a:r>
            <a:endParaRPr lang="zh-CN" altLang="en-US" sz="1200" b="1" dirty="0"/>
          </a:p>
        </p:txBody>
      </p:sp>
      <p:sp>
        <p:nvSpPr>
          <p:cNvPr id="100" name="Rectangle 99"/>
          <p:cNvSpPr/>
          <p:nvPr/>
        </p:nvSpPr>
        <p:spPr>
          <a:xfrm>
            <a:off x="3752788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P</a:t>
            </a:r>
            <a:endParaRPr lang="zh-CN" altLang="en-US" sz="1200" b="1" dirty="0"/>
          </a:p>
        </p:txBody>
      </p:sp>
      <p:sp>
        <p:nvSpPr>
          <p:cNvPr id="101" name="Rectangle 100"/>
          <p:cNvSpPr/>
          <p:nvPr/>
        </p:nvSpPr>
        <p:spPr>
          <a:xfrm>
            <a:off x="4969684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</a:t>
            </a:r>
            <a:endParaRPr lang="zh-CN" altLang="en-US" sz="1200" b="1" dirty="0"/>
          </a:p>
        </p:txBody>
      </p:sp>
      <p:sp>
        <p:nvSpPr>
          <p:cNvPr id="102" name="Rectangle 101"/>
          <p:cNvSpPr/>
          <p:nvPr/>
        </p:nvSpPr>
        <p:spPr>
          <a:xfrm>
            <a:off x="5375316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X</a:t>
            </a:r>
            <a:endParaRPr lang="zh-CN" altLang="en-US" sz="1200" b="1" dirty="0"/>
          </a:p>
        </p:txBody>
      </p:sp>
      <p:sp>
        <p:nvSpPr>
          <p:cNvPr id="103" name="Rectangle 102"/>
          <p:cNvSpPr/>
          <p:nvPr/>
        </p:nvSpPr>
        <p:spPr>
          <a:xfrm>
            <a:off x="6186580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O</a:t>
            </a:r>
            <a:endParaRPr lang="zh-CN" altLang="en-US" sz="1200" b="1" dirty="0"/>
          </a:p>
        </p:txBody>
      </p:sp>
      <p:sp>
        <p:nvSpPr>
          <p:cNvPr id="104" name="Rectangle 103"/>
          <p:cNvSpPr/>
          <p:nvPr/>
        </p:nvSpPr>
        <p:spPr>
          <a:xfrm>
            <a:off x="6592212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Y</a:t>
            </a:r>
            <a:endParaRPr lang="zh-CN" altLang="en-US" sz="1200" b="1" dirty="0"/>
          </a:p>
        </p:txBody>
      </p:sp>
      <p:sp>
        <p:nvSpPr>
          <p:cNvPr id="105" name="Rectangle 104"/>
          <p:cNvSpPr/>
          <p:nvPr/>
        </p:nvSpPr>
        <p:spPr>
          <a:xfrm>
            <a:off x="6997844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T</a:t>
            </a:r>
            <a:endParaRPr lang="zh-CN" altLang="en-US" sz="1200" b="1" dirty="0"/>
          </a:p>
        </p:txBody>
      </p:sp>
      <p:sp>
        <p:nvSpPr>
          <p:cNvPr id="106" name="Rectangle 105"/>
          <p:cNvSpPr/>
          <p:nvPr/>
        </p:nvSpPr>
        <p:spPr>
          <a:xfrm>
            <a:off x="7403476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R</a:t>
            </a:r>
            <a:endParaRPr lang="zh-CN" altLang="en-US" sz="1200" b="1" dirty="0"/>
          </a:p>
        </p:txBody>
      </p:sp>
      <p:sp>
        <p:nvSpPr>
          <p:cNvPr id="107" name="Rectangle 106"/>
          <p:cNvSpPr/>
          <p:nvPr/>
        </p:nvSpPr>
        <p:spPr>
          <a:xfrm>
            <a:off x="7809108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S</a:t>
            </a:r>
            <a:endParaRPr lang="zh-CN" altLang="en-US" sz="1200" b="1" dirty="0"/>
          </a:p>
        </p:txBody>
      </p:sp>
      <p:sp>
        <p:nvSpPr>
          <p:cNvPr id="108" name="Rectangle 107"/>
          <p:cNvSpPr/>
          <p:nvPr/>
        </p:nvSpPr>
        <p:spPr>
          <a:xfrm>
            <a:off x="8214732" y="5571646"/>
            <a:ext cx="363118" cy="27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E</a:t>
            </a:r>
            <a:endParaRPr lang="zh-CN" altLang="en-US" sz="1200" b="1" dirty="0"/>
          </a:p>
        </p:txBody>
      </p:sp>
      <p:graphicFrame>
        <p:nvGraphicFramePr>
          <p:cNvPr id="109" name="表格 1"/>
          <p:cNvGraphicFramePr>
            <a:graphicFrameLocks noGrp="1"/>
          </p:cNvGraphicFramePr>
          <p:nvPr>
            <p:extLst/>
          </p:nvPr>
        </p:nvGraphicFramePr>
        <p:xfrm>
          <a:off x="1442302" y="2162756"/>
          <a:ext cx="6259396" cy="604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492">
                  <a:extLst>
                    <a:ext uri="{9D8B030D-6E8A-4147-A177-3AD203B41FA5}">
                      <a16:colId xmlns:a16="http://schemas.microsoft.com/office/drawing/2014/main" val="533896349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35561279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923165364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3930076269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288000141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2941800935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1550603424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3484917684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4134507647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997419781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3160268638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94242140"/>
                    </a:ext>
                  </a:extLst>
                </a:gridCol>
                <a:gridCol w="481492">
                  <a:extLst>
                    <a:ext uri="{9D8B030D-6E8A-4147-A177-3AD203B41FA5}">
                      <a16:colId xmlns:a16="http://schemas.microsoft.com/office/drawing/2014/main" val="1215790970"/>
                    </a:ext>
                  </a:extLst>
                </a:gridCol>
              </a:tblGrid>
              <a:tr h="30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N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O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P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Q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R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S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T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U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V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W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X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Y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Z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94444"/>
                  </a:ext>
                </a:extLst>
              </a:tr>
              <a:tr h="302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15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16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17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18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19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20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21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22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23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24</a:t>
                      </a:r>
                      <a:endParaRPr lang="zh-CN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25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4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63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4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79475CD-977F-45CA-B654-2B22B7D9C8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zh-CN" dirty="0" smtClean="0">
                    <a:latin typeface="+mn-lt"/>
                  </a:rPr>
                  <a:t>Multiplicative Inverse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79475CD-977F-45CA-B654-2B22B7D9C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4A412B-2906-43C6-9C85-92446AD8BAA8}"/>
                  </a:ext>
                </a:extLst>
              </p:cNvPr>
              <p:cNvSpPr txBox="1"/>
              <p:nvPr/>
            </p:nvSpPr>
            <p:spPr>
              <a:xfrm>
                <a:off x="1" y="1117249"/>
                <a:ext cx="9143999" cy="4865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 smtClean="0"/>
                  <a:t>: An </a:t>
                </a:r>
                <a:r>
                  <a:rPr lang="en-US" altLang="zh-CN" sz="2400" b="1" dirty="0" smtClean="0"/>
                  <a:t>affine function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is a function of the form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altLang="zh-CN" sz="24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da-DK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altLang="zh-CN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altLang="zh-CN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where</a:t>
                </a:r>
                <a:r>
                  <a:rPr lang="en-US" altLang="zh-CN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.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DEFINITION: </a:t>
                </a:r>
                <a:r>
                  <a:rPr lang="en-US" altLang="zh-CN" sz="2400" dirty="0"/>
                  <a:t>The </a:t>
                </a:r>
                <a:r>
                  <a:rPr lang="en-US" altLang="zh-CN" sz="2400" b="1" dirty="0"/>
                  <a:t>multiplicative inverse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denoted as  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 smtClean="0"/>
                  <a:t>,  is </a:t>
                </a:r>
                <a:r>
                  <a:rPr lang="en-US" altLang="zh-CN" sz="2400" dirty="0"/>
                  <a:t>an element </a:t>
                </a:r>
                <a:r>
                  <a:rPr lang="en-US" altLang="zh-CN" sz="24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such </a:t>
                </a:r>
                <a:r>
                  <a:rPr lang="en-US" altLang="zh-CN" sz="2400" dirty="0"/>
                  <a:t>that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/>
                  <a:t> is said to be</a:t>
                </a:r>
                <a:r>
                  <a:rPr lang="en-US" altLang="zh-CN" sz="2000" b="1" dirty="0" smtClean="0"/>
                  <a:t> invertible</a:t>
                </a:r>
                <a:r>
                  <a:rPr lang="en-US" altLang="zh-CN" sz="2000" dirty="0" smtClean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We usually denote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/>
                  <a:t>: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has a multiplicative inverse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/>
                  <a:t> iff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)=1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</a:t>
                </a:r>
                <a:r>
                  <a:rPr lang="en-US" altLang="zh-CN" sz="2400" dirty="0"/>
                  <a:t>: If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is prime, then </a:t>
                </a:r>
                <a:r>
                  <a:rPr lang="en-US" altLang="zh-CN" sz="2400" dirty="0" smtClean="0"/>
                  <a:t>any nonzero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is invertible. </a:t>
                </a:r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 ring </a:t>
                </a:r>
                <a:r>
                  <a:rPr lang="en-US" altLang="zh-CN" sz="2000" dirty="0" smtClean="0"/>
                  <a:t>where every nonzero element is invertible is </a:t>
                </a:r>
                <a:r>
                  <a:rPr lang="en-US" altLang="zh-CN" sz="2000" dirty="0"/>
                  <a:t>called a </a:t>
                </a:r>
                <a:r>
                  <a:rPr lang="en-US" altLang="zh-CN" sz="2000" b="1" dirty="0"/>
                  <a:t>field</a:t>
                </a:r>
                <a:r>
                  <a:rPr lang="en-US" altLang="zh-CN" sz="2000" dirty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 err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is a field. </a:t>
                </a: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4A412B-2906-43C6-9C85-92446AD8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117249"/>
                <a:ext cx="9143999" cy="4865884"/>
              </a:xfrm>
              <a:prstGeom prst="rect">
                <a:avLst/>
              </a:prstGeom>
              <a:blipFill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5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9475CD-977F-45CA-B654-2B22B7D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Affine 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997998"/>
                <a:ext cx="9144000" cy="512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CRYPTOSYSTEM 2.3  </a:t>
                </a:r>
                <a:r>
                  <a:rPr lang="en-US" altLang="zh-CN" sz="2400" dirty="0" smtClean="0"/>
                  <a:t>(Affine Cipher, a generalization of the shift cipher)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; </a:t>
                </a:r>
                <a14:m>
                  <m:oMath xmlns:m="http://schemas.openxmlformats.org/officeDocument/2006/math">
                    <m:r>
                      <a:rPr lang="zh-CN" altLang="pl-PL" sz="2000" i="1" dirty="0" smtClean="0">
                        <a:latin typeface="Cambria Math" panose="02040503050406030204" pitchFamily="18" charset="0"/>
                      </a:rPr>
                      <m:t>𝒦</m:t>
                    </m:r>
                    <m:r>
                      <a:rPr lang="pl-PL" altLang="zh-CN" sz="2000" i="1" dirty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pl-PL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pl-PL" altLang="zh-CN" sz="2000" i="1" dirty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pl-PL" altLang="zh-CN" sz="2000" i="1" dirty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pl-PL" altLang="zh-CN" sz="2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altLang="zh-CN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l-PL" altLang="zh-CN" sz="2000" i="1" dirty="0">
                        <a:latin typeface="Cambria Math" panose="02040503050406030204" pitchFamily="18" charset="0"/>
                      </a:rPr>
                      <m:t>, 26) = 1}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Encryption</a:t>
                </a:r>
                <a:r>
                  <a:rPr lang="en-US" altLang="zh-CN" sz="2000" dirty="0" smtClean="0"/>
                  <a:t>: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altLang="zh-CN" sz="20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Decryption</a:t>
                </a:r>
                <a:r>
                  <a:rPr lang="en-US" altLang="zh-CN" sz="2000" dirty="0" smtClean="0"/>
                  <a:t>: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/>
                  <a:t>Correctness: 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000" b="0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=1⋅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7998"/>
                <a:ext cx="9144000" cy="5120569"/>
              </a:xfrm>
              <a:prstGeom prst="rect">
                <a:avLst/>
              </a:prstGeom>
              <a:blipFill>
                <a:blip r:embed="rId2"/>
                <a:stretch>
                  <a:fillRect l="-1000" t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34790" y="3299437"/>
                <a:ext cx="4808307" cy="2751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457200"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=(7,3)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hot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hot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⇒</m:t>
                    </m:r>
                    <m:r>
                      <a:rPr lang="zh-CN" altLang="en-US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(7,14,1</m:t>
                    </m:r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2000" b="1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7⋅7+3</m:t>
                        </m:r>
                      </m:e>
                    </m:d>
                    <m: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   //0 is ‘A’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=23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0,23,6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is “AXG”</a:t>
                </a:r>
                <a:endParaRPr lang="zh-CN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90" y="3299437"/>
                <a:ext cx="4808307" cy="2751522"/>
              </a:xfrm>
              <a:prstGeom prst="rect">
                <a:avLst/>
              </a:prstGeom>
              <a:blipFill>
                <a:blip r:embed="rId3"/>
                <a:stretch>
                  <a:fillRect l="-2030" t="-221" b="-1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14321</TotalTime>
  <Words>462</Words>
  <Application>Microsoft Office PowerPoint</Application>
  <PresentationFormat>On-screen Show (4:3)</PresentationFormat>
  <Paragraphs>360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Courier New</vt:lpstr>
      <vt:lpstr>Office Theme</vt:lpstr>
      <vt:lpstr>Applied Cryptography group, ring, field, shift cipher, affine cipher, Hill cipher,  substitution cipher, permutation Cipher</vt:lpstr>
      <vt:lpstr>"Group " Z_m</vt:lpstr>
      <vt:lpstr>Ring Z_m</vt:lpstr>
      <vt:lpstr>PowerPoint Presentation</vt:lpstr>
      <vt:lpstr>Shift Cipher</vt:lpstr>
      <vt:lpstr>Shift Cipher</vt:lpstr>
      <vt:lpstr>PowerPoint Presentation</vt:lpstr>
      <vt:lpstr>Multiplicative Inverse in Z_m</vt:lpstr>
      <vt:lpstr>Affine Cipher</vt:lpstr>
      <vt:lpstr>PowerPoint Presentation</vt:lpstr>
      <vt:lpstr>Matrix over Z_m </vt:lpstr>
      <vt:lpstr>Matrix over Z_m </vt:lpstr>
      <vt:lpstr>Hill Cipher</vt:lpstr>
      <vt:lpstr>PowerPoint Presentation</vt:lpstr>
      <vt:lpstr>Permutation</vt:lpstr>
      <vt:lpstr>Substitution Cipher</vt:lpstr>
      <vt:lpstr>Substitution Cipher</vt:lpstr>
      <vt:lpstr>Permutation Cipher</vt:lpstr>
      <vt:lpstr>Permutation Cipher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469</cp:revision>
  <cp:lastPrinted>2020-09-07T01:44:06Z</cp:lastPrinted>
  <dcterms:created xsi:type="dcterms:W3CDTF">2017-01-18T12:13:36Z</dcterms:created>
  <dcterms:modified xsi:type="dcterms:W3CDTF">2022-02-16T08:53:15Z</dcterms:modified>
</cp:coreProperties>
</file>