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623" r:id="rId2"/>
    <p:sldId id="748" r:id="rId3"/>
    <p:sldId id="725" r:id="rId4"/>
    <p:sldId id="726" r:id="rId5"/>
    <p:sldId id="727" r:id="rId6"/>
    <p:sldId id="728" r:id="rId7"/>
    <p:sldId id="729" r:id="rId8"/>
    <p:sldId id="730" r:id="rId9"/>
    <p:sldId id="731" r:id="rId10"/>
    <p:sldId id="732" r:id="rId11"/>
    <p:sldId id="733" r:id="rId12"/>
    <p:sldId id="734" r:id="rId13"/>
    <p:sldId id="735" r:id="rId14"/>
    <p:sldId id="736" r:id="rId15"/>
    <p:sldId id="737" r:id="rId16"/>
    <p:sldId id="738" r:id="rId17"/>
    <p:sldId id="739" r:id="rId18"/>
    <p:sldId id="740" r:id="rId19"/>
    <p:sldId id="741" r:id="rId20"/>
    <p:sldId id="742" r:id="rId21"/>
    <p:sldId id="743" r:id="rId22"/>
    <p:sldId id="744" r:id="rId2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3120" autoAdjust="0"/>
  </p:normalViewPr>
  <p:slideViewPr>
    <p:cSldViewPr snapToGrid="0">
      <p:cViewPr varScale="1">
        <p:scale>
          <a:sx n="82" d="100"/>
          <a:sy n="82" d="100"/>
        </p:scale>
        <p:origin x="13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 smtClean="0"/>
              <a:t>Probabilities</a:t>
            </a:r>
            <a:r>
              <a:rPr lang="en-US" altLang="zh-CN" b="1" baseline="0" dirty="0" smtClean="0"/>
              <a:t> of English Letters - by Berker and Piper</a:t>
            </a:r>
            <a:endParaRPr lang="en-US" altLang="zh-CN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8.2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477-4D0C-8AC4-6D32FB5A3CFE}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7.5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477-4D0C-8AC4-6D32FB5A3CFE}"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r>
                      <a:rPr lang="en-US" smtClean="0"/>
                      <a:t>2.3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477-4D0C-8AC4-6D32FB5A3CFE}"/>
                </c:ext>
              </c:extLst>
            </c:dLbl>
            <c:dLbl>
              <c:idx val="23"/>
              <c:layout/>
              <c:tx>
                <c:rich>
                  <a:bodyPr/>
                  <a:lstStyle/>
                  <a:p>
                    <a:r>
                      <a:rPr lang="en-US" altLang="zh-CN" smtClean="0"/>
                      <a:t>0.1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477-4D0C-8AC4-6D32FB5A3C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Sheet1!$A$2:$A$33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8.1999999999999993</c:v>
                </c:pt>
                <c:pt idx="1">
                  <c:v>1.5</c:v>
                </c:pt>
                <c:pt idx="2">
                  <c:v>2.8</c:v>
                </c:pt>
                <c:pt idx="3">
                  <c:v>4.3</c:v>
                </c:pt>
                <c:pt idx="4">
                  <c:v>12.7</c:v>
                </c:pt>
                <c:pt idx="5">
                  <c:v>2.2000000000000002</c:v>
                </c:pt>
                <c:pt idx="6">
                  <c:v>2</c:v>
                </c:pt>
                <c:pt idx="7">
                  <c:v>6.1</c:v>
                </c:pt>
                <c:pt idx="8">
                  <c:v>7</c:v>
                </c:pt>
                <c:pt idx="9">
                  <c:v>0.2</c:v>
                </c:pt>
                <c:pt idx="10">
                  <c:v>0.8</c:v>
                </c:pt>
                <c:pt idx="11">
                  <c:v>4</c:v>
                </c:pt>
                <c:pt idx="12">
                  <c:v>2.4</c:v>
                </c:pt>
                <c:pt idx="13">
                  <c:v>6.7</c:v>
                </c:pt>
                <c:pt idx="14">
                  <c:v>7.5</c:v>
                </c:pt>
                <c:pt idx="15">
                  <c:v>1.9</c:v>
                </c:pt>
                <c:pt idx="16">
                  <c:v>0.1</c:v>
                </c:pt>
                <c:pt idx="17">
                  <c:v>6</c:v>
                </c:pt>
                <c:pt idx="18">
                  <c:v>6.3</c:v>
                </c:pt>
                <c:pt idx="19">
                  <c:v>9.1</c:v>
                </c:pt>
                <c:pt idx="20">
                  <c:v>2.8</c:v>
                </c:pt>
                <c:pt idx="21">
                  <c:v>1</c:v>
                </c:pt>
                <c:pt idx="22">
                  <c:v>2.2999999999999998</c:v>
                </c:pt>
                <c:pt idx="23">
                  <c:v>0.1</c:v>
                </c:pt>
                <c:pt idx="24">
                  <c:v>2</c:v>
                </c:pt>
                <c:pt idx="2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77-4D0C-8AC4-6D32FB5A3C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4907360"/>
        <c:axId val="254908480"/>
      </c:barChart>
      <c:catAx>
        <c:axId val="25490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908480"/>
        <c:crosses val="autoZero"/>
        <c:auto val="1"/>
        <c:lblAlgn val="ctr"/>
        <c:lblOffset val="100"/>
        <c:noMultiLvlLbl val="0"/>
      </c:catAx>
      <c:valAx>
        <c:axId val="25490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Probability (%)</a:t>
                </a:r>
                <a:endParaRPr lang="en-US" altLang="zh-C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90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312942-3E4B-4078-96ED-034CC43A875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1B55DB-5081-4016-A0AE-1AB8B6D3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5B68C6-1673-46BD-B251-778BD79C2E8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89B32A-B815-48D7-BEA8-49864EE3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0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B2F3-5485-4BC1-9822-1AF2EB367C3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cryptanalysis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substitution cipher, </a:t>
            </a:r>
            <a:r>
              <a:rPr lang="en-US" altLang="zh-CN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Kasiski’s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method, </a:t>
            </a:r>
            <a:b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of coincidence</a:t>
            </a:r>
            <a:endParaRPr lang="en-US" sz="2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Substitution Cipher</a:t>
            </a:r>
            <a:endParaRPr lang="en-US" dirty="0">
              <a:latin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0" y="940046"/>
            <a:ext cx="9144000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 smtClean="0"/>
              <a:t>Decrypt the following ciphertext in the substitution cipher: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rfriendfr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YVE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VEJBTX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riseasife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JXYYS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EYI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ineand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airfa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IEJYU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0" y="4077893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(Z)=e;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({M,C,D,F,J,R,Y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{t,a,o,i,n,s,h,r}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(W)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F)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Q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We guess: </a:t>
                </a:r>
                <a:r>
                  <a:rPr lang="en-US" altLang="zh-CN" sz="2000" b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YIr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=our?</a:t>
                </a: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7893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r="-400" b="-5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1756" y="3283562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784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diagram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aH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sp>
        <p:nvSpPr>
          <p:cNvPr id="7" name="Frame 6"/>
          <p:cNvSpPr/>
          <p:nvPr/>
        </p:nvSpPr>
        <p:spPr>
          <a:xfrm>
            <a:off x="2788531" y="3293998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Substitution Cipher</a:t>
            </a:r>
            <a:endParaRPr lang="en-US" dirty="0">
              <a:latin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0" y="940046"/>
            <a:ext cx="9144000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 smtClean="0"/>
              <a:t>Decrypt the following ciphertext in the substitution cipher: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ourfriendfro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VEJBTX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riseasife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ouredso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ineand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airfa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esun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0" y="4077893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(Z)=e;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({M,C,D,F,J,R,Y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{t,a,o,i,n,s,h,r}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(W)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F)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(Q)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Y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o;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u; …</a:t>
                </a: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7893"/>
                <a:ext cx="9144000" cy="1200329"/>
              </a:xfrm>
              <a:prstGeom prst="rect">
                <a:avLst/>
              </a:prstGeom>
              <a:blipFill>
                <a:blip r:embed="rId2"/>
                <a:stretch>
                  <a:fillRect r="-400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1756" y="3283562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784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diagram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aH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sp>
        <p:nvSpPr>
          <p:cNvPr id="7" name="Frame 6"/>
          <p:cNvSpPr/>
          <p:nvPr/>
        </p:nvSpPr>
        <p:spPr>
          <a:xfrm>
            <a:off x="2788531" y="3293998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Substitution Cipher</a:t>
            </a:r>
            <a:endParaRPr lang="en-US" dirty="0">
              <a:latin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0" y="94004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 smtClean="0"/>
              <a:t>Decrypt the following ciphertext in the substitution cipher: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ourfriendfromparisexaminedhisemptyglasswit</a:t>
            </a:r>
            <a:endParaRPr lang="en-US" altLang="zh-CN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hsurpriseasifevaporationhadtakenplacewhile</a:t>
            </a:r>
            <a:endParaRPr lang="en-US" altLang="zh-CN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hewasntlookingipouredsomemorewineandhesett</a:t>
            </a:r>
            <a:endParaRPr lang="en-US" altLang="zh-CN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ledbackinhischairfacetilteduptowardsthesun</a:t>
            </a:r>
            <a:endParaRPr lang="en-US" altLang="zh-CN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0" y="4077893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(Z)=e;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({M,C,D,F,J,R,Y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{t,a,o,i,n,s,h,r}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(W)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F)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(Q)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Y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o;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u; …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our friend from </a:t>
                </a:r>
                <a:r>
                  <a:rPr lang="en-US" altLang="zh-CN" sz="20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paris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examined his empty glass with surprise as if evaporation had taken place while</a:t>
                </a:r>
                <a:endParaRPr lang="zh-CN" altLang="zh-CN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he </a:t>
                </a:r>
                <a:r>
                  <a:rPr lang="en-US" altLang="zh-CN" sz="20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wasnt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looking </a:t>
                </a:r>
                <a:r>
                  <a:rPr lang="en-US" altLang="zh-CN" sz="20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poured some more wine and he settled back in his chair face tilted up towards the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sun</a:t>
                </a:r>
                <a:endParaRPr lang="en-US" altLang="zh-CN" sz="2000" b="1" dirty="0" smtClean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7893"/>
                <a:ext cx="9144000" cy="2677656"/>
              </a:xfrm>
              <a:prstGeom prst="rect">
                <a:avLst/>
              </a:prstGeom>
              <a:blipFill>
                <a:blip r:embed="rId2"/>
                <a:stretch>
                  <a:fillRect r="-400" b="-2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1756" y="3283562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784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diagram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aH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sp>
        <p:nvSpPr>
          <p:cNvPr id="7" name="Frame 6"/>
          <p:cNvSpPr/>
          <p:nvPr/>
        </p:nvSpPr>
        <p:spPr>
          <a:xfrm>
            <a:off x="2788531" y="3293998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7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3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</a:t>
            </a:r>
            <a:r>
              <a:rPr lang="en-US" altLang="zh-CN" dirty="0" err="1">
                <a:latin typeface="+mn-lt"/>
              </a:rPr>
              <a:t>Vigenère</a:t>
            </a:r>
            <a:r>
              <a:rPr lang="en-US" altLang="zh-CN" dirty="0">
                <a:latin typeface="+mn-lt"/>
              </a:rPr>
              <a:t> 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051755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Problem: </a:t>
                </a:r>
                <a:r>
                  <a:rPr lang="en-US" sz="2400" dirty="0" smtClean="0"/>
                  <a:t>Given a ciphertext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 smtClean="0"/>
                  <a:t> in the </a:t>
                </a:r>
                <a:r>
                  <a:rPr lang="en-US" sz="2400" dirty="0" err="1" smtClean="0"/>
                  <a:t>V</a:t>
                </a:r>
                <a:r>
                  <a:rPr lang="en-US" altLang="zh-CN" sz="2400" dirty="0" err="1" smtClean="0"/>
                  <a:t>igenère</a:t>
                </a:r>
                <a:r>
                  <a:rPr lang="en-US" altLang="zh-CN" sz="2400" dirty="0" smtClean="0"/>
                  <a:t> cipher, </a:t>
                </a:r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determine the key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.</a:t>
                </a:r>
                <a:r>
                  <a:rPr lang="en-US" sz="2400" b="1" dirty="0" smtClean="0"/>
                  <a:t> </a:t>
                </a:r>
              </a:p>
              <a:p>
                <a:r>
                  <a:rPr lang="en-US" sz="2400" b="1" dirty="0" smtClean="0"/>
                  <a:t>Basic Idea: </a:t>
                </a:r>
                <a:r>
                  <a:rPr lang="en-US" sz="2400" dirty="0" smtClean="0"/>
                  <a:t>If the key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of  the cipher is known, it suffices to     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break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shift c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iphers by considering the following sequences: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1755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000" t="-1603" b="-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4096957"/>
                <a:ext cx="9144000" cy="2345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Kasiski’s Method: </a:t>
                </a:r>
                <a:r>
                  <a:rPr lang="en-US" sz="2400" dirty="0" smtClean="0"/>
                  <a:t>(Kasiski 1863</a:t>
                </a:r>
                <a:r>
                  <a:rPr lang="en-US" sz="2400" dirty="0"/>
                  <a:t>;</a:t>
                </a:r>
                <a:r>
                  <a:rPr lang="en-US" sz="2400" dirty="0" smtClean="0"/>
                  <a:t> Babbage, 1854) - observations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same segment may appear in the plaintext many times, e.g., “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Two </a:t>
                </a:r>
                <a:r>
                  <a:rPr lang="en-US" sz="2000" dirty="0"/>
                  <a:t>identical segments of plaintext </a:t>
                </a:r>
                <a:r>
                  <a:rPr lang="en-US" sz="2000" dirty="0" smtClean="0"/>
                  <a:t>may </a:t>
                </a:r>
                <a:r>
                  <a:rPr lang="en-US" sz="2000" dirty="0"/>
                  <a:t>be encrypted to the </a:t>
                </a:r>
                <a:r>
                  <a:rPr lang="en-US" sz="2000" dirty="0" smtClean="0"/>
                  <a:t>same ciphertext if</a:t>
                </a:r>
              </a:p>
              <a:p>
                <a:pPr lvl="1" algn="ctr">
                  <a:lnSpc>
                    <a:spcPct val="120000"/>
                  </a:lnSpc>
                </a:pPr>
                <a:r>
                  <a:rPr lang="en-US" sz="2000" b="1" dirty="0" smtClean="0"/>
                  <a:t>their distance is a multiple of the key length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Example: Encrypt </a:t>
                </a:r>
                <a:r>
                  <a:rPr lang="en-US" b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thefasterthebetter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with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𝑲</m:t>
                    </m:r>
                    <m:r>
                      <a:rPr lang="en-US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distance between two identical segments in ciphertext is a multiple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96957"/>
                <a:ext cx="9144000" cy="2345257"/>
              </a:xfrm>
              <a:prstGeom prst="rect">
                <a:avLst/>
              </a:prstGeom>
              <a:blipFill>
                <a:blip r:embed="rId4"/>
                <a:stretch>
                  <a:fillRect l="-1000" t="-260" r="-533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34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</a:t>
            </a:r>
            <a:r>
              <a:rPr lang="en-US" altLang="zh-CN" dirty="0" err="1">
                <a:latin typeface="+mn-lt"/>
              </a:rPr>
              <a:t>Vigenère</a:t>
            </a:r>
            <a:r>
              <a:rPr lang="en-US" altLang="zh-CN" dirty="0">
                <a:latin typeface="+mn-lt"/>
              </a:rPr>
              <a:t> Cipher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84301"/>
            <a:ext cx="9144000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Kasiski’s Method: </a:t>
            </a:r>
            <a:r>
              <a:rPr lang="en-US" sz="2400" dirty="0" smtClean="0"/>
              <a:t>(Kasiski 1863</a:t>
            </a:r>
            <a:r>
              <a:rPr lang="en-US" sz="2400" dirty="0"/>
              <a:t>;</a:t>
            </a:r>
            <a:r>
              <a:rPr lang="en-US" sz="2400" dirty="0" smtClean="0"/>
              <a:t> Babbage, 1854) - algorithm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Search </a:t>
            </a:r>
            <a:r>
              <a:rPr lang="en-US" sz="2000" dirty="0">
                <a:solidFill>
                  <a:srgbClr val="C00000"/>
                </a:solidFill>
              </a:rPr>
              <a:t>the ciphertext for pairs of </a:t>
            </a:r>
            <a:r>
              <a:rPr lang="en-US" sz="2000" u="sng" dirty="0" smtClean="0">
                <a:solidFill>
                  <a:srgbClr val="C00000"/>
                </a:solidFill>
              </a:rPr>
              <a:t>identical segments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of length at least </a:t>
            </a:r>
            <a:r>
              <a:rPr lang="en-US" sz="2000" dirty="0" smtClean="0">
                <a:solidFill>
                  <a:srgbClr val="C00000"/>
                </a:solidFill>
              </a:rPr>
              <a:t>three;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Record </a:t>
            </a:r>
            <a:r>
              <a:rPr lang="en-US" sz="2000" dirty="0">
                <a:solidFill>
                  <a:srgbClr val="C00000"/>
                </a:solidFill>
              </a:rPr>
              <a:t>the </a:t>
            </a:r>
            <a:r>
              <a:rPr lang="en-US" sz="2000" u="sng" dirty="0" smtClean="0">
                <a:solidFill>
                  <a:srgbClr val="C00000"/>
                </a:solidFill>
              </a:rPr>
              <a:t>distances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between the </a:t>
            </a:r>
            <a:r>
              <a:rPr lang="en-US" sz="2000" dirty="0" smtClean="0">
                <a:solidFill>
                  <a:srgbClr val="C00000"/>
                </a:solidFill>
              </a:rPr>
              <a:t>starting positions </a:t>
            </a:r>
            <a:r>
              <a:rPr lang="en-US" sz="2000" dirty="0">
                <a:solidFill>
                  <a:srgbClr val="C00000"/>
                </a:solidFill>
              </a:rPr>
              <a:t>of </a:t>
            </a:r>
            <a:r>
              <a:rPr lang="en-US" sz="2000" dirty="0" smtClean="0">
                <a:solidFill>
                  <a:srgbClr val="C00000"/>
                </a:solidFill>
              </a:rPr>
              <a:t>any </a:t>
            </a:r>
            <a:r>
              <a:rPr lang="en-US" sz="2000" dirty="0">
                <a:solidFill>
                  <a:srgbClr val="C00000"/>
                </a:solidFill>
              </a:rPr>
              <a:t>two </a:t>
            </a:r>
            <a:r>
              <a:rPr lang="en-US" sz="2000" dirty="0" smtClean="0">
                <a:solidFill>
                  <a:srgbClr val="C00000"/>
                </a:solidFill>
              </a:rPr>
              <a:t>segments;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Output the </a:t>
            </a:r>
            <a:r>
              <a:rPr lang="en-US" sz="2000" u="sng" dirty="0" smtClean="0">
                <a:solidFill>
                  <a:srgbClr val="C00000"/>
                </a:solidFill>
              </a:rPr>
              <a:t>greatest common divisor</a:t>
            </a:r>
            <a:r>
              <a:rPr lang="en-US" sz="2000" dirty="0" smtClean="0">
                <a:solidFill>
                  <a:srgbClr val="C00000"/>
                </a:solidFill>
              </a:rPr>
              <a:t> of these distances.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 smtClean="0"/>
              <a:t>Determine the key length for the following ciphertext.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CHREEVOAHMAERATBIAXXWTNXBEEOPHBSBQMQEQERBW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RVXUOAKXAOSXXWEAHBWGJMMQMNKGRFVGXWTRZXWIAK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LXFPSKAUTEMNDCMGTSXMXBTUIADNGMGPSRELXNJELX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VRVPRTULHDNQWTWDTYGBPHXTFALJHASVBFXNGLLCHR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ZBWELEKMSJIKNBHWRJGNMGJSGLXFEYPHAGNRBIEQJT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AMRVLCRREMNDGLXRRIMGNSNRWCHRQHAEYEVTAQEBBI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PEEWEVKAKOEWADREMXMTBHHCHRTKDNVRZCHRCLQOHP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WQAIIWXNRMGWOIIFKEE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CHR</a:t>
            </a:r>
            <a:r>
              <a:rPr lang="en-US" altLang="zh-CN" sz="2000" dirty="0" smtClean="0">
                <a:solidFill>
                  <a:srgbClr val="002060"/>
                </a:solidFill>
                <a:ea typeface="Cambria Math" panose="02040503050406030204" pitchFamily="18" charset="0"/>
                <a:cs typeface="Courier New" panose="02070309020205020404" pitchFamily="49" charset="0"/>
              </a:rPr>
              <a:t> appear 5 times. 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  <a:ea typeface="Cambria Math" panose="02040503050406030204" pitchFamily="18" charset="0"/>
                <a:cs typeface="Courier New" panose="02070309020205020404" pitchFamily="49" charset="0"/>
              </a:rPr>
              <a:t>Locations: 1,166, 236, 276, 286.</a:t>
            </a:r>
            <a:endParaRPr lang="en-US" altLang="zh-CN" sz="2000" dirty="0" smtClean="0">
              <a:solidFill>
                <a:srgbClr val="00206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429480" y="3078098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7385780" y="4157598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239480" y="4894198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960080" y="5262498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458680" y="5262498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1385" y="5515279"/>
            <a:ext cx="3686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Distances 165, 235, 275, 285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GCD is 5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Guess: key length is 5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3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</a:t>
            </a:r>
            <a:r>
              <a:rPr lang="en-US" altLang="zh-CN" dirty="0" err="1">
                <a:latin typeface="+mn-lt"/>
              </a:rPr>
              <a:t>Vigenère</a:t>
            </a:r>
            <a:r>
              <a:rPr lang="en-US" altLang="zh-CN" dirty="0">
                <a:latin typeface="+mn-lt"/>
              </a:rPr>
              <a:t> 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307572"/>
                <a:ext cx="9144000" cy="223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b="1" dirty="0"/>
                  <a:t>: </a:t>
                </a:r>
                <a:r>
                  <a:rPr lang="en-US" altLang="zh-CN" sz="2400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a string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characters</a:t>
                </a:r>
                <a:r>
                  <a:rPr lang="en-US" altLang="zh-CN" sz="2400" dirty="0"/>
                  <a:t>. The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 index </a:t>
                </a:r>
                <a:r>
                  <a:rPr lang="en-US" altLang="zh-CN" sz="2400" b="1" dirty="0"/>
                  <a:t>of coincidence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CN" sz="2400" dirty="0"/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is defined to be the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probability </a:t>
                </a:r>
                <a:r>
                  <a:rPr lang="en-US" altLang="zh-CN" sz="2400" dirty="0"/>
                  <a:t>that two random elements of </a:t>
                </a:r>
                <a14:m>
                  <m:oMath xmlns:m="http://schemas.openxmlformats.org/officeDocument/2006/math"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are identical</a:t>
                </a:r>
                <a:r>
                  <a:rPr lang="en-US" altLang="zh-CN" sz="24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Proposed by Friedman in 1920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:r>
                  <a:rPr lang="en-US" altLang="zh-CN" sz="2400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thefasterthebetter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07572"/>
                <a:ext cx="9144000" cy="2234458"/>
              </a:xfrm>
              <a:prstGeom prst="rect">
                <a:avLst/>
              </a:prstGeom>
              <a:blipFill>
                <a:blip r:embed="rId3"/>
                <a:stretch>
                  <a:fillRect l="-1000" t="-272" b="-4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71600" y="3596936"/>
          <a:ext cx="640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66699957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2929491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10847188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1226202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6723806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6932461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74326285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000482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85439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letter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8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65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338616"/>
                <a:ext cx="5957457" cy="101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2060"/>
                    </a:solidFill>
                  </a:rPr>
                  <a:t>Take a subset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2060"/>
                    </a:solidFill>
                  </a:rPr>
                  <a:t>from the 18 letters in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altLang="zh-CN" b="1" dirty="0" smtClean="0">
                  <a:solidFill>
                    <a:srgbClr val="00206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2060"/>
                    </a:solidFill>
                  </a:rPr>
                  <a:t>There are exactly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=153</m:t>
                    </m:r>
                  </m:oMath>
                </a14:m>
                <a:r>
                  <a:rPr lang="zh-CN" alt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2060"/>
                    </a:solidFill>
                  </a:rPr>
                  <a:t>different ways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r>
                  <a:rPr lang="zh-CN" altLang="en-US" sz="16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rgbClr val="002060"/>
                    </a:solidFill>
                  </a:rPr>
                  <a:t>of them give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38616"/>
                <a:ext cx="5957457" cy="1013226"/>
              </a:xfrm>
              <a:prstGeom prst="rect">
                <a:avLst/>
              </a:prstGeom>
              <a:blipFill>
                <a:blip r:embed="rId4"/>
                <a:stretch>
                  <a:fillRect t="-3614"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5286" y="4273964"/>
                <a:ext cx="226423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𝟏𝟓𝟑</m:t>
                        </m:r>
                      </m:den>
                    </m:f>
                  </m:oMath>
                </a14:m>
                <a:endParaRPr lang="en-US" altLang="zh-CN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286" y="4273964"/>
                <a:ext cx="2264238" cy="492443"/>
              </a:xfrm>
              <a:prstGeom prst="rect">
                <a:avLst/>
              </a:prstGeom>
              <a:blipFill>
                <a:blip r:embed="rId5"/>
                <a:stretch>
                  <a:fillRect l="-1887"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2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2395580"/>
                <a:ext cx="9144000" cy="4241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Normal English Text</a:t>
                </a:r>
                <a:r>
                  <a:rPr lang="en-US" altLang="zh-CN" sz="2400" b="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be the probabilities of A, B,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</m:oMath>
                </a14:m>
                <a:r>
                  <a:rPr lang="en-US" altLang="zh-CN" sz="2400" b="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Z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appear in a normal English text.  In a normal English text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letters,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 err="1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letter will appear roughly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times. </a:t>
                </a:r>
                <a:endParaRPr lang="en-US" altLang="zh-CN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e>
                          </m:nary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0.065</m:t>
                      </m:r>
                    </m:oMath>
                  </m:oMathPara>
                </a14:m>
                <a:endParaRPr lang="en-US" altLang="zh-CN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Random English </a:t>
                </a:r>
                <a:r>
                  <a:rPr lang="en-US" altLang="zh-CN" sz="24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Text</a:t>
                </a:r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In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 English </a:t>
                </a:r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text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random letters</a:t>
                </a:r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the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</a:t>
                </a:r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endParaRPr lang="en-US" altLang="zh-CN" sz="2400" dirty="0" smtClean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letter </a:t>
                </a:r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will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appear roughly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/26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times. </a:t>
                </a:r>
                <a:endParaRPr lang="en-US" altLang="zh-CN" sz="2400" dirty="0" smtClean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0.038</m:t>
                          </m:r>
                        </m:e>
                      </m:nary>
                    </m:oMath>
                  </m:oMathPara>
                </a14:m>
                <a:endPara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95580"/>
                <a:ext cx="9144000" cy="4241739"/>
              </a:xfrm>
              <a:prstGeom prst="rect">
                <a:avLst/>
              </a:prstGeom>
              <a:blipFill>
                <a:blip r:embed="rId2"/>
                <a:stretch>
                  <a:fillRect l="-1000" t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of Normal and Random English Text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 r="-933"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/>
          <p:nvPr>
            <p:extLst/>
          </p:nvPr>
        </p:nvGraphicFramePr>
        <p:xfrm>
          <a:off x="800100" y="851311"/>
          <a:ext cx="7543800" cy="154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0180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610489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Index of Coincidence: (</a:t>
                </a:r>
                <a:r>
                  <a:rPr lang="en-US" altLang="zh-CN" sz="2400" dirty="0" smtClean="0"/>
                  <a:t>Friedman, 1920</a:t>
                </a:r>
                <a:r>
                  <a:rPr lang="en-US" altLang="zh-CN" sz="2400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–algorithm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Guess the key length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split the ciphertext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𝐲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2+2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correct, then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encrypted using the same letter and thus</a:t>
                </a:r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≈⋯≈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≈0.065   (∗)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If (*) holds, outputs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as the key length. 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0489"/>
                <a:ext cx="9144000" cy="3785652"/>
              </a:xfrm>
              <a:prstGeom prst="rect">
                <a:avLst/>
              </a:prstGeom>
              <a:blipFill>
                <a:blip r:embed="rId2"/>
                <a:stretch>
                  <a:fillRect l="-1000" t="-1288" b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dirty="0" smtClean="0">
                    <a:latin typeface="+mn-lt"/>
                  </a:rPr>
                  <a:t>Determine Key Length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92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899296"/>
                <a:ext cx="9144000" cy="581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:r>
                  <a:rPr lang="en-US" altLang="zh-CN" sz="2400" dirty="0"/>
                  <a:t>Determine the key length for the following ciphertext.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CHREEVOAHMAERATBIAXXWTNXBEEOPHBSBQMQEQERBW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RVXUOAKXAOSXXWEAHBWGJMMQMNKGRFVGXWTRZXWIAK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LXFPSKAUTEMNDCMGTSXMXBTUIADNGMGPSRELXNJELX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VRVPRTULHDNQWTWDTYGBPHXTFALJHASVBFXNGLLCHR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ZBWELEKMSJIKNBHWRJGNMGJSGLXFEYPHAGNRBIEQJT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AMRVLCRREMNDGLXRRIMGNSNRWCHRQHAEYEVTAQEBBI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PEEWEVKAKOEWADREMXMTBHHCHRTKDNVRZCHRCLQOHP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 smtClean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WQAIIWXNRMGWOIIFKEE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206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Guess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=1:</m:t>
                    </m:r>
                  </m:oMath>
                </a14:m>
                <a:r>
                  <a:rPr lang="en-US" altLang="zh-CN" dirty="0" smtClean="0">
                    <a:solidFill>
                      <a:srgbClr val="00206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≈0.045</m:t>
                    </m:r>
                  </m:oMath>
                </a14:m>
                <a:endParaRPr lang="en-US" altLang="zh-CN" dirty="0" smtClean="0">
                  <a:solidFill>
                    <a:srgbClr val="002060"/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206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Guess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zh-CN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=2:</m:t>
                    </m:r>
                  </m:oMath>
                </a14:m>
                <a:r>
                  <a:rPr lang="en-US" altLang="zh-CN" dirty="0">
                    <a:solidFill>
                      <a:srgbClr val="00206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≈0.04</m:t>
                    </m:r>
                    <m:r>
                      <a:rPr lang="en-US" altLang="zh-CN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6, 0.041</m:t>
                    </m:r>
                  </m:oMath>
                </a14:m>
                <a:endParaRPr lang="en-US" altLang="zh-CN" dirty="0">
                  <a:solidFill>
                    <a:srgbClr val="002060"/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206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Guess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zh-CN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=3:</m:t>
                    </m:r>
                  </m:oMath>
                </a14:m>
                <a:r>
                  <a:rPr lang="en-US" altLang="zh-CN" dirty="0">
                    <a:solidFill>
                      <a:srgbClr val="00206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≈0.04</m:t>
                    </m:r>
                    <m:r>
                      <a:rPr lang="en-US" altLang="zh-CN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3, 0.050, 0.047</m:t>
                    </m:r>
                  </m:oMath>
                </a14:m>
                <a:endParaRPr lang="en-US" altLang="zh-CN" dirty="0">
                  <a:solidFill>
                    <a:srgbClr val="002060"/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206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Guess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zh-CN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=4:</m:t>
                    </m:r>
                  </m:oMath>
                </a14:m>
                <a:r>
                  <a:rPr lang="en-US" altLang="zh-CN" dirty="0">
                    <a:solidFill>
                      <a:srgbClr val="00206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≈0.04</m:t>
                    </m:r>
                    <m:r>
                      <a:rPr lang="en-US" altLang="zh-CN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2, 0.039, 0.045, 0.040</m:t>
                    </m:r>
                  </m:oMath>
                </a14:m>
                <a:endParaRPr lang="en-US" altLang="zh-CN" dirty="0">
                  <a:solidFill>
                    <a:srgbClr val="002060"/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206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Guess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zh-CN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=5:</m:t>
                    </m:r>
                  </m:oMath>
                </a14:m>
                <a:r>
                  <a:rPr lang="en-US" altLang="zh-CN" dirty="0">
                    <a:solidFill>
                      <a:srgbClr val="00206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</m:t>
                    </m:r>
                    <m:r>
                      <a:rPr lang="en-US" altLang="zh-CN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63, 0.068, 0.069, 0.061, 0.072</m:t>
                    </m:r>
                  </m:oMath>
                </a14:m>
                <a:endParaRPr lang="en-US" altLang="zh-CN" dirty="0" smtClean="0">
                  <a:solidFill>
                    <a:srgbClr val="002060"/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C0000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The key length could be 5! </a:t>
                </a:r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C0000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All numbers are close to 0.065!</a:t>
                </a:r>
                <a:endParaRPr lang="en-US" altLang="zh-CN" dirty="0">
                  <a:solidFill>
                    <a:srgbClr val="C00000"/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9296"/>
                <a:ext cx="9144000" cy="5816977"/>
              </a:xfrm>
              <a:prstGeom prst="rect">
                <a:avLst/>
              </a:prstGeom>
              <a:blipFill>
                <a:blip r:embed="rId2"/>
                <a:stretch>
                  <a:fillRect l="-1000" t="-105" b="-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dirty="0" smtClean="0">
                    <a:latin typeface="+mn-lt"/>
                  </a:rPr>
                  <a:t>Determine Key Length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98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Substitution Cipher</a:t>
            </a:r>
            <a:endParaRPr lang="en-US" dirty="0">
              <a:latin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0" y="940046"/>
            <a:ext cx="9144000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 smtClean="0"/>
              <a:t>Decrypt the following ciphertext in the substitution cipher: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YIFQFMZRWQFYVECFMDZPCVMRZWNMDZVEJBTXCDDUMJ</a:t>
            </a:r>
            <a:endParaRPr lang="en-US" altLang="zh-CN" sz="2400" b="1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NDIFEFMDZCDMQZKCEYFCJMYRNCWJCSZREXCHZUNMXZ</a:t>
            </a:r>
            <a:endParaRPr lang="en-US" altLang="zh-CN" sz="2400" b="1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NZUCDRJXYYSMRTMEYIFZWDYVZVYFZUMRZCRWNZDZJJ</a:t>
            </a:r>
            <a:endParaRPr lang="en-US" altLang="zh-CN" sz="2400" b="1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XZWGCHSMRNMDHNCMFQCHZJMXJZWIEJYUCFWDJNZDIR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1756" y="3283562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892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76038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letter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1756" y="4186734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892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76038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letter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sp>
        <p:nvSpPr>
          <p:cNvPr id="10" name="Frame 9"/>
          <p:cNvSpPr/>
          <p:nvPr/>
        </p:nvSpPr>
        <p:spPr>
          <a:xfrm>
            <a:off x="8396439" y="4198770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0" y="4982668"/>
                <a:ext cx="914400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(Z)=e;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({M,C,D,F,J,R,Y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{t,a,o,i,n,s,h,r}</a:t>
                </a: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2668"/>
                <a:ext cx="9144000" cy="446276"/>
              </a:xfrm>
              <a:prstGeom prst="rect">
                <a:avLst/>
              </a:prstGeom>
              <a:blipFill>
                <a:blip r:embed="rId2"/>
                <a:stretch>
                  <a:fillRect r="-400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ame 11"/>
          <p:cNvSpPr/>
          <p:nvPr/>
        </p:nvSpPr>
        <p:spPr>
          <a:xfrm>
            <a:off x="2176914" y="3301616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781702" y="3301616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4021759" y="3301616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522728" y="3301616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8378798" y="3301616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7770804" y="4198770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3408945" y="4198770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899296"/>
                <a:ext cx="9144000" cy="5573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Problem: </a:t>
                </a:r>
                <a:r>
                  <a:rPr lang="en-US" altLang="zh-CN" sz="2400" dirty="0"/>
                  <a:t>Given a ciphertext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400" dirty="0"/>
                  <a:t> in the </a:t>
                </a:r>
                <a:r>
                  <a:rPr lang="en-US" altLang="zh-CN" sz="2400" dirty="0" err="1"/>
                  <a:t>Vigenère</a:t>
                </a:r>
                <a:r>
                  <a:rPr lang="en-US" altLang="zh-CN" sz="2400" dirty="0"/>
                  <a:t> cipher,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    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and the key length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, determine </a:t>
                </a:r>
                <a:r>
                  <a:rPr lang="en-US" altLang="zh-CN" sz="2400" dirty="0"/>
                  <a:t>the key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.</a:t>
                </a:r>
                <a:r>
                  <a:rPr lang="en-US" altLang="zh-CN" sz="2400" b="1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Basic Idea: </a:t>
                </a:r>
                <a:r>
                  <a:rPr lang="en-US" altLang="zh-CN" sz="2400" dirty="0" smtClean="0"/>
                  <a:t>Split the ciphertext into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subsequences: 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2+2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a shift cipher with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∈{0,1,…,25}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/>
                  <a:t> be the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be the numbers of A, B, …, Z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∈{0,1,…,25}</m:t>
                    </m:r>
                  </m:oMath>
                </a14:m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0.065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9296"/>
                <a:ext cx="9144000" cy="5573705"/>
              </a:xfrm>
              <a:prstGeom prst="rect">
                <a:avLst/>
              </a:prstGeom>
              <a:blipFill>
                <a:blip r:embed="rId2"/>
                <a:stretch>
                  <a:fillRect l="-1000" t="-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dirty="0" smtClean="0">
                    <a:latin typeface="+mn-lt"/>
                  </a:rPr>
                  <a:t>How to Determine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>
                    <a:latin typeface="+mn-lt"/>
                  </a:rPr>
                  <a:t>?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03634" y="3990112"/>
                <a:ext cx="3140364" cy="1899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=0,1,…,25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, compute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Output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such that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≈0.065</m:t>
                      </m:r>
                    </m:oMath>
                  </m:oMathPara>
                </a14:m>
                <a:endParaRPr lang="en-US" altLang="zh-CN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4" y="3990112"/>
                <a:ext cx="3140364" cy="1899494"/>
              </a:xfrm>
              <a:prstGeom prst="rect">
                <a:avLst/>
              </a:prstGeom>
              <a:blipFill>
                <a:blip r:embed="rId4"/>
                <a:stretch>
                  <a:fillRect l="-1359" r="-1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68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0" y="899296"/>
            <a:ext cx="9144000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/>
              <a:t>Determine the </a:t>
            </a:r>
            <a:r>
              <a:rPr lang="en-US" altLang="zh-CN" sz="2400" dirty="0" smtClean="0"/>
              <a:t>plaintext </a:t>
            </a:r>
            <a:r>
              <a:rPr lang="en-US" altLang="zh-CN" sz="2400" dirty="0"/>
              <a:t>for the following ciphertext.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CHREEVOAHMAERATBIAXXWTNXBEEOPHBSBQMQEQERBW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RVXUOAKXAOSXXWEAHBWGJMMQMNKGRFVGXWTRZXWIAK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LXFPSKAUTEMNDCMGTSXMXBTUIADNGMGPSRELXNJELX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VRVPRTULHDNQWTWDTYGBPHXTFALJHASVBFXNGLLCHR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ZBWELEKMSJIKNBHWRJGNMGJSGLXFEYPHAGNRBIEQJT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AMRVLCRREMNDGLXRRIMGNSNRWCHRQHAEYEVTAQEBBI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PEEWEVKAKOEWADREMXMTBHHCHRTKDNVRZCHRCLQOHP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WQAIIWXNRMGWOIIFKEE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2060"/>
                </a:solidFill>
                <a:ea typeface="Cambria Math" panose="02040503050406030204" pitchFamily="18" charset="0"/>
                <a:cs typeface="Courier New" panose="02070309020205020404" pitchFamily="49" charset="0"/>
              </a:rPr>
              <a:t>We guess the key length is 5. Split the ciphertext into 5 sequences: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EMTXBHMRXXXBMGXXLKMGXAGLLPHTGTHFLBKKRGXHBTLMXGWHVBEAAXHKZLWWGF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CVABWEBQBUAWWQRWWXANTBDPXXRDWBFAXCWMNJJFAIACNRNCATBWKDMCDCQQXWK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HOEITESEWOOEGMFTIFUDSTNSNVTNDPASNHESBGSEGEMRDRSHEAIEORTHNHOANOE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RARANOBQRASAJNVRAPTCXUGRJRUQTHLVGRLJHNGYNQRRGINRYQPVEEBRVRHIRIE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EHAXXPQEVKXHMKGZKSEMMIMEEVLWYXJBLZEIWMLPRJVELMRQEEEKWMHTRCPIMI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Determine the Key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77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27785" y="953473"/>
              <a:ext cx="6488430" cy="496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88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Value</a:t>
                          </a:r>
                          <a:r>
                            <a:rPr lang="en-US" altLang="zh-CN" baseline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baseline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aseline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aseline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zh-CN" baseline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baseline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0" baseline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altLang="zh-CN" baseline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aseline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.030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.026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.046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.050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.050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.072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en-US" altLang="zh-CN" b="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1127262"/>
                  </p:ext>
                </p:extLst>
              </p:nvPr>
            </p:nvGraphicFramePr>
            <p:xfrm>
              <a:off x="1327785" y="953473"/>
              <a:ext cx="6488430" cy="496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88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881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9375" r="-898131" b="-1195313"/>
                          </a:stretch>
                        </a:blipFill>
                      </a:tcPr>
                    </a:tc>
                    <a:tc gridSpan="9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62" t="-9375" r="-209" b="-11953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.030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.026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.046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.050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.050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.072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en-US" altLang="zh-CN" b="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Determine the Key</a:t>
            </a:r>
            <a:endParaRPr lang="en-US" dirty="0">
              <a:latin typeface="+mn-lt"/>
            </a:endParaRPr>
          </a:p>
        </p:txBody>
      </p:sp>
      <p:sp>
        <p:nvSpPr>
          <p:cNvPr id="8" name="Frame 7"/>
          <p:cNvSpPr/>
          <p:nvPr/>
        </p:nvSpPr>
        <p:spPr>
          <a:xfrm>
            <a:off x="2048319" y="1669552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048319" y="2320715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4657595" y="3507589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657595" y="4140278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699482" y="5595005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2787" y="6015481"/>
                <a:ext cx="2978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9,0,13,4,19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JANET</a:t>
                </a:r>
                <a:endPara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87" y="6015481"/>
                <a:ext cx="2978316" cy="307777"/>
              </a:xfrm>
              <a:prstGeom prst="rect">
                <a:avLst/>
              </a:prstGeom>
              <a:blipFill>
                <a:blip r:embed="rId3"/>
                <a:stretch>
                  <a:fillRect l="-2863" t="-24000" r="-4294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1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TH, HE, IN,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ER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AN, RE,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ED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ON,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ES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ST,</a:t>
            </a:r>
            <a:b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EN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AT, TO, NT, HA, ND, OU,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EA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NG, AS,</a:t>
            </a:r>
            <a:b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OR, TI, IS,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ET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IT, AR, TE, SE, HI, OF.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0" y="940046"/>
            <a:ext cx="9144000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EXAMPLE</a:t>
            </a:r>
            <a:r>
              <a:rPr lang="en-US" altLang="zh-CN" sz="2400" b="1" dirty="0" smtClean="0"/>
              <a:t>: </a:t>
            </a:r>
            <a:r>
              <a:rPr lang="en-US" altLang="zh-CN" sz="2400" dirty="0" smtClean="0"/>
              <a:t>Decrypt the following ciphertext in the substitution cipher: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YIFQFM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RWQFYVECFMD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PCVMR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WNMD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VEJBTXCDDUMJ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NDIFEFMD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CDMQ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KCEYFCJMYRNCWJCS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REXCH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UNMX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UCDRJXYYSMRTMEYIF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WDYV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VYF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UMR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CRWN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WGCHSMRNMDHNCMFQCH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JMXJ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WIEJYUCFWDJN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0" y="4077893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(Z)=e;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({M,C,D,F,J,R,Y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{t,a,o,i,n,s,h,r}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eW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is most frequent among all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e*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(eW)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</a:t>
                </a:r>
                <a:r>
                  <a:rPr lang="en-US" altLang="zh-CN" sz="2000" b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er,ed,es,en,ea,et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W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+mj-ea"/>
                    <a:cs typeface="Courier New" panose="02070309020205020404" pitchFamily="49" charset="0"/>
                  </a:rPr>
                  <a:t>is not among the top 8 frequent letters and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We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+mj-ea"/>
                    <a:cs typeface="Courier New" panose="02070309020205020404" pitchFamily="49" charset="0"/>
                  </a:rPr>
                  <a:t> never occurs</a:t>
                </a:r>
                <a:endParaRPr lang="en-US" altLang="zh-CN" sz="2000" b="1" dirty="0" smtClean="0">
                  <a:solidFill>
                    <a:schemeClr val="accent5">
                      <a:lumMod val="50000"/>
                    </a:schemeClr>
                  </a:solidFill>
                  <a:ea typeface="+mj-ea"/>
                  <a:cs typeface="Courier New" panose="02070309020205020404" pitchFamily="49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W)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∉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</a:t>
                </a:r>
                <a:r>
                  <a:rPr lang="en-US" altLang="zh-CN" sz="2000" b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r,s,n,a,t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(W)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</a:t>
                </a: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7893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r="-400" b="-3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ame 18"/>
          <p:cNvSpPr/>
          <p:nvPr/>
        </p:nvSpPr>
        <p:spPr>
          <a:xfrm>
            <a:off x="8396439" y="3293998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1541629" y="3293998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2156043" y="3293998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1756" y="3283562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784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/>
                        <a:t>diagram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eW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eU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87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TH, HE, IN, ER, AN, RE,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ED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ON, ES, ST,</a:t>
            </a:r>
            <a:b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EN, AT, TO, NT, HA,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OU, EA, NG, AS,</a:t>
            </a:r>
            <a:b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OR, TI, IS, ET, IT, AR, TE, SE, HI, OF.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0" y="940046"/>
            <a:ext cx="9144000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EXAMPLE</a:t>
            </a:r>
            <a:r>
              <a:rPr lang="en-US" altLang="zh-CN" sz="2400" b="1" dirty="0" smtClean="0"/>
              <a:t>: </a:t>
            </a:r>
            <a:r>
              <a:rPr lang="en-US" altLang="zh-CN" sz="2400" dirty="0" smtClean="0"/>
              <a:t>Decrypt the following ciphertext in the substitution cipher: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YIFQFM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QFYVECFMD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PCVMR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NMD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VEJBTXCDDUMJ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NDIFEFMD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CDMQ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KCEYFCJMYRNC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JCS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REXCH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UNMX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UCDRJXYYSMRTMEYIF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DYV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VYF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UMR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GCHSMRNMDHNCMFQCH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JMXJ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IEJYUCF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DJN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0" y="4077893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(Z)=e;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({M,C,D,F,J,R,Y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{t,a,o,i,n,s,h,r}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(W)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Rd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occurs 2 times in the ciphertext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</a:t>
                </a:r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7893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r="-400" b="-5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1756" y="3283562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784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/>
                        <a:t>diagram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dD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dG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dJ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dQ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sp>
        <p:nvSpPr>
          <p:cNvPr id="12" name="Frame 11"/>
          <p:cNvSpPr/>
          <p:nvPr/>
        </p:nvSpPr>
        <p:spPr>
          <a:xfrm>
            <a:off x="2156043" y="3293998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TH, HE,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ER,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AN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RE, ED,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ES, ST,</a:t>
            </a:r>
            <a:b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EN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AT, TO, NT, HA, ND, OU, EA, NG, AS,</a:t>
            </a:r>
            <a:b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OR, TI, IS, ET, IT, AR, TE, SE, HI, OF.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0" y="940046"/>
            <a:ext cx="9144000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EXAMPLE</a:t>
            </a:r>
            <a:r>
              <a:rPr lang="en-US" altLang="zh-CN" sz="2400" b="1" dirty="0" smtClean="0"/>
              <a:t>: </a:t>
            </a:r>
            <a:r>
              <a:rPr lang="en-US" altLang="zh-CN" sz="2400" dirty="0" smtClean="0"/>
              <a:t>Decrypt the following ciphertext in the substitution cipher: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YIFQFM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QFYVECFMD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PCVM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NMD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VEJBTXCDDUMJ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NDIFEFMD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CDMQ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KCEYFCJMY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JCS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EXCH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UNMX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UCD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JXYYSM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TMEYIF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DYV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VYF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GCHSM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NMDHNCMFQCH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JMXJ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IEJYUCF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DJN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  <a:r>
              <a:rPr lang="en-US" altLang="zh-CN" sz="24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0" y="4077893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(Z)=e;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({M,C,D,F,J,R,Y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{t,a,o,i,n,s,h,r}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(W)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Mn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occurs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4 times 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in the ciphertext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 smtClean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7893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r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1756" y="3283562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784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/>
                        <a:t>diagram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nd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nJ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sp>
        <p:nvSpPr>
          <p:cNvPr id="7" name="Frame 6"/>
          <p:cNvSpPr/>
          <p:nvPr/>
        </p:nvSpPr>
        <p:spPr>
          <a:xfrm>
            <a:off x="1541629" y="3293998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TH, HE,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ER, AN, RE, ED, ON, ES, </a:t>
            </a:r>
            <a:r>
              <a:rPr lang="en-US" altLang="zh-CN" sz="16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ST,</a:t>
            </a:r>
            <a:br>
              <a:rPr lang="en-US" altLang="zh-CN" sz="16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CN" sz="16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EN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AT, TO, NT, HA, </a:t>
            </a:r>
            <a:r>
              <a:rPr lang="en-US" altLang="zh-CN" sz="16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OU, EA, NG, </a:t>
            </a:r>
            <a:r>
              <a:rPr lang="en-US" altLang="zh-CN" sz="16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AS,</a:t>
            </a:r>
            <a:br>
              <a:rPr lang="en-US" altLang="zh-CN" sz="16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CN" sz="16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OR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TI,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IS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ET,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IT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AR, TE, SE, HI, OF.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0" y="940046"/>
            <a:ext cx="9144000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 smtClean="0"/>
              <a:t>Decrypt the following ciphertext in the substitution cipher: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YIFQF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QFYVECF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PCV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VEJBTXCDDU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NDIFEF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KCEYFCJ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JCS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EXCH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UCD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JXYYS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EYIF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DYV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VYF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GCHS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DHNC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FQCH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IEJYUCF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DJN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0" y="4077893"/>
                <a:ext cx="9144000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(Z)=e;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({M,C,D,F,J,R,Y})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{t,a,o,i,n,s,h,r}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(W)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(R)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(M)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iD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occurs 4 times in the ciphertext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(D)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</a:t>
                </a: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7893"/>
                <a:ext cx="9144000" cy="1554272"/>
              </a:xfrm>
              <a:prstGeom prst="rect">
                <a:avLst/>
              </a:prstGeom>
              <a:blipFill>
                <a:blip r:embed="rId2"/>
                <a:stretch>
                  <a:fillRect r="-4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1756" y="3283562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784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smtClean="0"/>
                        <a:t>diagram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iX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sp>
        <p:nvSpPr>
          <p:cNvPr id="7" name="Frame 6"/>
          <p:cNvSpPr/>
          <p:nvPr/>
        </p:nvSpPr>
        <p:spPr>
          <a:xfrm>
            <a:off x="1541629" y="3293998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6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TH, HE, IN, ER, AN, RE, ED, ON,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ES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ST,</a:t>
            </a:r>
            <a:b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EN, AT, TO, NT, HA, ND, OU, EA, NG,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AS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</a:t>
            </a:r>
            <a:b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OR, TI,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IS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ET, IT, AR, TE, SE, HI, OF.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0" y="940046"/>
            <a:ext cx="9144000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 smtClean="0"/>
              <a:t>Decrypt the following ciphertext in the substitution cipher: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YIFQF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QFYVECF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PCV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VEJBTXC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IFEF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KCEYFCJ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JCS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EXCH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JXYYS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EYIF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VYF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GCHS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HNC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FQCH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IEJYUCF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0" y="4077893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(Z)=e;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({M,C,D,F,J,R,Y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{t,a,o,i,n,s,h,r}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(W)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Cs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occurs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3 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times in the ciphertext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</a:t>
                </a:r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7893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r="-400" b="-5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1756" y="3283562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784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diagram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sp>
        <p:nvSpPr>
          <p:cNvPr id="7" name="Frame 6"/>
          <p:cNvSpPr/>
          <p:nvPr/>
        </p:nvSpPr>
        <p:spPr>
          <a:xfrm>
            <a:off x="2788531" y="3293998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TH, HE, IN, ER,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AN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RE, ED, ON, ES, ST,</a:t>
            </a:r>
            <a:b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EN,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AT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TO, NT, HA, ND, OU, EA, NG,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AS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</a:t>
            </a:r>
            <a:b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OR, TI, IS, ET, IT,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AR</a:t>
            </a: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, TE, SE, HI, OF.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0" y="940046"/>
            <a:ext cx="9144000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 smtClean="0"/>
              <a:t>Decrypt the following ciphertext in the substitution cipher: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YIFQF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QFYVE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VEJBTX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IFEF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iseasi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JXYYS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EYIF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VYF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ineand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FQ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IEJYU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0" y="4077893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(Z)=e;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({M,C,D,F,J,R,Y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{t,a,o,i,n,s,h,r}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(W)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({F,J,Y})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</a:t>
                </a:r>
                <a:r>
                  <a:rPr lang="en-US" altLang="zh-CN" sz="2000" b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t,o,h,r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aF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occurs twice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(F)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</a:t>
                </a:r>
                <a:r>
                  <a:rPr lang="en-US" altLang="zh-CN" sz="2000" b="1" dirty="0" err="1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t,r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(F)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</a:t>
                </a:r>
                <a:endParaRPr lang="en-US" altLang="zh-CN" sz="2000" b="1" dirty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7893"/>
                <a:ext cx="9144000" cy="2308324"/>
              </a:xfrm>
              <a:prstGeom prst="rect">
                <a:avLst/>
              </a:prstGeom>
              <a:blipFill>
                <a:blip r:embed="rId2"/>
                <a:stretch>
                  <a:fillRect r="-400" b="-3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1756" y="3283562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784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diagram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aH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sp>
        <p:nvSpPr>
          <p:cNvPr id="8" name="Frame 7"/>
          <p:cNvSpPr/>
          <p:nvPr/>
        </p:nvSpPr>
        <p:spPr>
          <a:xfrm>
            <a:off x="2788531" y="3293998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9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Substitution Cipher</a:t>
            </a:r>
            <a:endParaRPr lang="en-US" dirty="0">
              <a:latin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0" y="940046"/>
            <a:ext cx="9144000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 smtClean="0"/>
              <a:t>Decrypt the following ciphertext in the substitution cipher:</a:t>
            </a:r>
            <a:endParaRPr lang="en-US" altLang="zh-CN" sz="2400" dirty="0"/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riend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YVE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VEJBTX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riseasi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JXYYS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EYI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ineand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IEJYU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zh-CN" altLang="zh-CN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0" y="4077893"/>
                <a:ext cx="914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(Z)=e;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({M,C,D,F,J,R,Y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})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{t,a,o,i,n,s,h,r}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(W)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F)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 smtClean="0">
                    <a:solidFill>
                      <a:srgbClr val="0020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Qriend</a:t>
                </a:r>
                <a:r>
                  <a:rPr lang="en-US" altLang="zh-CN" sz="2000" dirty="0" smtClean="0">
                    <a:solidFill>
                      <a:srgbClr val="002060"/>
                    </a:solidFill>
                    <a:cs typeface="Courier New" panose="02070309020205020404" pitchFamily="49" charset="0"/>
                  </a:rPr>
                  <a:t> appear in the ciphertext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00206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We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Q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</a:t>
                </a:r>
                <a:endParaRPr lang="en-US" altLang="zh-CN" sz="2000" dirty="0">
                  <a:solidFill>
                    <a:srgbClr val="002060"/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7893"/>
                <a:ext cx="9144000" cy="1938992"/>
              </a:xfrm>
              <a:prstGeom prst="rect">
                <a:avLst/>
              </a:prstGeom>
              <a:blipFill>
                <a:blip r:embed="rId2"/>
                <a:stretch>
                  <a:fillRect r="-400" b="-4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1756" y="3283562"/>
          <a:ext cx="87204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784">
                  <a:extLst>
                    <a:ext uri="{9D8B030D-6E8A-4147-A177-3AD203B41FA5}">
                      <a16:colId xmlns:a16="http://schemas.microsoft.com/office/drawing/2014/main" val="389862870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9508517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09831331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42692713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538358312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175155257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018919821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132027995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232485339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1950048303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452024226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3148528574"/>
                    </a:ext>
                  </a:extLst>
                </a:gridCol>
                <a:gridCol w="622892">
                  <a:extLst>
                    <a:ext uri="{9D8B030D-6E8A-4147-A177-3AD203B41FA5}">
                      <a16:colId xmlns:a16="http://schemas.microsoft.com/office/drawing/2014/main" val="261582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diagram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aH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No.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33760"/>
                  </a:ext>
                </a:extLst>
              </a:tr>
            </a:tbl>
          </a:graphicData>
        </a:graphic>
      </p:graphicFrame>
      <p:sp>
        <p:nvSpPr>
          <p:cNvPr id="7" name="Frame 6"/>
          <p:cNvSpPr/>
          <p:nvPr/>
        </p:nvSpPr>
        <p:spPr>
          <a:xfrm>
            <a:off x="2788531" y="3293998"/>
            <a:ext cx="462012" cy="711988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5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14336</TotalTime>
  <Words>1257</Words>
  <Application>Microsoft Office PowerPoint</Application>
  <PresentationFormat>On-screen Show (4:3)</PresentationFormat>
  <Paragraphs>632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Cambria Math</vt:lpstr>
      <vt:lpstr>Courier New</vt:lpstr>
      <vt:lpstr>Office Theme</vt:lpstr>
      <vt:lpstr>Applied Cryptography cryptanalysis of the substitution cipher, Kasiski’s method,  index of coincidence</vt:lpstr>
      <vt:lpstr>Cryptanalysis of the Substitution Cipher</vt:lpstr>
      <vt:lpstr>TH, HE, IN, ER, AN, RE, ED, ON, ES, ST, EN, AT, TO, NT, HA, ND, OU, EA, NG, AS, OR, TI, IS, ET, IT, AR, TE, SE, HI, OF.</vt:lpstr>
      <vt:lpstr>TH, HE, IN, ER, AN, RE, ED, ON, ES, ST, EN, AT, TO, NT, HA, ND, OU, EA, NG, AS, OR, TI, IS, ET, IT, AR, TE, SE, HI, OF.</vt:lpstr>
      <vt:lpstr>TH, HE, IN, ER, AN, RE, ED, ON, ES, ST, EN, AT, TO, NT, HA, ND, OU, EA, NG, AS, OR, TI, IS, ET, IT, AR, TE, SE, HI, OF.</vt:lpstr>
      <vt:lpstr>TH, HE, IN, ER, AN, RE, ED, ON, ES, ST, EN, AT, TO, NT, HA, ND, OU, EA, NG, AS, OR, TI, IS, ET, IT, AR, TE, SE, HI, OF.</vt:lpstr>
      <vt:lpstr>TH, HE, IN, ER, AN, RE, ED, ON, ES, ST, EN, AT, TO, NT, HA, ND, OU, EA, NG, AS, OR, TI, IS, ET, IT, AR, TE, SE, HI, OF.</vt:lpstr>
      <vt:lpstr>TH, HE, IN, ER, AN, RE, ED, ON, ES, ST, EN, AT, TO, NT, HA, ND, OU, EA, NG, AS, OR, TI, IS, ET, IT, AR, TE, SE, HI, OF.</vt:lpstr>
      <vt:lpstr>Cryptanalysis of the Substitution Cipher</vt:lpstr>
      <vt:lpstr>Cryptanalysis of the Substitution Cipher</vt:lpstr>
      <vt:lpstr>Cryptanalysis of the Substitution Cipher</vt:lpstr>
      <vt:lpstr>Cryptanalysis of the Substitution Cipher</vt:lpstr>
      <vt:lpstr>PowerPoint Presentation</vt:lpstr>
      <vt:lpstr>Cryptanalysis of the Vigenère Cipher</vt:lpstr>
      <vt:lpstr>Cryptanalysis of the Vigenère Cipher</vt:lpstr>
      <vt:lpstr>Cryptanalysis of the Vigenère Cipher</vt:lpstr>
      <vt:lpstr>I_c of Normal and Random English Text</vt:lpstr>
      <vt:lpstr>Determine Key Length with I_c</vt:lpstr>
      <vt:lpstr>Determine Key Length with I_c</vt:lpstr>
      <vt:lpstr>How to Determine K?</vt:lpstr>
      <vt:lpstr>Determine the Key</vt:lpstr>
      <vt:lpstr>Determine the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Nonhomogeneous R.R.</dc:title>
  <dc:creator>zhanglf</dc:creator>
  <cp:lastModifiedBy>zhanglf</cp:lastModifiedBy>
  <cp:revision>475</cp:revision>
  <cp:lastPrinted>2020-09-07T01:44:06Z</cp:lastPrinted>
  <dcterms:created xsi:type="dcterms:W3CDTF">2017-01-18T12:13:36Z</dcterms:created>
  <dcterms:modified xsi:type="dcterms:W3CDTF">2022-02-23T08:53:22Z</dcterms:modified>
</cp:coreProperties>
</file>