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623" r:id="rId2"/>
    <p:sldId id="746" r:id="rId3"/>
    <p:sldId id="747" r:id="rId4"/>
    <p:sldId id="765" r:id="rId5"/>
    <p:sldId id="749" r:id="rId6"/>
    <p:sldId id="750" r:id="rId7"/>
    <p:sldId id="751" r:id="rId8"/>
    <p:sldId id="752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61" r:id="rId18"/>
    <p:sldId id="762" r:id="rId19"/>
    <p:sldId id="763" r:id="rId20"/>
    <p:sldId id="764" r:id="rId21"/>
    <p:sldId id="767" r:id="rId22"/>
    <p:sldId id="768" r:id="rId23"/>
    <p:sldId id="769" r:id="rId24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27" autoAdjust="0"/>
    <p:restoredTop sz="93120" autoAdjust="0"/>
  </p:normalViewPr>
  <p:slideViewPr>
    <p:cSldViewPr snapToGrid="0">
      <p:cViewPr varScale="1">
        <p:scale>
          <a:sx n="82" d="100"/>
          <a:sy n="82" d="100"/>
        </p:scale>
        <p:origin x="131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B312942-3E4B-4078-96ED-034CC43A875B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B1B55DB-5081-4016-A0AE-1AB8B6D38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525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1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F5B68C6-1673-46BD-B251-778BD79C2E87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7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1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89B32A-B815-48D7-BEA8-49864EE3B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3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75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47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06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646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40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17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25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1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26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73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6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2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46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6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768350"/>
            <a:ext cx="51196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06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768350"/>
            <a:ext cx="51196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1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768350"/>
            <a:ext cx="51196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25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2300" y="768350"/>
            <a:ext cx="5119688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056948-DAD1-439C-9E1C-23575F6A22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6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99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12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1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9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62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97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4B2F3-5485-4BC1-9822-1AF2EB367C3D}" type="datetimeFigureOut">
              <a:rPr lang="en-US" smtClean="0"/>
              <a:t>2/28/2022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A189B-243B-4D6C-847D-CAD684DFBA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91799"/>
            <a:ext cx="9144000" cy="1326222"/>
          </a:xfrm>
        </p:spPr>
        <p:txBody>
          <a:bodyPr>
            <a:normAutofit/>
          </a:bodyPr>
          <a:lstStyle/>
          <a:p>
            <a:r>
              <a:rPr lang="en-US" altLang="zh-CN" sz="4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Applied Cryptography</a:t>
            </a:r>
            <a: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altLang="zh-CN" sz="4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 smtClean="0">
                <a:latin typeface="+mn-lt"/>
              </a:rPr>
              <a:t>cryptanalysis </a:t>
            </a:r>
            <a:r>
              <a:rPr lang="en-US" altLang="zh-CN" sz="2000" dirty="0">
                <a:latin typeface="+mn-lt"/>
              </a:rPr>
              <a:t>of the Hill </a:t>
            </a:r>
            <a:r>
              <a:rPr lang="en-US" altLang="zh-CN" sz="2000" dirty="0" smtClean="0">
                <a:latin typeface="+mn-lt"/>
              </a:rPr>
              <a:t>cipher and LFSR, </a:t>
            </a:r>
            <a:br>
              <a:rPr lang="en-US" altLang="zh-CN" sz="2000" dirty="0" smtClean="0">
                <a:latin typeface="+mn-lt"/>
              </a:rPr>
            </a:br>
            <a:r>
              <a:rPr lang="en-US" sz="2000" dirty="0" smtClean="0">
                <a:latin typeface="+mn-lt"/>
              </a:rPr>
              <a:t>discrete probability</a:t>
            </a:r>
            <a:r>
              <a:rPr lang="en-US" altLang="zh-CN" sz="2000" dirty="0" smtClean="0">
                <a:latin typeface="+mn-lt"/>
              </a:rPr>
              <a:t> </a:t>
            </a:r>
            <a:endParaRPr lang="en-US" sz="2000" dirty="0">
              <a:latin typeface="+mn-lt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0" y="3352800"/>
            <a:ext cx="9144000" cy="16764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Liangfeng Zhang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School of Information Science and Technology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ShanghaiTech University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43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Security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0" y="1607130"/>
                <a:ext cx="9144000" cy="428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Computational Security: </a:t>
                </a:r>
                <a:r>
                  <a:rPr lang="en-US" altLang="zh-CN" sz="2400" dirty="0"/>
                  <a:t>A cryptosystem is </a:t>
                </a:r>
                <a:r>
                  <a:rPr lang="en-US" altLang="zh-CN" sz="2400" b="1" dirty="0">
                    <a:cs typeface="Times New Roman" panose="02020603050405020304" pitchFamily="18" charset="0"/>
                  </a:rPr>
                  <a:t>computationally secure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 smtClean="0"/>
                  <a:t>if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the </a:t>
                </a:r>
                <a:r>
                  <a:rPr lang="en-US" altLang="zh-CN" sz="2400" u="sng" dirty="0"/>
                  <a:t>best algorithm</a:t>
                </a:r>
                <a:r>
                  <a:rPr lang="en-US" altLang="zh-CN" sz="2400" dirty="0"/>
                  <a:t> for breaking it </a:t>
                </a:r>
                <a:r>
                  <a:rPr lang="en-US" altLang="zh-CN" sz="2400" u="sng" dirty="0"/>
                  <a:t>requires at least </a:t>
                </a:r>
                <a14:m>
                  <m:oMath xmlns:m="http://schemas.openxmlformats.org/officeDocument/2006/math">
                    <m:r>
                      <a:rPr lang="en-US" altLang="zh-CN" sz="2400" i="1" u="sng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u="sng" dirty="0"/>
                  <a:t> operations</a:t>
                </a:r>
                <a:r>
                  <a:rPr lang="en-US" altLang="zh-CN" sz="2400" dirty="0"/>
                  <a:t>,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where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sz="2400" i="1" dirty="0"/>
                  <a:t> </a:t>
                </a:r>
                <a:r>
                  <a:rPr lang="en-US" altLang="zh-CN" sz="2400" dirty="0"/>
                  <a:t>is some specified, very large number.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Example: In average, the secret key of the substitution cipher cannot be determined within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26!</m:t>
                    </m:r>
                    <m: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trials in the brute-force attack. 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u="sng" dirty="0" smtClean="0"/>
                  <a:t>No</a:t>
                </a:r>
                <a:r>
                  <a:rPr lang="en-US" altLang="zh-CN" sz="2000" dirty="0" smtClean="0"/>
                  <a:t> known </a:t>
                </a:r>
                <a:r>
                  <a:rPr lang="en-US" altLang="zh-CN" sz="2000" dirty="0"/>
                  <a:t>practical cryptosystem can be proved to be secure under this definition. </a:t>
                </a:r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/>
                  <a:t>People </a:t>
                </a:r>
                <a:r>
                  <a:rPr lang="en-US" altLang="zh-CN" sz="2000" dirty="0"/>
                  <a:t>often study the computational security of a cryptosystem with respect to certain </a:t>
                </a:r>
                <a:r>
                  <a:rPr lang="en-US" altLang="zh-CN" sz="2000" u="sng" dirty="0" smtClean="0"/>
                  <a:t>specific types of attacks</a:t>
                </a:r>
                <a:r>
                  <a:rPr lang="en-US" altLang="zh-CN" sz="2000" dirty="0" smtClean="0"/>
                  <a:t>, e.g., an </a:t>
                </a:r>
                <a:r>
                  <a:rPr lang="en-US" altLang="zh-CN" sz="2000" dirty="0"/>
                  <a:t>exhaustive key </a:t>
                </a:r>
                <a:r>
                  <a:rPr lang="en-US" altLang="zh-CN" sz="2000" dirty="0" smtClean="0"/>
                  <a:t>search. 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 smtClean="0"/>
                  <a:t>Security against one specific type of attack </a:t>
                </a:r>
                <a:r>
                  <a:rPr lang="en-US" altLang="zh-CN" u="sng" dirty="0" smtClean="0"/>
                  <a:t>does not guarantee security</a:t>
                </a:r>
                <a:r>
                  <a:rPr lang="en-US" altLang="zh-CN" dirty="0" smtClean="0"/>
                  <a:t> against some other type of attack</a:t>
                </a:r>
                <a:r>
                  <a:rPr lang="en-US" altLang="zh-CN" sz="1600" dirty="0" smtClean="0"/>
                  <a:t>.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7130"/>
                <a:ext cx="9144000" cy="4280531"/>
              </a:xfrm>
              <a:prstGeom prst="rect">
                <a:avLst/>
              </a:prstGeom>
              <a:blipFill>
                <a:blip r:embed="rId3"/>
                <a:stretch>
                  <a:fillRect l="-1000" t="-142" b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6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Security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40870"/>
            <a:ext cx="9144000" cy="44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Provable Security: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cryptosystem can </a:t>
            </a:r>
            <a:r>
              <a:rPr lang="en-US" altLang="zh-CN" sz="2400" dirty="0" smtClean="0"/>
              <a:t>be “</a:t>
            </a:r>
            <a:r>
              <a:rPr lang="en-US" altLang="zh-CN" sz="2400" dirty="0"/>
              <a:t>broken</a:t>
            </a:r>
            <a:r>
              <a:rPr lang="en-US" altLang="zh-CN" sz="2400" dirty="0" smtClean="0"/>
              <a:t>” in </a:t>
            </a:r>
            <a:r>
              <a:rPr lang="en-US" altLang="zh-CN" sz="2400" dirty="0"/>
              <a:t>some specific way,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then </a:t>
            </a:r>
            <a:r>
              <a:rPr lang="en-US" altLang="zh-CN" sz="2400" dirty="0"/>
              <a:t>it would be possible to efficiently solve some </a:t>
            </a:r>
            <a:r>
              <a:rPr lang="en-US" altLang="zh-CN" sz="2400" dirty="0" smtClean="0"/>
              <a:t>well-studied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problem </a:t>
            </a:r>
            <a:r>
              <a:rPr lang="en-US" altLang="zh-CN" sz="2400" dirty="0"/>
              <a:t>that is thought to be difficult. Cryptosystems of this type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are  termed as 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provably secure.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Example: If </a:t>
            </a:r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ElGamal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 encryption can be broken in some specific way, then  the DDH problem in a cyclic group can be efficiently solved.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proof is </a:t>
            </a:r>
            <a:r>
              <a:rPr lang="en-US" altLang="zh-CN" sz="2000" dirty="0"/>
              <a:t>relative to some other problem, </a:t>
            </a:r>
            <a:r>
              <a:rPr lang="en-US" altLang="zh-CN" sz="2000" u="sng" dirty="0"/>
              <a:t>not an absolute proof</a:t>
            </a:r>
            <a:r>
              <a:rPr lang="en-US" altLang="zh-CN" sz="2000" dirty="0"/>
              <a:t> of security.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Like the proof for NP completeness.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proof is done by constructing a </a:t>
            </a:r>
            <a:r>
              <a:rPr lang="en-US" altLang="zh-CN" sz="2000" u="sng" dirty="0" smtClean="0"/>
              <a:t>reduction</a:t>
            </a:r>
            <a:r>
              <a:rPr lang="en-US" altLang="zh-CN" sz="2000" dirty="0" smtClean="0"/>
              <a:t> between two problems.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One is breaking the cryptosystem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The other is solving the well-studied problem.</a:t>
            </a:r>
          </a:p>
        </p:txBody>
      </p:sp>
    </p:spTree>
    <p:extLst>
      <p:ext uri="{BB962C8B-B14F-4D97-AF65-F5344CB8AC3E}">
        <p14:creationId xmlns:p14="http://schemas.microsoft.com/office/powerpoint/2010/main" val="421944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Security</a:t>
            </a:r>
            <a:endParaRPr lang="en-US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450108"/>
            <a:ext cx="9144000" cy="445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 smtClean="0"/>
              <a:t>Unconditional Security: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cryptosystem is 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unconditionally </a:t>
            </a:r>
            <a:r>
              <a:rPr lang="en-US" altLang="zh-CN" sz="2400" b="1" dirty="0">
                <a:cs typeface="Times New Roman" panose="02020603050405020304" pitchFamily="18" charset="0"/>
              </a:rPr>
              <a:t>secure</a:t>
            </a:r>
            <a:r>
              <a:rPr lang="en-US" altLang="zh-CN" sz="2400" b="1" i="1" dirty="0"/>
              <a:t> </a:t>
            </a:r>
            <a:r>
              <a:rPr lang="en-US" altLang="zh-CN" sz="2400" dirty="0"/>
              <a:t>if it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   cannot </a:t>
            </a:r>
            <a:r>
              <a:rPr lang="en-US" altLang="zh-CN" sz="2400" dirty="0"/>
              <a:t>be broken, even </a:t>
            </a:r>
            <a:r>
              <a:rPr lang="en-US" altLang="zh-CN" sz="2400" dirty="0" smtClean="0"/>
              <a:t>the adversary has infinite </a:t>
            </a:r>
            <a:r>
              <a:rPr lang="en-US" altLang="zh-CN" sz="2400" dirty="0"/>
              <a:t>computational </a:t>
            </a:r>
            <a:endParaRPr lang="en-US" altLang="zh-CN" sz="2400" dirty="0" smtClean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   resources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Example: Shannon’s perfect secrecy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Provably secure cryptosystems may be not unconditionally secure at all.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The adversary has infinite computational resources, such as time and space.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 smtClean="0"/>
              <a:t>The adversary is strong enough to solve the hard problem.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 smtClean="0"/>
              <a:t>RAMARK: </a:t>
            </a:r>
            <a:r>
              <a:rPr lang="en-US" altLang="zh-CN" sz="2400" dirty="0" smtClean="0"/>
              <a:t> When we are talking about the security of a cryptosystem,  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we need to specify the type attack that is being considered. 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Example: None of the shift cipher, the substitution cipher, and </a:t>
            </a:r>
            <a:r>
              <a:rPr lang="en-US" altLang="zh-CN" sz="2000" dirty="0" err="1" smtClean="0">
                <a:solidFill>
                  <a:schemeClr val="accent5">
                    <a:lumMod val="50000"/>
                  </a:schemeClr>
                </a:solidFill>
              </a:rPr>
              <a:t>Vigenère</a:t>
            </a:r>
            <a:r>
              <a:rPr lang="en-US" altLang="zh-CN" sz="2000" dirty="0" smtClean="0">
                <a:solidFill>
                  <a:schemeClr val="accent5">
                    <a:lumMod val="50000"/>
                  </a:schemeClr>
                </a:solidFill>
              </a:rPr>
              <a:t> Cipher is computationally secure under COA. </a:t>
            </a:r>
            <a:endParaRPr lang="zh-CN" alt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22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73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Discrete Probability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69112"/>
                <a:ext cx="9144000" cy="51152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Experiment: </a:t>
                </a:r>
                <a:r>
                  <a:rPr lang="en-US" sz="2400" dirty="0" smtClean="0"/>
                  <a:t>A procedure that yields one of a set of possible outcomes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: throw two dices (each may take one of the values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1,2,…,6</m:t>
                    </m:r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Sample Space: </a:t>
                </a:r>
                <a:r>
                  <a:rPr lang="en-US" sz="2400" dirty="0" smtClean="0"/>
                  <a:t>The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of all possible outcomes of an experiment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</a:t>
                </a: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EXP,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there are 36 possible outcomes,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,…,(6,6)}</m:t>
                    </m:r>
                  </m:oMath>
                </a14:m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Probability Distribution: </a:t>
                </a:r>
                <a:r>
                  <a:rPr lang="en-US" sz="2400" dirty="0" smtClean="0"/>
                  <a:t>A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</m:oMath>
                </a14:m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from the sample space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such tha</a:t>
                </a:r>
                <a:r>
                  <a:rPr lang="en-US" sz="2400" dirty="0" smtClean="0"/>
                  <a:t>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func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we have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=1/36</m:t>
                    </m:r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</a:t>
                </a:r>
              </a:p>
              <a:p>
                <a:pPr marL="0" lvl="1">
                  <a:lnSpc>
                    <a:spcPct val="120000"/>
                  </a:lnSpc>
                </a:pPr>
                <a:r>
                  <a:rPr lang="en-US" altLang="zh-CN" sz="2400" b="1" dirty="0"/>
                  <a:t>Discrete </a:t>
                </a:r>
                <a:r>
                  <a:rPr lang="en-US" altLang="zh-CN" sz="2400" b="1" dirty="0" smtClean="0"/>
                  <a:t>Probability</a:t>
                </a:r>
                <a:r>
                  <a:rPr lang="en-US" altLang="zh-CN" sz="2400" dirty="0"/>
                  <a:t>: </a:t>
                </a:r>
                <a:r>
                  <a:rPr lang="en-US" altLang="zh-CN" sz="2400" dirty="0" smtClean="0"/>
                  <a:t>The </a:t>
                </a:r>
                <a:r>
                  <a:rPr lang="en-US" altLang="zh-CN" sz="2400" dirty="0"/>
                  <a:t>sample space is discrete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Finite </a:t>
                </a:r>
                <a:r>
                  <a:rPr lang="en-US" altLang="zh-CN" sz="2400" b="1" dirty="0"/>
                  <a:t>Probability: </a:t>
                </a:r>
                <a:r>
                  <a:rPr lang="en-US" altLang="zh-CN" sz="2400" dirty="0"/>
                  <a:t>The sample space is finite and each outcome occurs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    equally </a:t>
                </a:r>
                <a:r>
                  <a:rPr lang="en-US" altLang="zh-CN" sz="2400" dirty="0" smtClean="0"/>
                  <a:t>likely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Event</a:t>
                </a:r>
                <a:r>
                  <a:rPr lang="en-US" altLang="zh-CN" sz="2400" b="1" dirty="0"/>
                  <a:t>: </a:t>
                </a:r>
                <a:r>
                  <a:rPr lang="en-US" altLang="zh-CN" sz="2400" dirty="0"/>
                  <a:t>A subset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/>
                  <a:t> of the sample space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EXP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0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:1≤</m:t>
                        </m:r>
                        <m: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≤6,  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 dirty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2</m:t>
                            </m:r>
                          </m:e>
                        </m:d>
                        <m:r>
                          <a:rPr lang="en-US" altLang="zh-CN" sz="2000" i="1" dirty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an event.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9112"/>
                <a:ext cx="9144000" cy="5115246"/>
              </a:xfrm>
              <a:prstGeom prst="rect">
                <a:avLst/>
              </a:prstGeom>
              <a:blipFill>
                <a:blip r:embed="rId3"/>
                <a:stretch>
                  <a:fillRect l="-1000" t="-119" b="-7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60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Discrete Probability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986374"/>
                <a:ext cx="9144000" cy="5250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Probability </a:t>
                </a:r>
                <a:r>
                  <a:rPr lang="en-US" sz="2400" b="1" dirty="0"/>
                  <a:t>of an Event (in finite probability</a:t>
                </a:r>
                <a:r>
                  <a:rPr lang="en-US" sz="2400" b="1" dirty="0" smtClean="0"/>
                  <a:t>): </a:t>
                </a:r>
                <a:endParaRPr lang="en-US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000" dirty="0"/>
                  <a:t> is a finite </a:t>
                </a:r>
                <a:r>
                  <a:rPr lang="en-US" sz="2000" dirty="0" smtClean="0"/>
                  <a:t>sample </a:t>
                </a:r>
                <a:r>
                  <a:rPr lang="en-US" sz="2000" dirty="0"/>
                  <a:t>space of equally likely outcomes.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is an event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The </a:t>
                </a:r>
                <a:r>
                  <a:rPr lang="en-US" sz="2000" b="1" dirty="0"/>
                  <a:t>probability of </a:t>
                </a:r>
                <a14:m>
                  <m:oMath xmlns:m="http://schemas.openxmlformats.org/officeDocument/2006/math">
                    <m:r>
                      <a:rPr lang="en-US" sz="2000" b="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2000" b="1" i="1" dirty="0"/>
                  <a:t> </a:t>
                </a:r>
                <a:r>
                  <a:rPr lang="en-US" sz="2000" dirty="0" smtClean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/|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Random Variable</a:t>
                </a:r>
                <a:r>
                  <a:rPr lang="en-US" sz="2400" dirty="0" smtClean="0"/>
                  <a:t>: A random variable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sz="2400" dirty="0" smtClean="0"/>
                  <a:t> is a function from the sample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space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 smtClean="0"/>
                  <a:t> to a finite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/>
                  <a:t>.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b="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,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defines an event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 smtClean="0"/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the function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→{1,2,…,12}</m:t>
                    </m:r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defined by 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is a random variable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=2/36=1/18</m:t>
                    </m:r>
                  </m:oMath>
                </a14:m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, the function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→{−5,−4,…,5}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defined by 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𝐘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is a random variable</a:t>
                </a:r>
              </a:p>
              <a:p>
                <a:pPr marL="1714500" lvl="3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=3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6,3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5,2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CN" i="1">
                                        <a:solidFill>
                                          <a:schemeClr val="accent5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3/36=1/12</m:t>
                    </m:r>
                  </m:oMath>
                </a14:m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86374"/>
                <a:ext cx="9144000" cy="5250605"/>
              </a:xfrm>
              <a:prstGeom prst="rect">
                <a:avLst/>
              </a:prstGeom>
              <a:blipFill>
                <a:blip r:embed="rId3"/>
                <a:stretch>
                  <a:fillRect l="-1000" t="-116" b="-4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65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Discrete Probability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27017"/>
                <a:ext cx="9144000" cy="5132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Joint Probability: </a:t>
                </a:r>
                <a:r>
                  <a:rPr lang="en-US" altLang="zh-CN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be </a:t>
                </a:r>
                <a:r>
                  <a:rPr lang="en-US" altLang="zh-CN" sz="2400" dirty="0"/>
                  <a:t>random variables </a:t>
                </a:r>
                <a:r>
                  <a:rPr lang="en-US" altLang="zh-CN" sz="2400" dirty="0" smtClean="0"/>
                  <a:t>on </a:t>
                </a:r>
                <a:r>
                  <a:rPr lang="en-US" altLang="zh-CN" sz="2400" dirty="0"/>
                  <a:t>finite sets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/>
                  <a:t>, </a:t>
                </a:r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respectively</a:t>
                </a:r>
                <a:r>
                  <a:rPr lang="en-US" altLang="zh-CN" sz="2400" dirty="0"/>
                  <a:t>. The </a:t>
                </a:r>
                <a:r>
                  <a:rPr lang="en-US" altLang="zh-CN" sz="2400" u="sng" dirty="0">
                    <a:cs typeface="Times New Roman" panose="02020603050405020304" pitchFamily="18" charset="0"/>
                  </a:rPr>
                  <a:t>joint probability</a:t>
                </a:r>
                <a:r>
                  <a:rPr lang="en-US" altLang="zh-CN" sz="2400" u="sng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is the probability </a:t>
                </a:r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that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takes </a:t>
                </a:r>
                <a:r>
                  <a:rPr lang="en-US" altLang="zh-CN" sz="2400" dirty="0"/>
                  <a:t>on the value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CN" sz="2400" dirty="0"/>
                  <a:t> takes on the value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altLang="zh-CN" sz="20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=6, </m:t>
                        </m:r>
                        <m:r>
                          <a:rPr lang="en-US" altLang="zh-CN" sz="2000" b="1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(3,3)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=1/36</m:t>
                    </m:r>
                  </m:oMath>
                </a14:m>
                <a:endParaRPr lang="en-US" altLang="zh-CN" sz="20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Conditional Probability</a:t>
                </a:r>
                <a:r>
                  <a:rPr lang="en-US" altLang="zh-CN" sz="2400" dirty="0" smtClean="0"/>
                  <a:t>: The </a:t>
                </a:r>
                <a:r>
                  <a:rPr lang="en-US" altLang="zh-CN" sz="2400" u="sng" dirty="0">
                    <a:cs typeface="Times New Roman" panose="02020603050405020304" pitchFamily="18" charset="0"/>
                  </a:rPr>
                  <a:t>conditional probability</a:t>
                </a:r>
                <a:r>
                  <a:rPr lang="en-US" altLang="zh-CN" sz="2400" u="sng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altLang="zh-CN" sz="2400" dirty="0" smtClean="0"/>
                  <a:t> 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is the probability </a:t>
                </a:r>
                <a:r>
                  <a:rPr lang="en-US" altLang="zh-CN" sz="2400" dirty="0"/>
                  <a:t>that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CN" sz="2400" dirty="0"/>
                  <a:t> takes on the value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given that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CN" sz="2400" dirty="0"/>
                  <a:t> takes on </a:t>
                </a:r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the </a:t>
                </a:r>
                <a:r>
                  <a:rPr lang="en-US" altLang="zh-CN" sz="2400" dirty="0"/>
                  <a:t>value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dirty="0" smtClean="0">
                  <a:solidFill>
                    <a:schemeClr val="tx1"/>
                  </a:solidFill>
                </a:endParaRPr>
              </a:p>
              <a:p>
                <a:pPr marL="1257300" lvl="2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=6|</m:t>
                            </m:r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(1/36)/(4/36)=1/4</m:t>
                    </m:r>
                  </m:oMath>
                </a14:m>
                <a:endParaRPr lang="en-US" altLang="zh-CN" sz="2000" dirty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b="1" dirty="0" smtClean="0"/>
                  <a:t>Independent</a:t>
                </a:r>
                <a:r>
                  <a:rPr lang="en-US" altLang="zh-CN" sz="2400" dirty="0" smtClean="0"/>
                  <a:t>: Two </a:t>
                </a:r>
                <a:r>
                  <a:rPr lang="en-US" altLang="zh-CN" sz="2400" dirty="0"/>
                  <a:t>random variables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CN" sz="2400" dirty="0"/>
                  <a:t> are</a:t>
                </a:r>
                <a:r>
                  <a:rPr lang="en-US" altLang="zh-CN" sz="2400" b="1" dirty="0"/>
                  <a:t> </a:t>
                </a:r>
                <a:r>
                  <a:rPr lang="en-US" altLang="zh-CN" sz="2400" u="sng" dirty="0" smtClean="0">
                    <a:cs typeface="Times New Roman" panose="02020603050405020304" pitchFamily="18" charset="0"/>
                  </a:rPr>
                  <a:t>independent</a:t>
                </a: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smtClean="0"/>
                  <a:t>if</a:t>
                </a:r>
              </a:p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10000"/>
                  </a:lnSpc>
                </a:pPr>
                <a:r>
                  <a:rPr lang="en-US" altLang="zh-CN" sz="2400" dirty="0" smtClean="0"/>
                  <a:t>       for </a:t>
                </a:r>
                <a:r>
                  <a:rPr lang="en-US" altLang="zh-CN" sz="2400" dirty="0"/>
                  <a:t>all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800100" lvl="1" indent="-342900">
                  <a:lnSpc>
                    <a:spcPct val="11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 EXP, let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𝐔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𝐕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are independent.</a:t>
                </a: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27017"/>
                <a:ext cx="9144000" cy="5132624"/>
              </a:xfrm>
              <a:prstGeom prst="rect">
                <a:avLst/>
              </a:prstGeom>
              <a:blipFill>
                <a:blip r:embed="rId3"/>
                <a:stretch>
                  <a:fillRect l="-1000" t="-594" r="-2600" b="-9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2164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Discrete Probability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07763"/>
                <a:ext cx="9144000" cy="5362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>
                    <a:cs typeface="Times New Roman" panose="02020603050405020304" pitchFamily="18" charset="0"/>
                  </a:rPr>
                  <a:t>THEOREM 3.1: (Bayes’ Theorem</a:t>
                </a:r>
                <a:r>
                  <a:rPr lang="en-US" altLang="zh-CN" sz="2400" b="1" dirty="0" smtClean="0"/>
                  <a:t>)</a:t>
                </a:r>
                <a:r>
                  <a:rPr lang="en-US" altLang="zh-CN" sz="2400" dirty="0" smtClean="0"/>
                  <a:t>  </a:t>
                </a:r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, then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1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0" dirty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dirty="0" err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b="1" i="0" dirty="0" smtClean="0">
                                  <a:latin typeface="Cambria Math" panose="02040503050406030204" pitchFamily="18" charset="0"/>
                                </a:rPr>
                                <m:t>𝐘</m:t>
                              </m:r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0" i="1" dirty="0" err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sz="2400" b="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0" dirty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0" dirty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altLang="zh-CN" sz="2400" b="1" i="0" dirty="0" smtClean="0"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1" dirty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0" dirty="0" smtClean="0">
                                      <a:latin typeface="Cambria Math" panose="02040503050406030204" pitchFamily="18" charset="0"/>
                                    </a:rPr>
                                    <m:t>𝐘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altLang="zh-CN" sz="2000" b="1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=6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1,5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2,4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3,3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4,2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5,1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=5/36</m:t>
                    </m:r>
                  </m:oMath>
                </a14:m>
                <a:endParaRPr lang="en-US" altLang="zh-CN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6,4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5,3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4,2</m:t>
                                </m:r>
                              </m:e>
                            </m:d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3,1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/36</m:t>
                    </m:r>
                  </m:oMath>
                </a14:m>
                <a:endParaRPr lang="en-US" altLang="zh-CN" sz="2000" dirty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=6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=1/5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=6|</m:t>
                            </m:r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𝐘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COROLLARY 3.2: 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are independent random variables </a:t>
                </a:r>
                <a:r>
                  <a:rPr lang="en-US" altLang="zh-CN" sz="2400" dirty="0" smtClean="0"/>
                  <a:t>if and only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400" b="0" i="1" dirty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sz="2400" b="1" dirty="0" err="1">
                        <a:latin typeface="Cambria Math" panose="02040503050406030204" pitchFamily="18" charset="0"/>
                      </a:rPr>
                      <m:t>𝐏𝐫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/>
                  <a:t>. </a:t>
                </a: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𝐕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⁡[{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6,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}]</m:t>
                    </m:r>
                  </m:oMath>
                </a14:m>
                <a:endParaRPr lang="en-US" altLang="zh-CN" sz="24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4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=(1/36)/(6/36)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=1/6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en-US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7763"/>
                <a:ext cx="9144000" cy="5362622"/>
              </a:xfrm>
              <a:prstGeom prst="rect">
                <a:avLst/>
              </a:prstGeom>
              <a:blipFill>
                <a:blip r:embed="rId3"/>
                <a:stretch>
                  <a:fillRect l="-1000" t="-114" r="-667" b="-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350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Discrete Probability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606187"/>
                <a:ext cx="9144000" cy="4220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400" b="1" dirty="0" smtClean="0"/>
                  <a:t>Total Probability Formula:</a:t>
                </a:r>
                <a:r>
                  <a:rPr lang="en-US" altLang="zh-CN" sz="2400" dirty="0" smtClean="0"/>
                  <a:t> Let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400" b="1" dirty="0"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altLang="zh-CN" sz="2400" b="1" dirty="0"/>
                  <a:t> </a:t>
                </a:r>
                <a:r>
                  <a:rPr lang="en-US" altLang="zh-CN" sz="2400" dirty="0" smtClean="0"/>
                  <a:t>be </a:t>
                </a:r>
                <a:r>
                  <a:rPr lang="en-US" altLang="zh-CN" sz="2400" dirty="0"/>
                  <a:t>random </a:t>
                </a:r>
                <a:r>
                  <a:rPr lang="en-US" altLang="zh-CN" sz="2400" dirty="0" smtClean="0"/>
                  <a:t>variables over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2400" dirty="0" smtClean="0"/>
                  <a:t>, respectively. Then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400" dirty="0" smtClean="0"/>
                  <a:t> we have that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 smtClean="0"/>
                  <a:t>       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1">
                                <a:latin typeface="Cambria Math" panose="02040503050406030204" pitchFamily="18" charset="0"/>
                              </a:rPr>
                              <m:t>𝐘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400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b="0" dirty="0" smtClean="0"/>
                  <a:t>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𝐘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In </a:t>
                </a:r>
                <a:r>
                  <a:rPr lang="en-US" altLang="zh-CN" sz="2000" b="1" dirty="0">
                    <a:solidFill>
                      <a:schemeClr val="accent5">
                        <a:lumMod val="50000"/>
                      </a:schemeClr>
                    </a:solidFill>
                  </a:rPr>
                  <a:t>EXP</a:t>
                </a: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=6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</a:t>
                </a: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+0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zh-CN" sz="2000" b="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06187"/>
                <a:ext cx="9144000" cy="4220514"/>
              </a:xfrm>
              <a:prstGeom prst="rect">
                <a:avLst/>
              </a:prstGeom>
              <a:blipFill>
                <a:blip r:embed="rId3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610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68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</a:t>
            </a:r>
            <a:r>
              <a:rPr lang="en-US" altLang="zh-CN" dirty="0" smtClean="0">
                <a:latin typeface="+mn-lt"/>
              </a:rPr>
              <a:t>Hill </a:t>
            </a:r>
            <a:r>
              <a:rPr lang="en-US" altLang="zh-CN" dirty="0">
                <a:latin typeface="+mn-lt"/>
              </a:rPr>
              <a:t>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0" y="1060991"/>
                <a:ext cx="9144000" cy="4997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Problem: </a:t>
                </a:r>
                <a:r>
                  <a:rPr lang="en-US" sz="2400" dirty="0" smtClean="0"/>
                  <a:t>Given a ciphertext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 smtClean="0"/>
                  <a:t> and the corresponding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   plaintext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 smtClean="0"/>
                  <a:t> in the Hill</a:t>
                </a:r>
                <a:r>
                  <a:rPr lang="en-US" altLang="zh-CN" sz="2400" dirty="0" smtClean="0"/>
                  <a:t> </a:t>
                </a:r>
                <a:r>
                  <a:rPr lang="en-US" altLang="zh-CN" sz="2400" dirty="0" smtClean="0"/>
                  <a:t>cipher with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 smtClean="0"/>
                  <a:t>,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 determine the key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.</a:t>
                </a:r>
                <a:r>
                  <a:rPr lang="en-US" sz="2400" b="1" dirty="0" smtClean="0"/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Basic Idea: </a:t>
                </a:r>
                <a:r>
                  <a:rPr lang="en-US" sz="2400" dirty="0" smtClean="0"/>
                  <a:t>Write both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sz="2400" dirty="0" smtClean="0"/>
                  <a:t> as two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matrices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⋮        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⋮                 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⋮          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CN" sz="200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⋮                 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⋮                 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+2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⋮                  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altLang="zh-CN" sz="2000" i="1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We have that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𝑋𝐾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 smtClean="0"/>
                  <a:t> is invertible modulo 26,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 smtClean="0"/>
                  <a:t>.</a:t>
                </a: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60991"/>
                <a:ext cx="9144000" cy="4997778"/>
              </a:xfrm>
              <a:prstGeom prst="rect">
                <a:avLst/>
              </a:prstGeom>
              <a:blipFill>
                <a:blip r:embed="rId3"/>
                <a:stretch>
                  <a:fillRect l="-1000" b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209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Random Variables in Cryptosystem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258025"/>
                <a:ext cx="9144000" cy="4782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Secret Key </a:t>
                </a:r>
                <a14:m>
                  <m:oMath xmlns:m="http://schemas.openxmlformats.org/officeDocument/2006/math">
                    <m:r>
                      <a:rPr lang="en-US" altLang="zh-CN" sz="2400" b="1" i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US" altLang="zh-CN" sz="2400" dirty="0"/>
                  <a:t>: </a:t>
                </a:r>
                <a:r>
                  <a:rPr lang="en-US" altLang="zh-CN" sz="2400" dirty="0" smtClean="0"/>
                  <a:t>For every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400" dirty="0" smtClean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 smtClean="0"/>
                  <a:t> is the </a:t>
                </a:r>
                <a:r>
                  <a:rPr lang="en-US" altLang="zh-CN" sz="2400" dirty="0"/>
                  <a:t>probability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 is </a:t>
                </a:r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chosen as the secret key.</a:t>
                </a:r>
                <a:endParaRPr lang="en-US" altLang="zh-CN" sz="20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 smtClean="0"/>
                  <a:t>The distribution of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US" altLang="zh-CN" sz="2000" dirty="0" smtClean="0"/>
                  <a:t> is determine by Alice and Bob, the users of the system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>
                        <a:latin typeface="Cambria Math" panose="02040503050406030204" pitchFamily="18" charset="0"/>
                      </a:rPr>
                      <m:t>𝐊</m:t>
                    </m:r>
                  </m:oMath>
                </a14:m>
                <a:r>
                  <a:rPr lang="en-US" altLang="zh-CN" sz="2000" dirty="0" smtClean="0"/>
                  <a:t> is usually the uniform distribution but this is not necessary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Plaintext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sz="240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is </a:t>
                </a:r>
                <a:r>
                  <a:rPr lang="en-US" altLang="zh-CN" sz="2400" dirty="0"/>
                  <a:t>the probability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/>
                  <a:t> will be encrypted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/>
                  <a:t>The distribution of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is determined </a:t>
                </a:r>
                <a:r>
                  <a:rPr lang="en-US" altLang="zh-CN" sz="2000" dirty="0"/>
                  <a:t>by the </a:t>
                </a:r>
                <a:r>
                  <a:rPr lang="en-US" altLang="zh-CN" sz="2000" dirty="0" smtClean="0"/>
                  <a:t>sender</a:t>
                </a:r>
                <a:endParaRPr lang="en-US" altLang="zh-CN" sz="2000" dirty="0"/>
              </a:p>
              <a:p>
                <a:pPr marL="1257300" lvl="2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Example: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="</m:t>
                            </m:r>
                            <m:r>
                              <m:rPr>
                                <m:nor/>
                              </m:rPr>
                              <a:rPr lang="en-US" altLang="zh-CN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attack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altLang="zh-CN" dirty="0">
                    <a:solidFill>
                      <a:schemeClr val="accent5">
                        <a:lumMod val="50000"/>
                      </a:schemeClr>
                    </a:solidFill>
                  </a:rPr>
                  <a:t> if you are well-prepared for a </a:t>
                </a:r>
                <a:r>
                  <a:rPr lang="en-US" altLang="zh-CN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war; 0.1 if not</a:t>
                </a:r>
                <a:endParaRPr lang="en-US" altLang="zh-CN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Ciphertext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zh-CN" sz="2400" dirty="0" smtClean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sz="2400" dirty="0" smtClean="0"/>
                  <a:t> is the </a:t>
                </a:r>
                <a:r>
                  <a:rPr lang="en-US" altLang="zh-CN" sz="2400" dirty="0"/>
                  <a:t>probability that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will be the ciphertext</a:t>
                </a:r>
                <a:endParaRPr lang="en-US" altLang="zh-CN" sz="2400" b="1" dirty="0"/>
              </a:p>
              <a:p>
                <a:pPr marL="800100" lvl="1" indent="-342900">
                  <a:lnSpc>
                    <a:spcPct val="120000"/>
                  </a:lnSpc>
                  <a:buFont typeface="Arial" pitchFamily="34" charset="0"/>
                  <a:buChar char="•"/>
                </a:pPr>
                <a:r>
                  <a:rPr lang="en-US" altLang="zh-CN" sz="2000" dirty="0"/>
                  <a:t>The distribution of </a:t>
                </a:r>
                <a14:m>
                  <m:oMath xmlns:m="http://schemas.openxmlformats.org/officeDocument/2006/math"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is determined </a:t>
                </a:r>
                <a:r>
                  <a:rPr lang="en-US" altLang="zh-CN" sz="2000" dirty="0"/>
                  <a:t>by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and the encryption rule</a:t>
                </a:r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Assumptions: </a:t>
                </a:r>
                <a:r>
                  <a:rPr lang="en-US" altLang="zh-CN" sz="2400" dirty="0" err="1" smtClean="0"/>
                  <a:t>W.l.o.g</a:t>
                </a:r>
                <a:r>
                  <a:rPr lang="en-US" altLang="zh-CN" sz="2400" dirty="0" smtClean="0"/>
                  <a:t>., we make the following assumptions 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dirty="0" smtClean="0"/>
                  <a:t> are </a:t>
                </a:r>
                <a:r>
                  <a:rPr lang="en-US" altLang="zh-CN" dirty="0"/>
                  <a:t>independent random variables</a:t>
                </a:r>
                <a:r>
                  <a:rPr lang="en-US" altLang="zh-CN" dirty="0" smtClean="0"/>
                  <a:t>.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altLang="zh-CN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func>
                  </m:oMath>
                </a14:m>
                <a:r>
                  <a:rPr lang="en-US" altLang="zh-CN" dirty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dirty="0" smtClean="0"/>
                  <a:t>;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0" smtClean="0"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58025"/>
                <a:ext cx="9144000" cy="4782848"/>
              </a:xfrm>
              <a:prstGeom prst="rect">
                <a:avLst/>
              </a:prstGeom>
              <a:blipFill>
                <a:blip r:embed="rId3"/>
                <a:stretch>
                  <a:fillRect l="-1000" t="-127" b="-6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74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Calculation of Probabilities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412024"/>
                <a:ext cx="9144000" cy="429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Image of</a:t>
                </a: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: For any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𝒦</m:t>
                    </m:r>
                  </m:oMath>
                </a14:m>
                <a:r>
                  <a:rPr lang="en-US" altLang="zh-CN" sz="2400" dirty="0" smtClean="0"/>
                  <a:t>, the image of the encryption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 is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 sz="2400" b="0" i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⁡[</m:t>
                          </m:r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>
                                      <a:latin typeface="Cambria Math" panose="02040503050406030204" pitchFamily="18" charset="0"/>
                                    </a:rPr>
                                    <m:t>𝐊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000" dirty="0" smtClean="0"/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>
                              <a:latin typeface="Cambria Math" panose="02040503050406030204" pitchFamily="18" charset="0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b="1">
                                      <a:latin typeface="Cambria Math" panose="02040503050406030204" pitchFamily="18" charset="0"/>
                                    </a:rPr>
                                    <m:t>𝐏𝐫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>
                                          <a:latin typeface="Cambria Math" panose="02040503050406030204" pitchFamily="18" charset="0"/>
                                        </a:rPr>
                                        <m:t>𝐊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d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𝐏𝐫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>
                                          <a:latin typeface="Cambria Math" panose="02040503050406030204" pitchFamily="18" charset="0"/>
                                        </a:rPr>
                                        <m:t>𝐊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𝐏𝐫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⁡[</m:t>
                              </m:r>
                              <m:r>
                                <a:rPr lang="en-US" altLang="zh-CN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e>
                          </m:nary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12024"/>
                <a:ext cx="9144000" cy="4296112"/>
              </a:xfrm>
              <a:prstGeom prst="rect">
                <a:avLst/>
              </a:prstGeom>
              <a:blipFill>
                <a:blip r:embed="rId3"/>
                <a:stretch>
                  <a:fillRect l="-1000" t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418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84765"/>
                <a:ext cx="9144000" cy="505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={1,2,3,4}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Encryption rules: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4765"/>
                <a:ext cx="9144000" cy="5053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2874746" y="2401370"/>
              <a:ext cx="339450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1503">
                      <a:extLst>
                        <a:ext uri="{9D8B030D-6E8A-4147-A177-3AD203B41FA5}">
                          <a16:colId xmlns:a16="http://schemas.microsoft.com/office/drawing/2014/main" val="1942947991"/>
                        </a:ext>
                      </a:extLst>
                    </a:gridCol>
                    <a:gridCol w="1131503">
                      <a:extLst>
                        <a:ext uri="{9D8B030D-6E8A-4147-A177-3AD203B41FA5}">
                          <a16:colId xmlns:a16="http://schemas.microsoft.com/office/drawing/2014/main" val="4225308647"/>
                        </a:ext>
                      </a:extLst>
                    </a:gridCol>
                    <a:gridCol w="1131503">
                      <a:extLst>
                        <a:ext uri="{9D8B030D-6E8A-4147-A177-3AD203B41FA5}">
                          <a16:colId xmlns:a16="http://schemas.microsoft.com/office/drawing/2014/main" val="38462942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8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0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076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493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/>
            </p:nvGraphicFramePr>
            <p:xfrm>
              <a:off x="2874746" y="2401370"/>
              <a:ext cx="339450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1503">
                      <a:extLst>
                        <a:ext uri="{9D8B030D-6E8A-4147-A177-3AD203B41FA5}">
                          <a16:colId xmlns:a16="http://schemas.microsoft.com/office/drawing/2014/main" val="1942947991"/>
                        </a:ext>
                      </a:extLst>
                    </a:gridCol>
                    <a:gridCol w="1131503">
                      <a:extLst>
                        <a:ext uri="{9D8B030D-6E8A-4147-A177-3AD203B41FA5}">
                          <a16:colId xmlns:a16="http://schemas.microsoft.com/office/drawing/2014/main" val="4225308647"/>
                        </a:ext>
                      </a:extLst>
                    </a:gridCol>
                    <a:gridCol w="1131503">
                      <a:extLst>
                        <a:ext uri="{9D8B030D-6E8A-4147-A177-3AD203B41FA5}">
                          <a16:colId xmlns:a16="http://schemas.microsoft.com/office/drawing/2014/main" val="38462942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538" t="-1639" r="-10107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538" t="-1639" r="-107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8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38" t="-100000" r="-20107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0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38" t="-203279" r="-20107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076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38" t="-303279" r="-2010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49342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273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+mn-lt"/>
              </a:rPr>
              <a:t>EXAMPLE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0" y="1084765"/>
                <a:ext cx="9144000" cy="5351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𝒦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000" b="0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𝐊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solidFill>
                                      <a:schemeClr val="accent5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sz="200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={1,2,3,4}</m:t>
                    </m:r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Encryption rules:</a:t>
                </a: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d>
                      </m:e>
                    </m:func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𝐲</m:t>
                            </m:r>
                            <m:r>
                              <a:rPr lang="en-US" altLang="zh-CN" sz="2000" b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00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00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zh-CN" sz="2000" b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𝐊</m:t>
                    </m:r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]/(1/8)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2000" dirty="0">
                    <a:solidFill>
                      <a:schemeClr val="accent5">
                        <a:lumMod val="50000"/>
                      </a:schemeClr>
                    </a:solidFill>
                  </a:rPr>
                  <a:t>                       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4765"/>
                <a:ext cx="9144000" cy="5351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74746" y="2401370"/>
              <a:ext cx="339450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1503">
                      <a:extLst>
                        <a:ext uri="{9D8B030D-6E8A-4147-A177-3AD203B41FA5}">
                          <a16:colId xmlns:a16="http://schemas.microsoft.com/office/drawing/2014/main" val="1942947991"/>
                        </a:ext>
                      </a:extLst>
                    </a:gridCol>
                    <a:gridCol w="1131503">
                      <a:extLst>
                        <a:ext uri="{9D8B030D-6E8A-4147-A177-3AD203B41FA5}">
                          <a16:colId xmlns:a16="http://schemas.microsoft.com/office/drawing/2014/main" val="4225308647"/>
                        </a:ext>
                      </a:extLst>
                    </a:gridCol>
                    <a:gridCol w="1131503">
                      <a:extLst>
                        <a:ext uri="{9D8B030D-6E8A-4147-A177-3AD203B41FA5}">
                          <a16:colId xmlns:a16="http://schemas.microsoft.com/office/drawing/2014/main" val="38462942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8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0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076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493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3140950"/>
                  </p:ext>
                </p:extLst>
              </p:nvPr>
            </p:nvGraphicFramePr>
            <p:xfrm>
              <a:off x="2874746" y="2401370"/>
              <a:ext cx="3394509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31503">
                      <a:extLst>
                        <a:ext uri="{9D8B030D-6E8A-4147-A177-3AD203B41FA5}">
                          <a16:colId xmlns:a16="http://schemas.microsoft.com/office/drawing/2014/main" val="1942947991"/>
                        </a:ext>
                      </a:extLst>
                    </a:gridCol>
                    <a:gridCol w="1131503">
                      <a:extLst>
                        <a:ext uri="{9D8B030D-6E8A-4147-A177-3AD203B41FA5}">
                          <a16:colId xmlns:a16="http://schemas.microsoft.com/office/drawing/2014/main" val="4225308647"/>
                        </a:ext>
                      </a:extLst>
                    </a:gridCol>
                    <a:gridCol w="1131503">
                      <a:extLst>
                        <a:ext uri="{9D8B030D-6E8A-4147-A177-3AD203B41FA5}">
                          <a16:colId xmlns:a16="http://schemas.microsoft.com/office/drawing/2014/main" val="38462942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0538" t="-1639" r="-10107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538" t="-1639" r="-1075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8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38" t="-100000" r="-20107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0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38" t="-203279" r="-20107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0769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38" t="-303279" r="-20107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34934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73143" y="3968687"/>
              <a:ext cx="339451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902">
                      <a:extLst>
                        <a:ext uri="{9D8B030D-6E8A-4147-A177-3AD203B41FA5}">
                          <a16:colId xmlns:a16="http://schemas.microsoft.com/office/drawing/2014/main" val="1942947991"/>
                        </a:ext>
                      </a:extLst>
                    </a:gridCol>
                    <a:gridCol w="678902">
                      <a:extLst>
                        <a:ext uri="{9D8B030D-6E8A-4147-A177-3AD203B41FA5}">
                          <a16:colId xmlns:a16="http://schemas.microsoft.com/office/drawing/2014/main" val="4225308647"/>
                        </a:ext>
                      </a:extLst>
                    </a:gridCol>
                    <a:gridCol w="678902">
                      <a:extLst>
                        <a:ext uri="{9D8B030D-6E8A-4147-A177-3AD203B41FA5}">
                          <a16:colId xmlns:a16="http://schemas.microsoft.com/office/drawing/2014/main" val="3846294237"/>
                        </a:ext>
                      </a:extLst>
                    </a:gridCol>
                    <a:gridCol w="678902">
                      <a:extLst>
                        <a:ext uri="{9D8B030D-6E8A-4147-A177-3AD203B41FA5}">
                          <a16:colId xmlns:a16="http://schemas.microsoft.com/office/drawing/2014/main" val="1959543704"/>
                        </a:ext>
                      </a:extLst>
                    </a:gridCol>
                    <a:gridCol w="678902">
                      <a:extLst>
                        <a:ext uri="{9D8B030D-6E8A-4147-A177-3AD203B41FA5}">
                          <a16:colId xmlns:a16="http://schemas.microsoft.com/office/drawing/2014/main" val="15240176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8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1/7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1/4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0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6/7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3/4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0769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2939609"/>
                  </p:ext>
                </p:extLst>
              </p:nvPr>
            </p:nvGraphicFramePr>
            <p:xfrm>
              <a:off x="2873143" y="3968687"/>
              <a:ext cx="3394510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902">
                      <a:extLst>
                        <a:ext uri="{9D8B030D-6E8A-4147-A177-3AD203B41FA5}">
                          <a16:colId xmlns:a16="http://schemas.microsoft.com/office/drawing/2014/main" val="1942947991"/>
                        </a:ext>
                      </a:extLst>
                    </a:gridCol>
                    <a:gridCol w="678902">
                      <a:extLst>
                        <a:ext uri="{9D8B030D-6E8A-4147-A177-3AD203B41FA5}">
                          <a16:colId xmlns:a16="http://schemas.microsoft.com/office/drawing/2014/main" val="4225308647"/>
                        </a:ext>
                      </a:extLst>
                    </a:gridCol>
                    <a:gridCol w="678902">
                      <a:extLst>
                        <a:ext uri="{9D8B030D-6E8A-4147-A177-3AD203B41FA5}">
                          <a16:colId xmlns:a16="http://schemas.microsoft.com/office/drawing/2014/main" val="3846294237"/>
                        </a:ext>
                      </a:extLst>
                    </a:gridCol>
                    <a:gridCol w="678902">
                      <a:extLst>
                        <a:ext uri="{9D8B030D-6E8A-4147-A177-3AD203B41FA5}">
                          <a16:colId xmlns:a16="http://schemas.microsoft.com/office/drawing/2014/main" val="1959543704"/>
                        </a:ext>
                      </a:extLst>
                    </a:gridCol>
                    <a:gridCol w="678902">
                      <a:extLst>
                        <a:ext uri="{9D8B030D-6E8A-4147-A177-3AD203B41FA5}">
                          <a16:colId xmlns:a16="http://schemas.microsoft.com/office/drawing/2014/main" val="15240176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802" t="-3279" r="-3036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3279" r="-20089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2703" t="-3279" r="-10270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99107" t="-3279" r="-1786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801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93" t="-103279" r="-400000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1/7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1/4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50680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893" t="-203279" r="-40000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6/7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3/4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107693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5018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</a:t>
            </a:r>
            <a:r>
              <a:rPr lang="en-US" altLang="zh-CN" dirty="0" smtClean="0">
                <a:latin typeface="+mn-lt"/>
              </a:rPr>
              <a:t>Hill </a:t>
            </a:r>
            <a:r>
              <a:rPr lang="en-US" altLang="zh-CN" dirty="0">
                <a:latin typeface="+mn-lt"/>
              </a:rPr>
              <a:t>Cipher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/>
              <p:cNvSpPr txBox="1"/>
              <p:nvPr/>
            </p:nvSpPr>
            <p:spPr>
              <a:xfrm>
                <a:off x="0" y="1439677"/>
                <a:ext cx="9144000" cy="4129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400" b="1" dirty="0" smtClean="0"/>
                  <a:t>EXAMPLE: </a:t>
                </a:r>
                <a:r>
                  <a:rPr lang="en-US" sz="2400" dirty="0" smtClean="0"/>
                  <a:t>Suppose that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friday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PQCFKU</a:t>
                </a:r>
                <a:r>
                  <a:rPr lang="en-US" sz="2000" dirty="0" smtClean="0"/>
                  <a:t>, </a:t>
                </a:r>
                <a:r>
                  <a:rPr lang="en-US" sz="2000" dirty="0" smtClean="0"/>
                  <a:t>and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26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0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5,17,8,3,0,24</m:t>
                        </m:r>
                      </m:e>
                    </m:d>
                  </m:oMath>
                </a14:m>
                <a:endParaRPr lang="en-US" sz="20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=(15,16,2,5,10,20)</m:t>
                    </m:r>
                  </m:oMath>
                </a14:m>
                <a:endParaRPr lang="en-US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accent5">
                        <a:lumMod val="50000"/>
                      </a:schemeClr>
                    </a:solidFill>
                  </a:rPr>
                  <a:t>4 letters of the plaintext (and ciphertext) are enough</a:t>
                </a: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b="0" dirty="0" smtClean="0">
                  <a:solidFill>
                    <a:schemeClr val="accent5">
                      <a:lumMod val="50000"/>
                    </a:schemeClr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solidFill>
                          <a:schemeClr val="accent5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solidFill>
                              <a:schemeClr val="accent5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solidFill>
                                  <a:schemeClr val="accent5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39677"/>
                <a:ext cx="9144000" cy="4129336"/>
              </a:xfrm>
              <a:prstGeom prst="rect">
                <a:avLst/>
              </a:prstGeom>
              <a:blipFill>
                <a:blip r:embed="rId3"/>
                <a:stretch>
                  <a:fillRect l="-1000" t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70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41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</a:t>
            </a:r>
            <a:r>
              <a:rPr lang="en-US" altLang="zh-CN" dirty="0" smtClean="0">
                <a:latin typeface="+mn-lt"/>
              </a:rPr>
              <a:t>LFSR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996339"/>
                <a:ext cx="9144000" cy="50972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Linear Recurrence of Degree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: Given a tuple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dirty="0"/>
                  <a:t> bits,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      generate a key stream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zh-CN" sz="2400" dirty="0"/>
                  <a:t> of infinite length as follows: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altLang="zh-CN" sz="2400" dirty="0">
                    <a:solidFill>
                      <a:srgbClr val="C00000"/>
                    </a:solidFill>
                  </a:rPr>
                  <a:t>  for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+2, …</m:t>
                    </m:r>
                  </m:oMath>
                </a14:m>
                <a:endParaRPr lang="en-US" altLang="zh-CN" sz="2400" dirty="0">
                  <a:solidFill>
                    <a:srgbClr val="C00000"/>
                  </a:solidFill>
                </a:endParaRPr>
              </a:p>
              <a:p>
                <a:pPr marL="1257300" lvl="2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dirty="0"/>
                  <a:t> are </a:t>
                </a:r>
                <a:r>
                  <a:rPr lang="en-US" altLang="zh-CN" sz="2400" dirty="0" smtClean="0"/>
                  <a:t>constants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Known Plaintext Attack</a:t>
                </a:r>
                <a:r>
                  <a:rPr lang="en-US" altLang="zh-CN" sz="2400" dirty="0" smtClean="0"/>
                  <a:t>: The adversary is given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The adversary learns the keystream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𝐳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b="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The keystream was generated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 2</m:t>
                        </m:r>
                      </m:e>
                    </m:nary>
                  </m:oMath>
                </a14:m>
                <a:r>
                  <a:rPr lang="en-US" altLang="zh-CN" sz="2400" dirty="0" smtClean="0"/>
                  <a:t> for all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96339"/>
                <a:ext cx="9144000" cy="5097229"/>
              </a:xfrm>
              <a:prstGeom prst="rect">
                <a:avLst/>
              </a:prstGeom>
              <a:blipFill>
                <a:blip r:embed="rId3"/>
                <a:stretch>
                  <a:fillRect l="-1000" t="-119" b="-9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465455" y="4188691"/>
                <a:ext cx="101393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455" y="4188691"/>
                <a:ext cx="1013931" cy="276999"/>
              </a:xfrm>
              <a:prstGeom prst="rect">
                <a:avLst/>
              </a:prstGeom>
              <a:blipFill>
                <a:blip r:embed="rId4"/>
                <a:stretch>
                  <a:fillRect l="-2410" r="-1807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urved Connector 4"/>
          <p:cNvCxnSpPr>
            <a:endCxn id="3" idx="1"/>
          </p:cNvCxnSpPr>
          <p:nvPr/>
        </p:nvCxnSpPr>
        <p:spPr>
          <a:xfrm flipV="1">
            <a:off x="4248727" y="4327191"/>
            <a:ext cx="2216728" cy="429536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</a:t>
            </a:r>
            <a:r>
              <a:rPr lang="en-US" altLang="zh-CN" dirty="0" smtClean="0">
                <a:latin typeface="+mn-lt"/>
              </a:rPr>
              <a:t>LFSR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913215"/>
                <a:ext cx="9144000" cy="5732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/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endParaRPr lang="en-US" altLang="zh-CN" sz="2400" dirty="0" smtClean="0"/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altLang="zh-CN" sz="2400" dirty="0" smtClean="0"/>
                  <a:t> is invertible, then 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400" dirty="0" smtClean="0"/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b="1" dirty="0" smtClean="0"/>
                  <a:t>EXAMPLE</a:t>
                </a:r>
                <a:r>
                  <a:rPr lang="en-US" altLang="zh-CN" sz="2400" dirty="0" smtClean="0"/>
                  <a:t>: Suppose that </a:t>
                </a:r>
                <a14:m>
                  <m:oMath xmlns:m="http://schemas.openxmlformats.org/officeDocument/2006/math"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 smtClean="0"/>
                      <m:t>0110011111</m:t>
                    </m:r>
                    <m:r>
                      <m:rPr>
                        <m:nor/>
                      </m:rPr>
                      <a:rPr lang="en-US" altLang="zh-CN" sz="2400"/>
                      <m:t>11000</m:t>
                    </m:r>
                    <m:r>
                      <m:rPr>
                        <m:nor/>
                      </m:rPr>
                      <a:rPr lang="en-US" altLang="zh-CN" sz="2400" b="0" i="0" smtClean="0"/>
                      <m:t>,</m:t>
                    </m:r>
                  </m:oMath>
                </a14:m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sz="2400" b="1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/>
                      <m:t>101101011110010</m:t>
                    </m:r>
                  </m:oMath>
                </a14:m>
                <a:r>
                  <a:rPr lang="en-US" altLang="zh-CN" sz="2400" dirty="0" smtClean="0"/>
                  <a:t>,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      and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zh-CN" sz="2400" dirty="0" smtClean="0"/>
                  <a:t>. Determine the keystream generator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 smtClean="0"/>
                  <a:t>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000" smtClean="0">
                        <a:solidFill>
                          <a:srgbClr val="C00000"/>
                        </a:solidFill>
                      </a:rPr>
                      <m:t>1101001000</m:t>
                    </m:r>
                    <m:r>
                      <m:rPr>
                        <m:nor/>
                      </m:rPr>
                      <a:rPr lang="en-US" altLang="zh-CN" sz="2000"/>
                      <m:t>01010</m:t>
                    </m:r>
                  </m:oMath>
                </a14:m>
                <a:endParaRPr lang="en-US" altLang="zh-CN" sz="2400" dirty="0" smtClean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0,1,0,0,0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3215"/>
                <a:ext cx="9144000" cy="5732723"/>
              </a:xfrm>
              <a:prstGeom prst="rect">
                <a:avLst/>
              </a:prstGeom>
              <a:blipFill>
                <a:blip r:embed="rId3"/>
                <a:stretch>
                  <a:fillRect l="-1000" r="-25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564051" y="2761677"/>
            <a:ext cx="295273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008091" y="2770913"/>
                <a:ext cx="1524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8091" y="2770913"/>
                <a:ext cx="152400" cy="276999"/>
              </a:xfrm>
              <a:prstGeom prst="rect">
                <a:avLst/>
              </a:prstGeom>
              <a:blipFill>
                <a:blip r:embed="rId4"/>
                <a:stretch>
                  <a:fillRect l="-52000" r="-48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88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>
                <a:latin typeface="+mn-lt"/>
              </a:rPr>
              <a:t>Cryptanalysis of the </a:t>
            </a:r>
            <a:r>
              <a:rPr lang="en-US" altLang="zh-CN" dirty="0" smtClean="0">
                <a:latin typeface="+mn-lt"/>
              </a:rPr>
              <a:t>LFSR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0" y="1310382"/>
                <a:ext cx="9144000" cy="4728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 smtClean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m:rPr>
                        <m:aln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0,1,0,0,0</m:t>
                        </m:r>
                      </m:e>
                    </m:d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2000" dirty="0" smtClean="0"/>
                  <a:t>                          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zh-CN" sz="2000" dirty="0"/>
                  <a:t> </a:t>
                </a:r>
                <a:r>
                  <a:rPr lang="en-US" altLang="zh-CN" sz="2000" dirty="0" smtClean="0"/>
                  <a:t>                            </a:t>
                </a:r>
                <a14:m>
                  <m:oMath xmlns:m="http://schemas.openxmlformats.org/officeDocument/2006/math">
                    <m:r>
                      <m:rPr>
                        <m:aln/>
                      </m:rP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1,0,0,1,0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en-US" altLang="zh-CN" sz="2000" dirty="0" smtClean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10382"/>
                <a:ext cx="9144000" cy="47286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781968" y="1348513"/>
            <a:ext cx="336203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How to calculate the inverse of a square matrix modulo 2?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b="1" dirty="0" smtClean="0"/>
              <a:t>Gaussian Elimination</a:t>
            </a:r>
            <a:endParaRPr lang="zh-CN" altLang="en-US" sz="1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23837"/>
            <a:ext cx="9144000" cy="26037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800" b="1" dirty="0" smtClean="0"/>
              <a:t>Summary of Classical Cryptography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All ciphers in classical cryptography have been </a:t>
            </a:r>
            <a:r>
              <a:rPr lang="en-US" sz="2400" b="1" dirty="0" smtClean="0">
                <a:solidFill>
                  <a:srgbClr val="FF0000"/>
                </a:solidFill>
              </a:rPr>
              <a:t>BADLY</a:t>
            </a:r>
            <a:r>
              <a:rPr lang="en-US" sz="2400" b="1" dirty="0" smtClean="0"/>
              <a:t> broken</a:t>
            </a:r>
            <a:endParaRPr lang="en-US" sz="2400" b="1" dirty="0"/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 smtClean="0"/>
              <a:t>Under COA or KPA, the adversary is able to recover the secret key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/>
              <a:t>Conclusion: Classical cryptography is art, not science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o formal definition of security</a:t>
            </a:r>
          </a:p>
          <a:p>
            <a:pPr marL="800100" lvl="1" indent="-342900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000" dirty="0"/>
              <a:t>n</a:t>
            </a:r>
            <a:r>
              <a:rPr lang="en-US" sz="2000" dirty="0" smtClean="0"/>
              <a:t>o security proof</a:t>
            </a:r>
          </a:p>
        </p:txBody>
      </p:sp>
    </p:spTree>
    <p:extLst>
      <p:ext uri="{BB962C8B-B14F-4D97-AF65-F5344CB8AC3E}">
        <p14:creationId xmlns:p14="http://schemas.microsoft.com/office/powerpoint/2010/main" val="120756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232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498080"/>
            <a:ext cx="9144000" cy="450267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CN" b="1" dirty="0" smtClean="0"/>
              <a:t> </a:t>
            </a:r>
            <a:endParaRPr lang="zh-CN" alt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pPr algn="ctr"/>
            <a:r>
              <a:rPr lang="en-US" altLang="zh-CN" dirty="0" smtClean="0">
                <a:latin typeface="+mn-lt"/>
              </a:rPr>
              <a:t>Scientific Study of Cryptography</a:t>
            </a:r>
            <a:endParaRPr lang="en-US" dirty="0">
              <a:latin typeface="+mn-lt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5254517" y="5185776"/>
            <a:ext cx="3048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Claude E. </a:t>
            </a:r>
            <a:r>
              <a:rPr lang="en-US" altLang="zh-CN" dirty="0" smtClean="0">
                <a:latin typeface="Calibri" panose="020F0502020204030204" pitchFamily="34" charset="0"/>
                <a:cs typeface="Calibri" panose="020F0502020204030204" pitchFamily="34" charset="0"/>
              </a:rPr>
              <a:t>Shannon (1916-2001)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516" y="1226128"/>
            <a:ext cx="3048002" cy="3892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23" y="984827"/>
            <a:ext cx="4112776" cy="566420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2813" y="5596705"/>
            <a:ext cx="3271408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rtlCol="0">
            <a:spAutoFit/>
          </a:bodyPr>
          <a:lstStyle/>
          <a:p>
            <a:r>
              <a:rPr lang="en-US" altLang="zh-CN" sz="2400" dirty="0" smtClean="0"/>
              <a:t>Defined </a:t>
            </a:r>
            <a:r>
              <a:rPr lang="en-US" altLang="zh-CN" sz="2400" b="1" dirty="0" smtClean="0"/>
              <a:t>“Perfect Secrecy”</a:t>
            </a:r>
          </a:p>
          <a:p>
            <a:pPr algn="ctr"/>
            <a:r>
              <a:rPr lang="en-US" altLang="zh-CN" dirty="0" smtClean="0"/>
              <a:t>in 1945 (declassified in 1949)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623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14375</TotalTime>
  <Words>779</Words>
  <Application>Microsoft Office PowerPoint</Application>
  <PresentationFormat>On-screen Show (4:3)</PresentationFormat>
  <Paragraphs>251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宋体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Applied Cryptography cryptanalysis of the Hill cipher and LFSR,  discrete probability </vt:lpstr>
      <vt:lpstr>Cryptanalysis of the Hill Cipher</vt:lpstr>
      <vt:lpstr>Cryptanalysis of the Hill Cipher</vt:lpstr>
      <vt:lpstr>PowerPoint Presentation</vt:lpstr>
      <vt:lpstr>Cryptanalysis of the LFSR</vt:lpstr>
      <vt:lpstr>Cryptanalysis of the LFSR</vt:lpstr>
      <vt:lpstr>Cryptanalysis of the LFSR</vt:lpstr>
      <vt:lpstr>PowerPoint Presentation</vt:lpstr>
      <vt:lpstr>Scientific Study of Cryptography</vt:lpstr>
      <vt:lpstr>Security</vt:lpstr>
      <vt:lpstr>Security</vt:lpstr>
      <vt:lpstr>Security</vt:lpstr>
      <vt:lpstr>PowerPoint Presentation</vt:lpstr>
      <vt:lpstr>Discrete Probability</vt:lpstr>
      <vt:lpstr>Discrete Probability</vt:lpstr>
      <vt:lpstr>Discrete Probability</vt:lpstr>
      <vt:lpstr>Discrete Probability</vt:lpstr>
      <vt:lpstr>Discrete Probability</vt:lpstr>
      <vt:lpstr>PowerPoint Presentation</vt:lpstr>
      <vt:lpstr>Random Variables in Cryptosystem</vt:lpstr>
      <vt:lpstr>Calculation of Probabilities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Nonhomogeneous R.R.</dc:title>
  <dc:creator>zhanglf</dc:creator>
  <cp:lastModifiedBy>zhanglf</cp:lastModifiedBy>
  <cp:revision>480</cp:revision>
  <cp:lastPrinted>2020-09-07T01:44:06Z</cp:lastPrinted>
  <dcterms:created xsi:type="dcterms:W3CDTF">2017-01-18T12:13:36Z</dcterms:created>
  <dcterms:modified xsi:type="dcterms:W3CDTF">2022-02-28T09:06:45Z</dcterms:modified>
</cp:coreProperties>
</file>