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623" r:id="rId2"/>
    <p:sldId id="771" r:id="rId3"/>
    <p:sldId id="772" r:id="rId4"/>
    <p:sldId id="773" r:id="rId5"/>
    <p:sldId id="774" r:id="rId6"/>
    <p:sldId id="775" r:id="rId7"/>
    <p:sldId id="776" r:id="rId8"/>
    <p:sldId id="777" r:id="rId9"/>
    <p:sldId id="778" r:id="rId10"/>
    <p:sldId id="779" r:id="rId11"/>
    <p:sldId id="780" r:id="rId12"/>
    <p:sldId id="781" r:id="rId13"/>
    <p:sldId id="782" r:id="rId14"/>
    <p:sldId id="785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3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3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3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3" Type="http://schemas.openxmlformats.org/officeDocument/2006/relationships/image" Target="../media/image23.png"/><Relationship Id="rId21" Type="http://schemas.openxmlformats.org/officeDocument/2006/relationships/image" Target="../media/image3.emf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5.png"/><Relationship Id="rId5" Type="http://schemas.openxmlformats.org/officeDocument/2006/relationships/image" Target="../media/image42.png"/><Relationship Id="rId15" Type="http://schemas.openxmlformats.org/officeDocument/2006/relationships/image" Target="../media/image32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5.png"/><Relationship Id="rId5" Type="http://schemas.openxmlformats.org/officeDocument/2006/relationships/image" Target="../media/image6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.emf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erfect secrecy, one-time pad, iterated ciphers, </a:t>
            </a:r>
            <a:b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substitution-permutation network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1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(Modern-Day) Block Ciphers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59252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Iterated Ciphers: </a:t>
                </a:r>
                <a:r>
                  <a:rPr lang="en-US" altLang="zh-CN" sz="2400" dirty="0" smtClean="0"/>
                  <a:t>An iterated </a:t>
                </a:r>
                <a:r>
                  <a:rPr lang="en-US" altLang="zh-CN" sz="2400" dirty="0"/>
                  <a:t>cipher requires the specification of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:r>
                  <a:rPr lang="en-US" altLang="zh-CN" sz="2400" u="sng" dirty="0" smtClean="0"/>
                  <a:t>round </a:t>
                </a:r>
                <a:r>
                  <a:rPr lang="en-US" altLang="zh-CN" sz="2400" u="sng" dirty="0"/>
                  <a:t>function</a:t>
                </a:r>
                <a:r>
                  <a:rPr lang="en-US" altLang="zh-CN" sz="2400" dirty="0"/>
                  <a:t> and a </a:t>
                </a:r>
                <a:r>
                  <a:rPr lang="en-US" altLang="zh-CN" sz="2400" u="sng" dirty="0"/>
                  <a:t>key </a:t>
                </a:r>
                <a:r>
                  <a:rPr lang="en-US" altLang="zh-CN" sz="2400" u="sng" dirty="0" smtClean="0"/>
                  <a:t>schedule</a:t>
                </a:r>
                <a:r>
                  <a:rPr lang="en-US" altLang="zh-CN" sz="2400" dirty="0" smtClean="0"/>
                  <a:t>, and </a:t>
                </a:r>
                <a:r>
                  <a:rPr lang="en-US" altLang="zh-CN" sz="2400" dirty="0"/>
                  <a:t>the encryption of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plaintext  will </a:t>
                </a:r>
                <a:r>
                  <a:rPr lang="en-US" altLang="zh-CN" sz="2400" dirty="0"/>
                  <a:t>proceed through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sz="2400" dirty="0"/>
                  <a:t> similar </a:t>
                </a:r>
                <a:r>
                  <a:rPr lang="en-US" altLang="zh-CN" sz="2400" u="sng" dirty="0"/>
                  <a:t>rounds</a:t>
                </a:r>
                <a:r>
                  <a:rPr lang="en-US" altLang="zh-CN" sz="2400" dirty="0" smtClean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9252"/>
                <a:ext cx="9144000" cy="1421928"/>
              </a:xfrm>
              <a:prstGeom prst="rect">
                <a:avLst/>
              </a:prstGeom>
              <a:blipFill>
                <a:blip r:embed="rId3"/>
                <a:stretch>
                  <a:fillRect l="-1000" t="-429" b="-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4499" y="3025845"/>
                <a:ext cx="3074796" cy="43780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99" y="3025845"/>
                <a:ext cx="3074796" cy="437803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14499" y="3954096"/>
                <a:ext cx="3074796" cy="43780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99" y="3954096"/>
                <a:ext cx="3074796" cy="437803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414499" y="5325691"/>
                <a:ext cx="3074796" cy="43780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99" y="5325691"/>
                <a:ext cx="3074796" cy="437803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403274" y="3025846"/>
            <a:ext cx="2743200" cy="27376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k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ey schedule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" idx="0"/>
          </p:cNvCxnSpPr>
          <p:nvPr/>
        </p:nvCxnSpPr>
        <p:spPr>
          <a:xfrm>
            <a:off x="2951897" y="2629139"/>
            <a:ext cx="0" cy="3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2"/>
            <a:endCxn id="25" idx="0"/>
          </p:cNvCxnSpPr>
          <p:nvPr/>
        </p:nvCxnSpPr>
        <p:spPr>
          <a:xfrm>
            <a:off x="2951897" y="3463648"/>
            <a:ext cx="0" cy="49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</p:cNvCxnSpPr>
          <p:nvPr/>
        </p:nvCxnSpPr>
        <p:spPr>
          <a:xfrm>
            <a:off x="2951897" y="4391899"/>
            <a:ext cx="0" cy="30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6" idx="0"/>
          </p:cNvCxnSpPr>
          <p:nvPr/>
        </p:nvCxnSpPr>
        <p:spPr>
          <a:xfrm>
            <a:off x="2951897" y="4992819"/>
            <a:ext cx="0" cy="3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91519" y="4702849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19" y="4702849"/>
                <a:ext cx="137858" cy="307777"/>
              </a:xfrm>
              <a:prstGeom prst="rect">
                <a:avLst/>
              </a:prstGeom>
              <a:blipFill>
                <a:blip r:embed="rId6"/>
                <a:stretch>
                  <a:fillRect l="-39130" r="-39130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5" idx="3"/>
          </p:cNvCxnSpPr>
          <p:nvPr/>
        </p:nvCxnSpPr>
        <p:spPr>
          <a:xfrm flipH="1">
            <a:off x="4489295" y="4172998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489295" y="3244746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89295" y="5544592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18904" y="4702849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04" y="4702849"/>
                <a:ext cx="137858" cy="307777"/>
              </a:xfrm>
              <a:prstGeom prst="rect">
                <a:avLst/>
              </a:prstGeom>
              <a:blipFill>
                <a:blip r:embed="rId7"/>
                <a:stretch>
                  <a:fillRect l="-39130" r="-39130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21578" y="2966450"/>
                <a:ext cx="364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78" y="2966450"/>
                <a:ext cx="364779" cy="307777"/>
              </a:xfrm>
              <a:prstGeom prst="rect">
                <a:avLst/>
              </a:prstGeom>
              <a:blipFill>
                <a:blip r:embed="rId8"/>
                <a:stretch>
                  <a:fillRect l="-16667" t="-2000" r="-5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821578" y="3885464"/>
                <a:ext cx="370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78" y="3885464"/>
                <a:ext cx="370293" cy="307777"/>
              </a:xfrm>
              <a:prstGeom prst="rect">
                <a:avLst/>
              </a:prstGeom>
              <a:blipFill>
                <a:blip r:embed="rId9"/>
                <a:stretch>
                  <a:fillRect l="-16393" t="-1961" r="-4918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21578" y="5261686"/>
                <a:ext cx="45704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78" y="5261686"/>
                <a:ext cx="457048" cy="314766"/>
              </a:xfrm>
              <a:prstGeom prst="rect">
                <a:avLst/>
              </a:prstGeom>
              <a:blipFill>
                <a:blip r:embed="rId10"/>
                <a:stretch>
                  <a:fillRect l="-13333" t="-1923" r="-4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537083" y="3106247"/>
            <a:ext cx="7894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Round 1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37083" y="4034498"/>
            <a:ext cx="7894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Round 2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8573" y="5406093"/>
                <a:ext cx="906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 smtClean="0"/>
                  <a:t>Round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𝓝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3" y="5406093"/>
                <a:ext cx="906467" cy="276999"/>
              </a:xfrm>
              <a:prstGeom prst="rect">
                <a:avLst/>
              </a:prstGeom>
              <a:blipFill>
                <a:blip r:embed="rId11"/>
                <a:stretch>
                  <a:fillRect l="-16216" t="-28889" r="-810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62877" y="4702849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77" y="4702849"/>
                <a:ext cx="137858" cy="307777"/>
              </a:xfrm>
              <a:prstGeom prst="rect">
                <a:avLst/>
              </a:prstGeom>
              <a:blipFill>
                <a:blip r:embed="rId12"/>
                <a:stretch>
                  <a:fillRect l="-40909" r="-45455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6774874" y="2633756"/>
            <a:ext cx="0" cy="3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803802" y="2691333"/>
                <a:ext cx="245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02" y="2691333"/>
                <a:ext cx="245002" cy="307777"/>
              </a:xfrm>
              <a:prstGeom prst="rect">
                <a:avLst/>
              </a:prstGeom>
              <a:blipFill>
                <a:blip r:embed="rId13"/>
                <a:stretch>
                  <a:fillRect l="-22500" r="-225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26" idx="2"/>
          </p:cNvCxnSpPr>
          <p:nvPr/>
        </p:nvCxnSpPr>
        <p:spPr>
          <a:xfrm flipH="1">
            <a:off x="2947281" y="5763494"/>
            <a:ext cx="4616" cy="40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 rot="5400000">
                <a:off x="6876223" y="4202150"/>
                <a:ext cx="33529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/>
                  <a:t>Encryption 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76223" y="4202150"/>
                <a:ext cx="3352969" cy="369332"/>
              </a:xfrm>
              <a:prstGeom prst="rect">
                <a:avLst/>
              </a:prstGeom>
              <a:blipFill>
                <a:blip r:embed="rId14"/>
                <a:stretch>
                  <a:fillRect l="-50000" t="-5636" r="-26667" b="-2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4415088" y="2677565"/>
            <a:ext cx="10172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Round Key</a:t>
            </a:r>
            <a:endParaRPr lang="zh-CN" altLang="en-US" b="1" dirty="0"/>
          </a:p>
        </p:txBody>
      </p:sp>
      <p:sp>
        <p:nvSpPr>
          <p:cNvPr id="75" name="Rectangular Callout 74"/>
          <p:cNvSpPr/>
          <p:nvPr/>
        </p:nvSpPr>
        <p:spPr>
          <a:xfrm>
            <a:off x="2964613" y="2666776"/>
            <a:ext cx="943159" cy="3479690"/>
          </a:xfrm>
          <a:prstGeom prst="wedgeRectCallout">
            <a:avLst>
              <a:gd name="adj1" fmla="val -3240"/>
              <a:gd name="adj2" fmla="val 516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66085" y="2686716"/>
                <a:ext cx="8499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85" y="2686716"/>
                <a:ext cx="849976" cy="307777"/>
              </a:xfrm>
              <a:prstGeom prst="rect">
                <a:avLst/>
              </a:prstGeom>
              <a:blipFill>
                <a:blip r:embed="rId15"/>
                <a:stretch>
                  <a:fillRect l="-4317" t="-4000" r="-1079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66085" y="3578023"/>
                <a:ext cx="376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85" y="3578023"/>
                <a:ext cx="376642" cy="307777"/>
              </a:xfrm>
              <a:prstGeom prst="rect">
                <a:avLst/>
              </a:prstGeom>
              <a:blipFill>
                <a:blip r:embed="rId16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966085" y="4981952"/>
                <a:ext cx="714170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85" y="4981952"/>
                <a:ext cx="714170" cy="314766"/>
              </a:xfrm>
              <a:prstGeom prst="rect">
                <a:avLst/>
              </a:prstGeom>
              <a:blipFill>
                <a:blip r:embed="rId17"/>
                <a:stretch>
                  <a:fillRect l="-5128" r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961469" y="5831700"/>
                <a:ext cx="936731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469" y="5831700"/>
                <a:ext cx="936731" cy="314766"/>
              </a:xfrm>
              <a:prstGeom prst="rect">
                <a:avLst/>
              </a:prstGeom>
              <a:blipFill>
                <a:blip r:embed="rId18"/>
                <a:stretch>
                  <a:fillRect l="-3922" t="-1961" r="-9804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966085" y="4386199"/>
                <a:ext cx="3821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85" y="4386199"/>
                <a:ext cx="382156" cy="307777"/>
              </a:xfrm>
              <a:prstGeom prst="rect">
                <a:avLst/>
              </a:prstGeom>
              <a:blipFill>
                <a:blip r:embed="rId19"/>
                <a:stretch>
                  <a:fillRect l="-9677" t="-4000" r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190516" y="6253190"/>
            <a:ext cx="4913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tate</a:t>
            </a:r>
            <a:endParaRPr lang="zh-CN" altLang="en-US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40524" y="3884708"/>
            <a:ext cx="35034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6" grpId="0" animBg="1"/>
      <p:bldP spid="29" grpId="0" animBg="1"/>
      <p:bldP spid="45" grpId="0"/>
      <p:bldP spid="54" grpId="0"/>
      <p:bldP spid="55" grpId="0"/>
      <p:bldP spid="56" grpId="0"/>
      <p:bldP spid="57" grpId="0"/>
      <p:bldP spid="61" grpId="0"/>
      <p:bldP spid="62" grpId="0"/>
      <p:bldP spid="63" grpId="0"/>
      <p:bldP spid="64" grpId="0"/>
      <p:bldP spid="66" grpId="0"/>
      <p:bldP spid="71" grpId="0"/>
      <p:bldP spid="74" grpId="0"/>
      <p:bldP spid="75" grpId="0" animBg="1"/>
      <p:bldP spid="58" grpId="0"/>
      <p:bldP spid="59" grpId="0"/>
      <p:bldP spid="60" grpId="0"/>
      <p:bldP spid="68" grpId="0"/>
      <p:bldP spid="70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(Modern-Day) Block Ciphers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59252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Iterated Ciphers: </a:t>
                </a:r>
                <a:r>
                  <a:rPr lang="en-US" altLang="zh-CN" sz="2400" dirty="0" smtClean="0"/>
                  <a:t>An iterated </a:t>
                </a:r>
                <a:r>
                  <a:rPr lang="en-US" altLang="zh-CN" sz="2400" dirty="0"/>
                  <a:t>cipher requires the specification of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:r>
                  <a:rPr lang="en-US" altLang="zh-CN" sz="2400" u="sng" dirty="0" smtClean="0"/>
                  <a:t>round </a:t>
                </a:r>
                <a:r>
                  <a:rPr lang="en-US" altLang="zh-CN" sz="2400" u="sng" dirty="0"/>
                  <a:t>function</a:t>
                </a:r>
                <a:r>
                  <a:rPr lang="en-US" altLang="zh-CN" sz="2400" dirty="0"/>
                  <a:t> and a </a:t>
                </a:r>
                <a:r>
                  <a:rPr lang="en-US" altLang="zh-CN" sz="2400" u="sng" dirty="0"/>
                  <a:t>key </a:t>
                </a:r>
                <a:r>
                  <a:rPr lang="en-US" altLang="zh-CN" sz="2400" u="sng" dirty="0" smtClean="0"/>
                  <a:t>schedule</a:t>
                </a:r>
                <a:r>
                  <a:rPr lang="en-US" altLang="zh-CN" sz="2400" dirty="0" smtClean="0"/>
                  <a:t>, and </a:t>
                </a:r>
                <a:r>
                  <a:rPr lang="en-US" altLang="zh-CN" sz="2400" dirty="0"/>
                  <a:t>the encryption of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plaintext  will </a:t>
                </a:r>
                <a:r>
                  <a:rPr lang="en-US" altLang="zh-CN" sz="2400" dirty="0"/>
                  <a:t>proceed through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sz="2400" dirty="0"/>
                  <a:t> similar </a:t>
                </a:r>
                <a:r>
                  <a:rPr lang="en-US" altLang="zh-CN" sz="2400" u="sng" dirty="0"/>
                  <a:t>rounds</a:t>
                </a:r>
                <a:r>
                  <a:rPr lang="en-US" altLang="zh-CN" sz="2400" dirty="0" smtClean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9252"/>
                <a:ext cx="9144000" cy="1421928"/>
              </a:xfrm>
              <a:prstGeom prst="rect">
                <a:avLst/>
              </a:prstGeom>
              <a:blipFill>
                <a:blip r:embed="rId3"/>
                <a:stretch>
                  <a:fillRect l="-1000" t="-429" b="-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4499" y="3025845"/>
                <a:ext cx="3074796" cy="43780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99" y="3025845"/>
                <a:ext cx="3074796" cy="437803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14499" y="3954096"/>
                <a:ext cx="3074796" cy="43780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99" y="3954096"/>
                <a:ext cx="3074796" cy="437803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414499" y="5325691"/>
                <a:ext cx="3074796" cy="43780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99" y="5325691"/>
                <a:ext cx="3074796" cy="437803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403274" y="3025846"/>
            <a:ext cx="2743200" cy="27376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k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ey schedule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2951897" y="2629139"/>
            <a:ext cx="0" cy="396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2951897" y="3463648"/>
            <a:ext cx="0" cy="490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2951897" y="4391899"/>
            <a:ext cx="0" cy="308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951897" y="4992819"/>
            <a:ext cx="0" cy="3328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91519" y="4702849"/>
                <a:ext cx="13785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19" y="4702849"/>
                <a:ext cx="137858" cy="307777"/>
              </a:xfrm>
              <a:prstGeom prst="rect">
                <a:avLst/>
              </a:prstGeom>
              <a:blipFill>
                <a:blip r:embed="rId6"/>
                <a:stretch>
                  <a:fillRect l="-39130" r="-39130"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5" idx="3"/>
          </p:cNvCxnSpPr>
          <p:nvPr/>
        </p:nvCxnSpPr>
        <p:spPr>
          <a:xfrm flipH="1">
            <a:off x="4489295" y="4172998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489295" y="3244746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89295" y="5544592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18904" y="4702849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04" y="4702849"/>
                <a:ext cx="137858" cy="307777"/>
              </a:xfrm>
              <a:prstGeom prst="rect">
                <a:avLst/>
              </a:prstGeom>
              <a:blipFill>
                <a:blip r:embed="rId7"/>
                <a:stretch>
                  <a:fillRect l="-39130" r="-39130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21578" y="2966450"/>
                <a:ext cx="364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78" y="2966450"/>
                <a:ext cx="364779" cy="307777"/>
              </a:xfrm>
              <a:prstGeom prst="rect">
                <a:avLst/>
              </a:prstGeom>
              <a:blipFill>
                <a:blip r:embed="rId8"/>
                <a:stretch>
                  <a:fillRect l="-16667" t="-2000" r="-5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821578" y="3885464"/>
                <a:ext cx="370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78" y="3885464"/>
                <a:ext cx="370293" cy="307777"/>
              </a:xfrm>
              <a:prstGeom prst="rect">
                <a:avLst/>
              </a:prstGeom>
              <a:blipFill>
                <a:blip r:embed="rId9"/>
                <a:stretch>
                  <a:fillRect l="-16393" t="-1961" r="-4918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21578" y="5261686"/>
                <a:ext cx="45704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78" y="5261686"/>
                <a:ext cx="457048" cy="314766"/>
              </a:xfrm>
              <a:prstGeom prst="rect">
                <a:avLst/>
              </a:prstGeom>
              <a:blipFill>
                <a:blip r:embed="rId10"/>
                <a:stretch>
                  <a:fillRect l="-13333" t="-1923" r="-4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66085" y="2686716"/>
                <a:ext cx="8499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85" y="2686716"/>
                <a:ext cx="849976" cy="307777"/>
              </a:xfrm>
              <a:prstGeom prst="rect">
                <a:avLst/>
              </a:prstGeom>
              <a:blipFill>
                <a:blip r:embed="rId11"/>
                <a:stretch>
                  <a:fillRect l="-4317" t="-4000" r="-1079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66085" y="3578023"/>
                <a:ext cx="376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85" y="3578023"/>
                <a:ext cx="376642" cy="307777"/>
              </a:xfrm>
              <a:prstGeom prst="rect">
                <a:avLst/>
              </a:prstGeom>
              <a:blipFill>
                <a:blip r:embed="rId12"/>
                <a:stretch>
                  <a:fillRect l="-9836" r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966085" y="4981952"/>
                <a:ext cx="714170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85" y="4981952"/>
                <a:ext cx="714170" cy="314766"/>
              </a:xfrm>
              <a:prstGeom prst="rect">
                <a:avLst/>
              </a:prstGeom>
              <a:blipFill>
                <a:blip r:embed="rId13"/>
                <a:stretch>
                  <a:fillRect l="-5128" r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537083" y="3106247"/>
            <a:ext cx="7894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Round 1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37083" y="4034498"/>
            <a:ext cx="7894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Round 2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8573" y="5406093"/>
                <a:ext cx="906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 smtClean="0"/>
                  <a:t>Round 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𝓝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3" y="5406093"/>
                <a:ext cx="906467" cy="276999"/>
              </a:xfrm>
              <a:prstGeom prst="rect">
                <a:avLst/>
              </a:prstGeom>
              <a:blipFill>
                <a:blip r:embed="rId14"/>
                <a:stretch>
                  <a:fillRect l="-16216" t="-28889" r="-810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62877" y="4702849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77" y="4702849"/>
                <a:ext cx="137858" cy="307777"/>
              </a:xfrm>
              <a:prstGeom prst="rect">
                <a:avLst/>
              </a:prstGeom>
              <a:blipFill>
                <a:blip r:embed="rId15"/>
                <a:stretch>
                  <a:fillRect l="-40909" r="-45455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6774874" y="2633756"/>
            <a:ext cx="0" cy="3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803802" y="2691333"/>
                <a:ext cx="245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02" y="2691333"/>
                <a:ext cx="245002" cy="307777"/>
              </a:xfrm>
              <a:prstGeom prst="rect">
                <a:avLst/>
              </a:prstGeom>
              <a:blipFill>
                <a:blip r:embed="rId16"/>
                <a:stretch>
                  <a:fillRect l="-22500" r="-225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rot="10800000" flipH="1">
            <a:off x="2947281" y="5763494"/>
            <a:ext cx="4616" cy="4073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961469" y="5831700"/>
                <a:ext cx="936731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469" y="5831700"/>
                <a:ext cx="936731" cy="314766"/>
              </a:xfrm>
              <a:prstGeom prst="rect">
                <a:avLst/>
              </a:prstGeom>
              <a:blipFill>
                <a:blip r:embed="rId17"/>
                <a:stretch>
                  <a:fillRect l="-3922" t="-1961" r="-9804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966085" y="4386199"/>
                <a:ext cx="3821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85" y="4386199"/>
                <a:ext cx="382156" cy="307777"/>
              </a:xfrm>
              <a:prstGeom prst="rect">
                <a:avLst/>
              </a:prstGeom>
              <a:blipFill>
                <a:blip r:embed="rId18"/>
                <a:stretch>
                  <a:fillRect l="-9677" t="-4000" r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5400000">
                <a:off x="6859359" y="4202150"/>
                <a:ext cx="33866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/>
                  <a:t>Decryption 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59359" y="4202150"/>
                <a:ext cx="3386696" cy="369332"/>
              </a:xfrm>
              <a:prstGeom prst="rect">
                <a:avLst/>
              </a:prstGeom>
              <a:blipFill>
                <a:blip r:embed="rId19"/>
                <a:stretch>
                  <a:fillRect l="-50000" t="-5586" r="-26667" b="-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2352" y="6331633"/>
                <a:ext cx="2049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352" y="6331633"/>
                <a:ext cx="2049857" cy="276999"/>
              </a:xfrm>
              <a:prstGeom prst="rect">
                <a:avLst/>
              </a:prstGeom>
              <a:blipFill>
                <a:blip r:embed="rId20"/>
                <a:stretch>
                  <a:fillRect l="-2374" t="-4444" r="-89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38723" y="4341941"/>
            <a:ext cx="319882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8" grpId="0"/>
      <p:bldP spid="59" grpId="0"/>
      <p:bldP spid="60" grpId="0"/>
      <p:bldP spid="68" grpId="0"/>
      <p:bldP spid="7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dirty="0" smtClean="0">
                <a:latin typeface="+mn-lt"/>
              </a:rPr>
              <a:t>Substitution-Permutation Network</a:t>
            </a:r>
            <a:endParaRPr lang="en-US" altLang="zh-C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02244"/>
                <a:ext cx="9144000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CRYPTOSYSTEM 4.1</a:t>
                </a:r>
                <a:r>
                  <a:rPr lang="en-US" altLang="zh-CN" sz="2400" b="1" dirty="0" smtClean="0">
                    <a:sym typeface="Wingdings" panose="05000000000000000000" pitchFamily="2" charset="2"/>
                  </a:rPr>
                  <a:t>: 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(</a:t>
                </a:r>
                <a:r>
                  <a:rPr lang="en-US" altLang="zh-CN" sz="2400" dirty="0"/>
                  <a:t>Substitution-Permutation </a:t>
                </a:r>
                <a:r>
                  <a:rPr lang="en-US" altLang="zh-CN" sz="2400" dirty="0" smtClean="0"/>
                  <a:t>Network, used by AES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)</a:t>
                </a:r>
                <a:endParaRPr lang="en-US" altLang="zh-CN" sz="2400" i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 smtClean="0"/>
                  <a:t>are </a:t>
                </a:r>
                <a:r>
                  <a:rPr lang="en-US" altLang="zh-CN" sz="2000" dirty="0"/>
                  <a:t>positive </a:t>
                </a:r>
                <a:r>
                  <a:rPr lang="en-US" altLang="zh-CN" sz="2000" dirty="0" smtClean="0"/>
                  <a:t>integers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, a permutation; called an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-box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substitute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bits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a permutation;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permute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the bits of state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;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/>
                  <a:t> all </a:t>
                </a:r>
                <a:r>
                  <a:rPr lang="en-US" altLang="zh-CN" sz="2000" dirty="0"/>
                  <a:t>possible key </a:t>
                </a:r>
                <a:r>
                  <a:rPr lang="en-US" altLang="zh-CN" sz="2000" dirty="0" smtClean="0"/>
                  <a:t>schedules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For a key schedule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derived from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defined as follows: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2244"/>
                <a:ext cx="9144000" cy="2126864"/>
              </a:xfrm>
              <a:prstGeom prst="rect">
                <a:avLst/>
              </a:prstGeom>
              <a:blipFill>
                <a:blip r:embed="rId3"/>
                <a:stretch>
                  <a:fillRect l="-1000" t="-2292" b="-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79646" y="3137837"/>
            <a:ext cx="4124861" cy="3432573"/>
            <a:chOff x="779646" y="3041583"/>
            <a:chExt cx="4124861" cy="3432573"/>
          </a:xfrm>
        </p:grpSpPr>
        <p:sp>
          <p:nvSpPr>
            <p:cNvPr id="3" name="Rectangle 2"/>
            <p:cNvSpPr/>
            <p:nvPr/>
          </p:nvSpPr>
          <p:spPr>
            <a:xfrm>
              <a:off x="779646" y="3041583"/>
              <a:ext cx="4124861" cy="3432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636" y="3131131"/>
              <a:ext cx="4032871" cy="33094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70764" y="3129108"/>
                <a:ext cx="3629891" cy="3437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64" y="3129108"/>
                <a:ext cx="3629891" cy="343767"/>
              </a:xfrm>
              <a:prstGeom prst="rect">
                <a:avLst/>
              </a:prstGeom>
              <a:blipFill>
                <a:blip r:embed="rId5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070764" y="4802643"/>
                <a:ext cx="789971" cy="3437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〈1〉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64" y="4802643"/>
                <a:ext cx="789971" cy="343767"/>
              </a:xfrm>
              <a:prstGeom prst="rect">
                <a:avLst/>
              </a:prstGeom>
              <a:blipFill>
                <a:blip r:embed="rId6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899599" y="4802643"/>
                <a:ext cx="789971" cy="3437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599" y="4802643"/>
                <a:ext cx="789971" cy="343767"/>
              </a:xfrm>
              <a:prstGeom prst="rect">
                <a:avLst/>
              </a:prstGeom>
              <a:blipFill>
                <a:blip r:embed="rId7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910684" y="4802643"/>
                <a:ext cx="789971" cy="3437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684" y="4802643"/>
                <a:ext cx="789971" cy="343767"/>
              </a:xfrm>
              <a:prstGeom prst="rect">
                <a:avLst/>
              </a:prstGeom>
              <a:blipFill>
                <a:blip r:embed="rId8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1849" y="48360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49" y="4836027"/>
                <a:ext cx="250068" cy="276999"/>
              </a:xfrm>
              <a:prstGeom prst="rect">
                <a:avLst/>
              </a:prstGeom>
              <a:blipFill>
                <a:blip r:embed="rId9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6530108" y="3565239"/>
            <a:ext cx="820281" cy="113580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230224" y="4994435"/>
            <a:ext cx="471055" cy="789971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Left Brace 87"/>
          <p:cNvSpPr/>
          <p:nvPr/>
        </p:nvSpPr>
        <p:spPr>
          <a:xfrm rot="16200000">
            <a:off x="6059057" y="4994435"/>
            <a:ext cx="471055" cy="789971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Left Brace 88"/>
          <p:cNvSpPr/>
          <p:nvPr/>
        </p:nvSpPr>
        <p:spPr>
          <a:xfrm rot="16200000">
            <a:off x="8070142" y="4994435"/>
            <a:ext cx="471055" cy="789971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02743" y="5709535"/>
                <a:ext cx="514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bits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43" y="5709535"/>
                <a:ext cx="514564" cy="276999"/>
              </a:xfrm>
              <a:prstGeom prst="rect">
                <a:avLst/>
              </a:prstGeom>
              <a:blipFill>
                <a:blip r:embed="rId10"/>
                <a:stretch>
                  <a:fillRect l="-16471" t="-28889" r="-2941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038634" y="5709535"/>
                <a:ext cx="514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bits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634" y="5709535"/>
                <a:ext cx="514564" cy="276999"/>
              </a:xfrm>
              <a:prstGeom prst="rect">
                <a:avLst/>
              </a:prstGeom>
              <a:blipFill>
                <a:blip r:embed="rId11"/>
                <a:stretch>
                  <a:fillRect l="-16667" t="-28889" r="-2976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047542" y="5709535"/>
                <a:ext cx="514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bits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42" y="5709535"/>
                <a:ext cx="514564" cy="276999"/>
              </a:xfrm>
              <a:prstGeom prst="rect">
                <a:avLst/>
              </a:prstGeom>
              <a:blipFill>
                <a:blip r:embed="rId12"/>
                <a:stretch>
                  <a:fillRect l="-16471" t="-28889" r="-2941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081849" y="525092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49" y="5250921"/>
                <a:ext cx="250068" cy="276999"/>
              </a:xfrm>
              <a:prstGeom prst="rect">
                <a:avLst/>
              </a:prstGeom>
              <a:blipFill>
                <a:blip r:embed="rId13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081849" y="570953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49" y="5709535"/>
                <a:ext cx="250068" cy="276999"/>
              </a:xfrm>
              <a:prstGeom prst="rect">
                <a:avLst/>
              </a:prstGeom>
              <a:blipFill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91023" y="6138358"/>
                <a:ext cx="2652456" cy="335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23" y="6138358"/>
                <a:ext cx="2652456" cy="335798"/>
              </a:xfrm>
              <a:prstGeom prst="rect">
                <a:avLst/>
              </a:prstGeom>
              <a:blipFill>
                <a:blip r:embed="rId15"/>
                <a:stretch>
                  <a:fillRect l="-920" r="-3218" b="-2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ame 4"/>
          <p:cNvSpPr/>
          <p:nvPr/>
        </p:nvSpPr>
        <p:spPr>
          <a:xfrm>
            <a:off x="1514021" y="4111291"/>
            <a:ext cx="2208976" cy="285747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1514021" y="4419052"/>
            <a:ext cx="2208976" cy="418364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1514021" y="4856523"/>
            <a:ext cx="2208976" cy="23615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Perfect Secrecy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04016"/>
                <a:ext cx="9144000" cy="488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DEFINITION 3.3</a:t>
                </a:r>
                <a:r>
                  <a:rPr lang="en-US" altLang="zh-CN" sz="2400" b="1" dirty="0"/>
                  <a:t>:  </a:t>
                </a:r>
                <a:r>
                  <a:rPr lang="en-US" altLang="zh-CN" sz="2400" dirty="0"/>
                  <a:t>A cryptosystem has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perfect secrecy </a:t>
                </a:r>
                <a:r>
                  <a:rPr lang="en-US" altLang="zh-CN" sz="2400" dirty="0"/>
                  <a:t>if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1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 smtClean="0"/>
                  <a:t>        </a:t>
                </a:r>
                <a:r>
                  <a:rPr lang="en-US" altLang="zh-CN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a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posteriori</a:t>
                </a:r>
                <a:r>
                  <a:rPr lang="en-US" altLang="zh-CN" sz="2000" dirty="0"/>
                  <a:t> probability that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, given that the </a:t>
                </a:r>
                <a:r>
                  <a:rPr lang="en-US" altLang="zh-CN" sz="2000" dirty="0" err="1"/>
                  <a:t>ciphertext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is observed, is identical to the a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priori</a:t>
                </a:r>
                <a:r>
                  <a:rPr lang="en-US" altLang="zh-CN" sz="2000" dirty="0"/>
                  <a:t> probability that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/>
                  <a:t>THEOREM 3.3 </a:t>
                </a:r>
                <a:r>
                  <a:rPr lang="en-US" altLang="zh-CN" sz="2400" dirty="0"/>
                  <a:t>Suppose the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altLang="zh-CN" sz="2400" dirty="0"/>
                  <a:t> keys in the Shift Cipher are used with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equal </a:t>
                </a:r>
                <a:r>
                  <a:rPr lang="en-US" altLang="zh-CN" sz="2400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1/26</m:t>
                    </m:r>
                  </m:oMath>
                </a14:m>
                <a:r>
                  <a:rPr lang="en-US" altLang="zh-CN" sz="2400" dirty="0"/>
                  <a:t>. Then for any plaintext probability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distribution</a:t>
                </a:r>
                <a:r>
                  <a:rPr lang="en-US" altLang="zh-CN" sz="2400" dirty="0"/>
                  <a:t>, the Shift Cipher has perfect secrecy.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nn-NO" sz="20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nn-NO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nn-NO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𝒦</m:t>
                    </m:r>
                    <m:r>
                      <a:rPr lang="nn-NO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000" b="1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nn-NO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da-DK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n-NO" altLang="zh-CN" sz="2000" b="1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nn-NO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n-NO" altLang="zh-CN" sz="2000" b="1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nn-NO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⋅1=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takes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000" b="1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nn-NO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4016"/>
                <a:ext cx="9144000" cy="4884414"/>
              </a:xfrm>
              <a:prstGeom prst="rect">
                <a:avLst/>
              </a:prstGeom>
              <a:blipFill>
                <a:blip r:embed="rId3"/>
                <a:stretch>
                  <a:fillRect l="-1000" t="-624" r="-667" b="-3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8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Perfect Secrecy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04016"/>
                <a:ext cx="9144000" cy="536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DEFINITION 3.3</a:t>
                </a:r>
                <a:r>
                  <a:rPr lang="en-US" altLang="zh-CN" sz="2400" b="1" dirty="0"/>
                  <a:t>:  </a:t>
                </a:r>
                <a:r>
                  <a:rPr lang="en-US" altLang="zh-CN" sz="2400" dirty="0"/>
                  <a:t>A cryptosystem has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perfect secrecy </a:t>
                </a:r>
                <a:r>
                  <a:rPr lang="en-US" altLang="zh-CN" sz="2400" dirty="0"/>
                  <a:t>if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1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 smtClean="0"/>
                  <a:t>        </a:t>
                </a:r>
                <a:r>
                  <a:rPr lang="en-US" altLang="zh-CN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a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posteriori</a:t>
                </a:r>
                <a:r>
                  <a:rPr lang="en-US" altLang="zh-CN" sz="2000" dirty="0"/>
                  <a:t> probability that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, given that the </a:t>
                </a:r>
                <a:r>
                  <a:rPr lang="en-US" altLang="zh-CN" sz="2000" dirty="0" err="1"/>
                  <a:t>ciphertext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is observed, is identical to the a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priori</a:t>
                </a:r>
                <a:r>
                  <a:rPr lang="en-US" altLang="zh-CN" sz="2000" dirty="0"/>
                  <a:t> probability that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/>
                  <a:t>THEOREM 3.3 </a:t>
                </a:r>
                <a:r>
                  <a:rPr lang="en-US" altLang="zh-CN" sz="2400" dirty="0"/>
                  <a:t>Suppose the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altLang="zh-CN" sz="2400" dirty="0"/>
                  <a:t> keys in the Shift Cipher are used with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equal </a:t>
                </a:r>
                <a:r>
                  <a:rPr lang="en-US" altLang="zh-CN" sz="2400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1/26</m:t>
                    </m:r>
                  </m:oMath>
                </a14:m>
                <a:r>
                  <a:rPr lang="en-US" altLang="zh-CN" sz="2400" dirty="0"/>
                  <a:t>. Then for any plaintext probability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distribution</a:t>
                </a:r>
                <a:r>
                  <a:rPr lang="en-US" altLang="zh-CN" sz="2400" dirty="0"/>
                  <a:t>, the Shift Cipher has perfect secrecy.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nn-NO" sz="20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nn-NO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nn-NO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𝒦</m:t>
                    </m:r>
                    <m:r>
                      <a:rPr lang="nn-NO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000" b="1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nn-NO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da-DK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=1/26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=1/26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b="1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/(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4016"/>
                <a:ext cx="9144000" cy="5363071"/>
              </a:xfrm>
              <a:prstGeom prst="rect">
                <a:avLst/>
              </a:prstGeom>
              <a:blipFill>
                <a:blip r:embed="rId3"/>
                <a:stretch>
                  <a:fillRect l="-1000" t="-568" r="-667" b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37246" y="6092790"/>
            <a:ext cx="1451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Perfect Secrecy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Key Should Be Long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625" y="823969"/>
                <a:ext cx="9144000" cy="578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In a cryptosystem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we have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 we have that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≥|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provides perfect secrecy,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≥|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 we have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0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, there is a key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 We have that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𝒦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}|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≤|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" y="823969"/>
                <a:ext cx="9144000" cy="5786520"/>
              </a:xfrm>
              <a:prstGeom prst="rect">
                <a:avLst/>
              </a:prstGeom>
              <a:blipFill>
                <a:blip r:embed="rId3"/>
                <a:stretch>
                  <a:fillRect l="-1067" t="-105" b="-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1" y="3902854"/>
                <a:ext cx="9153625" cy="1777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then a cryptosystem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 providing perfect secrecy must satisfy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The secret key must be as long as the message.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Main drawback of perfectly secure encryption.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02854"/>
                <a:ext cx="9153625" cy="1777859"/>
              </a:xfrm>
              <a:prstGeom prst="rect">
                <a:avLst/>
              </a:prstGeom>
              <a:blipFill>
                <a:blip r:embed="rId4"/>
                <a:stretch>
                  <a:fillRect l="-998" b="-3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4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Key Should Be Equally Likely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911515"/>
                <a:ext cx="9144000" cy="545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THEOREM 3.4 </a:t>
                </a:r>
                <a:r>
                  <a:rPr lang="en-US" altLang="zh-CN" sz="240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cryptosystem </a:t>
                </a:r>
                <a:r>
                  <a:rPr lang="en-US" altLang="zh-CN" sz="2400" dirty="0" smtClean="0"/>
                  <a:t>where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𝒦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Then </a:t>
                </a:r>
                <a:r>
                  <a:rPr lang="en-US" altLang="zh-CN" sz="2400" dirty="0"/>
                  <a:t>the cryptosystem provides </a:t>
                </a:r>
                <a:r>
                  <a:rPr lang="en-US" altLang="zh-CN" sz="2400" u="sng" dirty="0"/>
                  <a:t>perfect secrecy</a:t>
                </a:r>
                <a:r>
                  <a:rPr lang="en-US" altLang="zh-CN" sz="2400" dirty="0"/>
                  <a:t> if and only if </a:t>
                </a:r>
                <a:endParaRPr lang="en-US" altLang="zh-CN" sz="2400" dirty="0" smtClean="0"/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400" dirty="0" smtClean="0"/>
                  <a:t> every </a:t>
                </a:r>
                <a:r>
                  <a:rPr lang="en-US" altLang="zh-CN" sz="2400" dirty="0"/>
                  <a:t>key is used with </a:t>
                </a:r>
                <a:r>
                  <a:rPr lang="en-US" altLang="zh-CN" sz="2400" u="sng" dirty="0"/>
                  <a:t>equal probability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r>
                  <a:rPr lang="en-US" altLang="zh-CN" sz="2400" dirty="0"/>
                  <a:t>, and </a:t>
                </a:r>
                <a:endParaRPr lang="en-US" altLang="zh-CN" sz="2400" dirty="0" smtClean="0"/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there </a:t>
                </a:r>
                <a:r>
                  <a:rPr lang="en-US" altLang="zh-CN" sz="2400" dirty="0"/>
                  <a:t>is a </a:t>
                </a:r>
                <a:r>
                  <a:rPr lang="en-US" altLang="zh-CN" sz="2400" u="sng" dirty="0"/>
                  <a:t>unique</a:t>
                </a:r>
                <a:r>
                  <a:rPr lang="en-US" altLang="zh-CN" sz="2400" dirty="0"/>
                  <a:t> key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need to show a) and b) for a cryptosystem with perfect secrecy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 We have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b) is true!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the unique key such that </a:t>
                </a:r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uniformly distributed over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1515"/>
                <a:ext cx="9144000" cy="5457456"/>
              </a:xfrm>
              <a:prstGeom prst="rect">
                <a:avLst/>
              </a:prstGeom>
              <a:blipFill>
                <a:blip r:embed="rId3"/>
                <a:stretch>
                  <a:fillRect l="-1000" t="-559" b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0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Key Should Be Equally Likely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0" y="911516"/>
                <a:ext cx="9144000" cy="584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THEOREM 3.4 </a:t>
                </a:r>
                <a:r>
                  <a:rPr lang="en-US" altLang="zh-CN" sz="240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cryptosystem </a:t>
                </a:r>
                <a:r>
                  <a:rPr lang="en-US" altLang="zh-CN" sz="2400" dirty="0" smtClean="0"/>
                  <a:t>where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𝒦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Then </a:t>
                </a:r>
                <a:r>
                  <a:rPr lang="en-US" altLang="zh-CN" sz="2400" dirty="0"/>
                  <a:t>the cryptosystem provides </a:t>
                </a:r>
                <a:r>
                  <a:rPr lang="en-US" altLang="zh-CN" sz="2400" u="sng" dirty="0"/>
                  <a:t>perfect secrecy</a:t>
                </a:r>
                <a:r>
                  <a:rPr lang="en-US" altLang="zh-CN" sz="2400" dirty="0"/>
                  <a:t> if and only if </a:t>
                </a:r>
                <a:endParaRPr lang="en-US" altLang="zh-CN" sz="2400" dirty="0" smtClean="0"/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400" dirty="0" smtClean="0"/>
                  <a:t> every </a:t>
                </a:r>
                <a:r>
                  <a:rPr lang="en-US" altLang="zh-CN" sz="2400" dirty="0"/>
                  <a:t>key is used with </a:t>
                </a:r>
                <a:r>
                  <a:rPr lang="en-US" altLang="zh-CN" sz="2400" u="sng" dirty="0"/>
                  <a:t>equal probability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r>
                  <a:rPr lang="en-US" altLang="zh-CN" sz="2400" dirty="0"/>
                  <a:t>, and </a:t>
                </a:r>
                <a:endParaRPr lang="en-US" altLang="zh-CN" sz="2400" dirty="0" smtClean="0"/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lphaLcParenR"/>
                </a:pP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there </a:t>
                </a:r>
                <a:r>
                  <a:rPr lang="en-US" altLang="zh-CN" sz="2400" dirty="0"/>
                  <a:t>is a </a:t>
                </a:r>
                <a:r>
                  <a:rPr lang="en-US" altLang="zh-CN" sz="2400" u="sng" dirty="0"/>
                  <a:t>unique</a:t>
                </a:r>
                <a:r>
                  <a:rPr lang="en-US" altLang="zh-CN" sz="2400" dirty="0"/>
                  <a:t> key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need to show that the cryptosystem provides perfect secrecy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b="0" i="1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we have that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b="1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sz="20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(1/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1516"/>
                <a:ext cx="9144000" cy="5844485"/>
              </a:xfrm>
              <a:prstGeom prst="rect">
                <a:avLst/>
              </a:prstGeom>
              <a:blipFill>
                <a:blip r:embed="rId3"/>
                <a:stretch>
                  <a:fillRect l="-1000" t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8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One-Time Pad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56408"/>
                <a:ext cx="9144000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</a:t>
                </a:r>
                <a:r>
                  <a:rPr lang="en-US" altLang="zh-CN" sz="2400" b="1" dirty="0"/>
                  <a:t>3.1: </a:t>
                </a:r>
                <a:r>
                  <a:rPr lang="en-US" altLang="zh-CN" sz="2400" dirty="0" smtClean="0"/>
                  <a:t>(One-Time Pad, </a:t>
                </a:r>
                <a:r>
                  <a:rPr lang="en-US" altLang="zh-CN" sz="2400" dirty="0" err="1" smtClean="0"/>
                  <a:t>Vernam</a:t>
                </a:r>
                <a:r>
                  <a:rPr lang="en-US" altLang="zh-CN" sz="2400" dirty="0" smtClean="0"/>
                  <a:t>, 1917, red phone linking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White House and Kremlin during Cold War)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i="1" dirty="0" smtClean="0"/>
                  <a:t>;  </a:t>
                </a:r>
                <a:r>
                  <a:rPr lang="en-US" altLang="zh-CN" sz="2000" dirty="0" smtClean="0"/>
                  <a:t>The key is randomly chosen from the key space.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/>
                  <a:t>THEOREM 3.4 </a:t>
                </a:r>
                <a:r>
                  <a:rPr lang="en-US" altLang="zh-CN" sz="2400" dirty="0" smtClean="0"/>
                  <a:t> OTP provides perfect secrecy.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Every key is equally likely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there is a unique key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zh-CN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6408"/>
                <a:ext cx="9144000" cy="3908762"/>
              </a:xfrm>
              <a:prstGeom prst="rect">
                <a:avLst/>
              </a:prstGeom>
              <a:blipFill>
                <a:blip r:embed="rId3"/>
                <a:stretch>
                  <a:fillRect l="-1000" t="-156" b="-1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6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14378</TotalTime>
  <Words>302</Words>
  <Application>Microsoft Office PowerPoint</Application>
  <PresentationFormat>On-screen Show (4:3)</PresentationFormat>
  <Paragraphs>168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Applied Cryptography perfect secrecy, one-time pad, iterated ciphers,  substitution-permutation network</vt:lpstr>
      <vt:lpstr>Perfect Secrecy</vt:lpstr>
      <vt:lpstr>Perfect Secrecy</vt:lpstr>
      <vt:lpstr>PowerPoint Presentation</vt:lpstr>
      <vt:lpstr>Key Should Be Long</vt:lpstr>
      <vt:lpstr>Key Should Be Equally Likely</vt:lpstr>
      <vt:lpstr>Key Should Be Equally Likely</vt:lpstr>
      <vt:lpstr>PowerPoint Presentation</vt:lpstr>
      <vt:lpstr>One-Time Pad</vt:lpstr>
      <vt:lpstr>PowerPoint Presentation</vt:lpstr>
      <vt:lpstr>(Modern-Day) Block Ciphers</vt:lpstr>
      <vt:lpstr>(Modern-Day) Block Ciphers</vt:lpstr>
      <vt:lpstr>PowerPoint Presentation</vt:lpstr>
      <vt:lpstr>Substitution-Permutation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486</cp:revision>
  <cp:lastPrinted>2020-09-07T01:44:06Z</cp:lastPrinted>
  <dcterms:created xsi:type="dcterms:W3CDTF">2017-01-18T12:13:36Z</dcterms:created>
  <dcterms:modified xsi:type="dcterms:W3CDTF">2022-03-02T08:54:42Z</dcterms:modified>
</cp:coreProperties>
</file>