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623" r:id="rId2"/>
    <p:sldId id="821" r:id="rId3"/>
    <p:sldId id="822" r:id="rId4"/>
    <p:sldId id="823" r:id="rId5"/>
    <p:sldId id="824" r:id="rId6"/>
    <p:sldId id="825" r:id="rId7"/>
    <p:sldId id="826" r:id="rId8"/>
    <p:sldId id="827" r:id="rId9"/>
    <p:sldId id="828" r:id="rId10"/>
    <p:sldId id="829" r:id="rId11"/>
    <p:sldId id="830" r:id="rId12"/>
    <p:sldId id="831" r:id="rId13"/>
    <p:sldId id="832" r:id="rId14"/>
    <p:sldId id="833" r:id="rId15"/>
    <p:sldId id="834" r:id="rId16"/>
    <p:sldId id="835" r:id="rId17"/>
    <p:sldId id="836" r:id="rId18"/>
    <p:sldId id="837" r:id="rId19"/>
    <p:sldId id="838" r:id="rId20"/>
    <p:sldId id="839" r:id="rId21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08" autoAdjust="0"/>
    <p:restoredTop sz="93120" autoAdjust="0"/>
  </p:normalViewPr>
  <p:slideViewPr>
    <p:cSldViewPr snapToGrid="0">
      <p:cViewPr varScale="1">
        <p:scale>
          <a:sx n="82" d="100"/>
          <a:sy n="82" d="100"/>
        </p:scale>
        <p:origin x="1651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1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B312942-3E4B-4078-96ED-034CC43A875B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1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B1B55DB-5081-4016-A0AE-1AB8B6D38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525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F5B68C6-1673-46BD-B251-778BD79C2E87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71813" y="876300"/>
            <a:ext cx="3152775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73754"/>
            <a:ext cx="7437120" cy="2760347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F89B32A-B815-48D7-BEA8-49864EE3B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39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0958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953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6018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725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90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546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687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665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145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133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4173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12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B2F3-5485-4BC1-9822-1AF2EB367C3D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189B-243B-4D6C-847D-CAD684D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278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B2F3-5485-4BC1-9822-1AF2EB367C3D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189B-243B-4D6C-847D-CAD684D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899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B2F3-5485-4BC1-9822-1AF2EB367C3D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189B-243B-4D6C-847D-CAD684D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012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B2F3-5485-4BC1-9822-1AF2EB367C3D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189B-243B-4D6C-847D-CAD684D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89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B2F3-5485-4BC1-9822-1AF2EB367C3D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189B-243B-4D6C-847D-CAD684D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41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B2F3-5485-4BC1-9822-1AF2EB367C3D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189B-243B-4D6C-847D-CAD684D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17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B2F3-5485-4BC1-9822-1AF2EB367C3D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189B-243B-4D6C-847D-CAD684D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96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B2F3-5485-4BC1-9822-1AF2EB367C3D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189B-243B-4D6C-847D-CAD684D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28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B2F3-5485-4BC1-9822-1AF2EB367C3D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189B-243B-4D6C-847D-CAD684D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11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B2F3-5485-4BC1-9822-1AF2EB367C3D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189B-243B-4D6C-847D-CAD684D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62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B2F3-5485-4BC1-9822-1AF2EB367C3D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189B-243B-4D6C-847D-CAD684D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97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4B2F3-5485-4BC1-9822-1AF2EB367C3D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A189B-243B-4D6C-847D-CAD684D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88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png"/><Relationship Id="rId13" Type="http://schemas.openxmlformats.org/officeDocument/2006/relationships/image" Target="../media/image2200.png"/><Relationship Id="rId18" Type="http://schemas.openxmlformats.org/officeDocument/2006/relationships/image" Target="../media/image2710.png"/><Relationship Id="rId3" Type="http://schemas.openxmlformats.org/officeDocument/2006/relationships/image" Target="../media/image131.png"/><Relationship Id="rId7" Type="http://schemas.openxmlformats.org/officeDocument/2006/relationships/image" Target="../media/image162.png"/><Relationship Id="rId12" Type="http://schemas.openxmlformats.org/officeDocument/2006/relationships/image" Target="../media/image215.png"/><Relationship Id="rId17" Type="http://schemas.openxmlformats.org/officeDocument/2006/relationships/image" Target="../media/image268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5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.png"/><Relationship Id="rId11" Type="http://schemas.openxmlformats.org/officeDocument/2006/relationships/image" Target="../media/image2010.png"/><Relationship Id="rId5" Type="http://schemas.openxmlformats.org/officeDocument/2006/relationships/image" Target="../media/image66.png"/><Relationship Id="rId15" Type="http://schemas.openxmlformats.org/officeDocument/2006/relationships/image" Target="../media/image2410.png"/><Relationship Id="rId10" Type="http://schemas.openxmlformats.org/officeDocument/2006/relationships/image" Target="../media/image1940.png"/><Relationship Id="rId4" Type="http://schemas.openxmlformats.org/officeDocument/2006/relationships/image" Target="../media/image141.png"/><Relationship Id="rId9" Type="http://schemas.openxmlformats.org/officeDocument/2006/relationships/image" Target="../media/image1810.png"/><Relationship Id="rId14" Type="http://schemas.openxmlformats.org/officeDocument/2006/relationships/image" Target="../media/image23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13" Type="http://schemas.openxmlformats.org/officeDocument/2006/relationships/image" Target="../media/image237.png"/><Relationship Id="rId18" Type="http://schemas.openxmlformats.org/officeDocument/2006/relationships/image" Target="../media/image242.png"/><Relationship Id="rId3" Type="http://schemas.openxmlformats.org/officeDocument/2006/relationships/image" Target="../media/image200.png"/><Relationship Id="rId21" Type="http://schemas.openxmlformats.org/officeDocument/2006/relationships/image" Target="../media/image66.png"/><Relationship Id="rId7" Type="http://schemas.openxmlformats.org/officeDocument/2006/relationships/image" Target="../media/image2090.png"/><Relationship Id="rId12" Type="http://schemas.openxmlformats.org/officeDocument/2006/relationships/image" Target="../media/image236.png"/><Relationship Id="rId17" Type="http://schemas.openxmlformats.org/officeDocument/2006/relationships/image" Target="../media/image241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40.png"/><Relationship Id="rId20" Type="http://schemas.openxmlformats.org/officeDocument/2006/relationships/image" Target="../media/image2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3.png"/><Relationship Id="rId11" Type="http://schemas.openxmlformats.org/officeDocument/2006/relationships/image" Target="../media/image235.png"/><Relationship Id="rId5" Type="http://schemas.openxmlformats.org/officeDocument/2006/relationships/image" Target="../media/image202.png"/><Relationship Id="rId15" Type="http://schemas.openxmlformats.org/officeDocument/2006/relationships/image" Target="../media/image239.png"/><Relationship Id="rId10" Type="http://schemas.openxmlformats.org/officeDocument/2006/relationships/image" Target="../media/image234.png"/><Relationship Id="rId19" Type="http://schemas.openxmlformats.org/officeDocument/2006/relationships/image" Target="../media/image243.png"/><Relationship Id="rId4" Type="http://schemas.openxmlformats.org/officeDocument/2006/relationships/image" Target="../media/image201.png"/><Relationship Id="rId9" Type="http://schemas.openxmlformats.org/officeDocument/2006/relationships/image" Target="../media/image231.png"/><Relationship Id="rId14" Type="http://schemas.openxmlformats.org/officeDocument/2006/relationships/image" Target="../media/image23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0.png"/><Relationship Id="rId13" Type="http://schemas.openxmlformats.org/officeDocument/2006/relationships/image" Target="../media/image2570.png"/><Relationship Id="rId18" Type="http://schemas.openxmlformats.org/officeDocument/2006/relationships/image" Target="../media/image66.png"/><Relationship Id="rId3" Type="http://schemas.openxmlformats.org/officeDocument/2006/relationships/image" Target="../media/image2450.png"/><Relationship Id="rId7" Type="http://schemas.openxmlformats.org/officeDocument/2006/relationships/image" Target="../media/image249.png"/><Relationship Id="rId12" Type="http://schemas.openxmlformats.org/officeDocument/2006/relationships/image" Target="../media/image256.png"/><Relationship Id="rId17" Type="http://schemas.openxmlformats.org/officeDocument/2006/relationships/image" Target="../media/image2660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8.png"/><Relationship Id="rId11" Type="http://schemas.openxmlformats.org/officeDocument/2006/relationships/image" Target="../media/image2550.png"/><Relationship Id="rId5" Type="http://schemas.openxmlformats.org/officeDocument/2006/relationships/image" Target="../media/image247.png"/><Relationship Id="rId15" Type="http://schemas.openxmlformats.org/officeDocument/2006/relationships/image" Target="../media/image2600.png"/><Relationship Id="rId10" Type="http://schemas.openxmlformats.org/officeDocument/2006/relationships/image" Target="../media/image2540.png"/><Relationship Id="rId4" Type="http://schemas.openxmlformats.org/officeDocument/2006/relationships/image" Target="../media/image246.png"/><Relationship Id="rId9" Type="http://schemas.openxmlformats.org/officeDocument/2006/relationships/image" Target="../media/image251.png"/><Relationship Id="rId14" Type="http://schemas.openxmlformats.org/officeDocument/2006/relationships/image" Target="../media/image259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20.png"/><Relationship Id="rId13" Type="http://schemas.openxmlformats.org/officeDocument/2006/relationships/image" Target="../media/image66.png"/><Relationship Id="rId3" Type="http://schemas.openxmlformats.org/officeDocument/2006/relationships/image" Target="../media/image2670.png"/><Relationship Id="rId7" Type="http://schemas.openxmlformats.org/officeDocument/2006/relationships/image" Target="../media/image2800.png"/><Relationship Id="rId12" Type="http://schemas.openxmlformats.org/officeDocument/2006/relationships/image" Target="../media/image287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90.png"/><Relationship Id="rId11" Type="http://schemas.openxmlformats.org/officeDocument/2006/relationships/image" Target="../media/image2860.png"/><Relationship Id="rId5" Type="http://schemas.openxmlformats.org/officeDocument/2006/relationships/image" Target="../media/image2770.png"/><Relationship Id="rId10" Type="http://schemas.openxmlformats.org/officeDocument/2006/relationships/image" Target="../media/image2850.png"/><Relationship Id="rId4" Type="http://schemas.openxmlformats.org/officeDocument/2006/relationships/image" Target="../media/image2760.png"/><Relationship Id="rId9" Type="http://schemas.openxmlformats.org/officeDocument/2006/relationships/image" Target="../media/image283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0.png"/><Relationship Id="rId13" Type="http://schemas.openxmlformats.org/officeDocument/2006/relationships/image" Target="../media/image130.png"/><Relationship Id="rId18" Type="http://schemas.openxmlformats.org/officeDocument/2006/relationships/image" Target="../media/image1811.png"/><Relationship Id="rId3" Type="http://schemas.openxmlformats.org/officeDocument/2006/relationships/image" Target="../media/image551.png"/><Relationship Id="rId7" Type="http://schemas.openxmlformats.org/officeDocument/2006/relationships/image" Target="../media/image70.png"/><Relationship Id="rId12" Type="http://schemas.openxmlformats.org/officeDocument/2006/relationships/image" Target="../media/image120.png"/><Relationship Id="rId17" Type="http://schemas.openxmlformats.org/officeDocument/2006/relationships/image" Target="../media/image1710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0.png"/><Relationship Id="rId11" Type="http://schemas.openxmlformats.org/officeDocument/2006/relationships/image" Target="../media/image298.png"/><Relationship Id="rId5" Type="http://schemas.openxmlformats.org/officeDocument/2006/relationships/image" Target="../media/image500.png"/><Relationship Id="rId15" Type="http://schemas.openxmlformats.org/officeDocument/2006/relationships/image" Target="../media/image150.png"/><Relationship Id="rId10" Type="http://schemas.openxmlformats.org/officeDocument/2006/relationships/image" Target="../media/image1000.png"/><Relationship Id="rId4" Type="http://schemas.openxmlformats.org/officeDocument/2006/relationships/image" Target="../media/image2890.png"/><Relationship Id="rId9" Type="http://schemas.openxmlformats.org/officeDocument/2006/relationships/image" Target="../media/image900.png"/><Relationship Id="rId14" Type="http://schemas.openxmlformats.org/officeDocument/2006/relationships/image" Target="../media/image14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1.png"/><Relationship Id="rId4" Type="http://schemas.openxmlformats.org/officeDocument/2006/relationships/image" Target="../media/image2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png"/><Relationship Id="rId13" Type="http://schemas.openxmlformats.org/officeDocument/2006/relationships/image" Target="../media/image189.png"/><Relationship Id="rId18" Type="http://schemas.openxmlformats.org/officeDocument/2006/relationships/image" Target="../media/image195.png"/><Relationship Id="rId21" Type="http://schemas.openxmlformats.org/officeDocument/2006/relationships/image" Target="../media/image551.png"/><Relationship Id="rId7" Type="http://schemas.openxmlformats.org/officeDocument/2006/relationships/image" Target="../media/image183.png"/><Relationship Id="rId12" Type="http://schemas.openxmlformats.org/officeDocument/2006/relationships/image" Target="../media/image188.png"/><Relationship Id="rId17" Type="http://schemas.openxmlformats.org/officeDocument/2006/relationships/image" Target="../media/image19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92.png"/><Relationship Id="rId20" Type="http://schemas.openxmlformats.org/officeDocument/2006/relationships/image" Target="../media/image1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20.png"/><Relationship Id="rId11" Type="http://schemas.openxmlformats.org/officeDocument/2006/relationships/image" Target="../media/image187.png"/><Relationship Id="rId5" Type="http://schemas.openxmlformats.org/officeDocument/2006/relationships/image" Target="../media/image181.png"/><Relationship Id="rId15" Type="http://schemas.openxmlformats.org/officeDocument/2006/relationships/image" Target="../media/image191.png"/><Relationship Id="rId10" Type="http://schemas.openxmlformats.org/officeDocument/2006/relationships/image" Target="../media/image186.png"/><Relationship Id="rId19" Type="http://schemas.openxmlformats.org/officeDocument/2006/relationships/image" Target="../media/image196.png"/><Relationship Id="rId4" Type="http://schemas.openxmlformats.org/officeDocument/2006/relationships/image" Target="../media/image180.png"/><Relationship Id="rId9" Type="http://schemas.openxmlformats.org/officeDocument/2006/relationships/image" Target="../media/image185.png"/><Relationship Id="rId14" Type="http://schemas.openxmlformats.org/officeDocument/2006/relationships/image" Target="../media/image19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7.png"/><Relationship Id="rId13" Type="http://schemas.openxmlformats.org/officeDocument/2006/relationships/image" Target="../media/image213.png"/><Relationship Id="rId18" Type="http://schemas.openxmlformats.org/officeDocument/2006/relationships/image" Target="../media/image258.png"/><Relationship Id="rId26" Type="http://schemas.openxmlformats.org/officeDocument/2006/relationships/image" Target="../media/image272.png"/><Relationship Id="rId21" Type="http://schemas.openxmlformats.org/officeDocument/2006/relationships/image" Target="../media/image265.png"/><Relationship Id="rId7" Type="http://schemas.openxmlformats.org/officeDocument/2006/relationships/image" Target="../media/image206.png"/><Relationship Id="rId12" Type="http://schemas.openxmlformats.org/officeDocument/2006/relationships/image" Target="../media/image212.png"/><Relationship Id="rId17" Type="http://schemas.openxmlformats.org/officeDocument/2006/relationships/image" Target="../media/image253.png"/><Relationship Id="rId25" Type="http://schemas.openxmlformats.org/officeDocument/2006/relationships/image" Target="../media/image27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52.png"/><Relationship Id="rId20" Type="http://schemas.openxmlformats.org/officeDocument/2006/relationships/image" Target="../media/image264.png"/><Relationship Id="rId29" Type="http://schemas.openxmlformats.org/officeDocument/2006/relationships/image" Target="../media/image5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5.png"/><Relationship Id="rId11" Type="http://schemas.openxmlformats.org/officeDocument/2006/relationships/image" Target="../media/image211.png"/><Relationship Id="rId24" Type="http://schemas.openxmlformats.org/officeDocument/2006/relationships/image" Target="../media/image270.png"/><Relationship Id="rId5" Type="http://schemas.openxmlformats.org/officeDocument/2006/relationships/image" Target="../media/image204.png"/><Relationship Id="rId15" Type="http://schemas.openxmlformats.org/officeDocument/2006/relationships/image" Target="../media/image233.png"/><Relationship Id="rId23" Type="http://schemas.openxmlformats.org/officeDocument/2006/relationships/image" Target="../media/image269.png"/><Relationship Id="rId28" Type="http://schemas.openxmlformats.org/officeDocument/2006/relationships/image" Target="../media/image274.png"/><Relationship Id="rId10" Type="http://schemas.openxmlformats.org/officeDocument/2006/relationships/image" Target="../media/image210.png"/><Relationship Id="rId19" Type="http://schemas.openxmlformats.org/officeDocument/2006/relationships/image" Target="../media/image263.png"/><Relationship Id="rId4" Type="http://schemas.openxmlformats.org/officeDocument/2006/relationships/image" Target="../media/image199.png"/><Relationship Id="rId9" Type="http://schemas.openxmlformats.org/officeDocument/2006/relationships/image" Target="../media/image208.png"/><Relationship Id="rId14" Type="http://schemas.openxmlformats.org/officeDocument/2006/relationships/image" Target="../media/image2140.png"/><Relationship Id="rId22" Type="http://schemas.openxmlformats.org/officeDocument/2006/relationships/image" Target="../media/image216.png"/><Relationship Id="rId27" Type="http://schemas.openxmlformats.org/officeDocument/2006/relationships/image" Target="../media/image27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8.png"/><Relationship Id="rId13" Type="http://schemas.openxmlformats.org/officeDocument/2006/relationships/image" Target="../media/image294.png"/><Relationship Id="rId18" Type="http://schemas.openxmlformats.org/officeDocument/2006/relationships/image" Target="../media/image450.png"/><Relationship Id="rId26" Type="http://schemas.openxmlformats.org/officeDocument/2006/relationships/image" Target="../media/image307.png"/><Relationship Id="rId21" Type="http://schemas.openxmlformats.org/officeDocument/2006/relationships/image" Target="../media/image302.png"/><Relationship Id="rId7" Type="http://schemas.openxmlformats.org/officeDocument/2006/relationships/image" Target="../media/image284.png"/><Relationship Id="rId12" Type="http://schemas.openxmlformats.org/officeDocument/2006/relationships/image" Target="../media/image293.png"/><Relationship Id="rId17" Type="http://schemas.openxmlformats.org/officeDocument/2006/relationships/image" Target="../media/image333.png"/><Relationship Id="rId25" Type="http://schemas.openxmlformats.org/officeDocument/2006/relationships/image" Target="../media/image306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97.png"/><Relationship Id="rId20" Type="http://schemas.openxmlformats.org/officeDocument/2006/relationships/image" Target="../media/image301.png"/><Relationship Id="rId29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1.png"/><Relationship Id="rId11" Type="http://schemas.openxmlformats.org/officeDocument/2006/relationships/image" Target="../media/image292.png"/><Relationship Id="rId5" Type="http://schemas.openxmlformats.org/officeDocument/2006/relationships/image" Target="../media/image278.png"/><Relationship Id="rId15" Type="http://schemas.openxmlformats.org/officeDocument/2006/relationships/image" Target="../media/image296.png"/><Relationship Id="rId23" Type="http://schemas.openxmlformats.org/officeDocument/2006/relationships/image" Target="../media/image51.png"/><Relationship Id="rId28" Type="http://schemas.openxmlformats.org/officeDocument/2006/relationships/image" Target="../media/image309.png"/><Relationship Id="rId10" Type="http://schemas.openxmlformats.org/officeDocument/2006/relationships/image" Target="../media/image291.png"/><Relationship Id="rId19" Type="http://schemas.openxmlformats.org/officeDocument/2006/relationships/image" Target="../media/image300.png"/><Relationship Id="rId4" Type="http://schemas.openxmlformats.org/officeDocument/2006/relationships/image" Target="../media/image275.png"/><Relationship Id="rId9" Type="http://schemas.openxmlformats.org/officeDocument/2006/relationships/image" Target="../media/image290.png"/><Relationship Id="rId14" Type="http://schemas.openxmlformats.org/officeDocument/2006/relationships/image" Target="../media/image295.png"/><Relationship Id="rId22" Type="http://schemas.openxmlformats.org/officeDocument/2006/relationships/image" Target="../media/image303.png"/><Relationship Id="rId27" Type="http://schemas.openxmlformats.org/officeDocument/2006/relationships/image" Target="../media/image308.png"/><Relationship Id="rId30" Type="http://schemas.openxmlformats.org/officeDocument/2006/relationships/image" Target="../media/image551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0.png"/><Relationship Id="rId18" Type="http://schemas.openxmlformats.org/officeDocument/2006/relationships/image" Target="../media/image325.png"/><Relationship Id="rId26" Type="http://schemas.openxmlformats.org/officeDocument/2006/relationships/image" Target="../media/image65.png"/><Relationship Id="rId21" Type="http://schemas.openxmlformats.org/officeDocument/2006/relationships/image" Target="../media/image328.png"/><Relationship Id="rId34" Type="http://schemas.openxmlformats.org/officeDocument/2006/relationships/image" Target="../media/image341.png"/><Relationship Id="rId7" Type="http://schemas.openxmlformats.org/officeDocument/2006/relationships/image" Target="../media/image314.png"/><Relationship Id="rId12" Type="http://schemas.openxmlformats.org/officeDocument/2006/relationships/image" Target="../media/image319.png"/><Relationship Id="rId17" Type="http://schemas.openxmlformats.org/officeDocument/2006/relationships/image" Target="../media/image324.png"/><Relationship Id="rId25" Type="http://schemas.openxmlformats.org/officeDocument/2006/relationships/image" Target="../media/image332.png"/><Relationship Id="rId33" Type="http://schemas.openxmlformats.org/officeDocument/2006/relationships/image" Target="../media/image340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23.png"/><Relationship Id="rId20" Type="http://schemas.openxmlformats.org/officeDocument/2006/relationships/image" Target="../media/image327.png"/><Relationship Id="rId29" Type="http://schemas.openxmlformats.org/officeDocument/2006/relationships/image" Target="../media/image3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3.png"/><Relationship Id="rId11" Type="http://schemas.openxmlformats.org/officeDocument/2006/relationships/image" Target="../media/image318.png"/><Relationship Id="rId24" Type="http://schemas.openxmlformats.org/officeDocument/2006/relationships/image" Target="../media/image331.png"/><Relationship Id="rId32" Type="http://schemas.openxmlformats.org/officeDocument/2006/relationships/image" Target="../media/image339.png"/><Relationship Id="rId5" Type="http://schemas.openxmlformats.org/officeDocument/2006/relationships/image" Target="../media/image312.png"/><Relationship Id="rId15" Type="http://schemas.openxmlformats.org/officeDocument/2006/relationships/image" Target="../media/image322.png"/><Relationship Id="rId23" Type="http://schemas.openxmlformats.org/officeDocument/2006/relationships/image" Target="../media/image330.png"/><Relationship Id="rId28" Type="http://schemas.openxmlformats.org/officeDocument/2006/relationships/image" Target="../media/image335.png"/><Relationship Id="rId36" Type="http://schemas.openxmlformats.org/officeDocument/2006/relationships/image" Target="../media/image71.png"/><Relationship Id="rId10" Type="http://schemas.openxmlformats.org/officeDocument/2006/relationships/image" Target="../media/image317.png"/><Relationship Id="rId19" Type="http://schemas.openxmlformats.org/officeDocument/2006/relationships/image" Target="../media/image326.png"/><Relationship Id="rId31" Type="http://schemas.openxmlformats.org/officeDocument/2006/relationships/image" Target="../media/image338.png"/><Relationship Id="rId4" Type="http://schemas.openxmlformats.org/officeDocument/2006/relationships/image" Target="../media/image311.png"/><Relationship Id="rId9" Type="http://schemas.openxmlformats.org/officeDocument/2006/relationships/image" Target="../media/image316.png"/><Relationship Id="rId14" Type="http://schemas.openxmlformats.org/officeDocument/2006/relationships/image" Target="../media/image321.png"/><Relationship Id="rId22" Type="http://schemas.openxmlformats.org/officeDocument/2006/relationships/image" Target="../media/image329.png"/><Relationship Id="rId27" Type="http://schemas.openxmlformats.org/officeDocument/2006/relationships/image" Target="../media/image334.png"/><Relationship Id="rId30" Type="http://schemas.openxmlformats.org/officeDocument/2006/relationships/image" Target="../media/image337.png"/><Relationship Id="rId35" Type="http://schemas.openxmlformats.org/officeDocument/2006/relationships/image" Target="../media/image551.png"/><Relationship Id="rId8" Type="http://schemas.openxmlformats.org/officeDocument/2006/relationships/image" Target="../media/image3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4.png"/><Relationship Id="rId13" Type="http://schemas.openxmlformats.org/officeDocument/2006/relationships/image" Target="../media/image293.png"/><Relationship Id="rId18" Type="http://schemas.openxmlformats.org/officeDocument/2006/relationships/image" Target="../media/image86.png"/><Relationship Id="rId26" Type="http://schemas.openxmlformats.org/officeDocument/2006/relationships/image" Target="../media/image350.png"/><Relationship Id="rId3" Type="http://schemas.openxmlformats.org/officeDocument/2006/relationships/image" Target="../media/image551.png"/><Relationship Id="rId21" Type="http://schemas.openxmlformats.org/officeDocument/2006/relationships/image" Target="../media/image347.png"/><Relationship Id="rId7" Type="http://schemas.openxmlformats.org/officeDocument/2006/relationships/image" Target="../media/image281.png"/><Relationship Id="rId12" Type="http://schemas.openxmlformats.org/officeDocument/2006/relationships/image" Target="../media/image292.png"/><Relationship Id="rId17" Type="http://schemas.openxmlformats.org/officeDocument/2006/relationships/image" Target="../media/image344.png"/><Relationship Id="rId25" Type="http://schemas.openxmlformats.org/officeDocument/2006/relationships/image" Target="../media/image304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43.png"/><Relationship Id="rId20" Type="http://schemas.openxmlformats.org/officeDocument/2006/relationships/image" Target="../media/image910.png"/><Relationship Id="rId29" Type="http://schemas.openxmlformats.org/officeDocument/2006/relationships/image" Target="../media/image3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8.png"/><Relationship Id="rId11" Type="http://schemas.openxmlformats.org/officeDocument/2006/relationships/image" Target="../media/image291.png"/><Relationship Id="rId24" Type="http://schemas.openxmlformats.org/officeDocument/2006/relationships/image" Target="../media/image349.png"/><Relationship Id="rId5" Type="http://schemas.openxmlformats.org/officeDocument/2006/relationships/image" Target="../media/image275.png"/><Relationship Id="rId15" Type="http://schemas.openxmlformats.org/officeDocument/2006/relationships/image" Target="../media/image295.png"/><Relationship Id="rId23" Type="http://schemas.openxmlformats.org/officeDocument/2006/relationships/image" Target="../media/image302.png"/><Relationship Id="rId28" Type="http://schemas.openxmlformats.org/officeDocument/2006/relationships/image" Target="../media/image351.png"/><Relationship Id="rId10" Type="http://schemas.openxmlformats.org/officeDocument/2006/relationships/image" Target="../media/image290.png"/><Relationship Id="rId19" Type="http://schemas.openxmlformats.org/officeDocument/2006/relationships/image" Target="../media/image450.png"/><Relationship Id="rId4" Type="http://schemas.openxmlformats.org/officeDocument/2006/relationships/image" Target="../media/image342.png"/><Relationship Id="rId9" Type="http://schemas.openxmlformats.org/officeDocument/2006/relationships/image" Target="../media/image288.png"/><Relationship Id="rId14" Type="http://schemas.openxmlformats.org/officeDocument/2006/relationships/image" Target="../media/image294.png"/><Relationship Id="rId22" Type="http://schemas.openxmlformats.org/officeDocument/2006/relationships/image" Target="../media/image348.png"/><Relationship Id="rId27" Type="http://schemas.openxmlformats.org/officeDocument/2006/relationships/image" Target="../media/image307.png"/><Relationship Id="rId30" Type="http://schemas.openxmlformats.org/officeDocument/2006/relationships/image" Target="../media/image35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10.png"/><Relationship Id="rId5" Type="http://schemas.openxmlformats.org/officeDocument/2006/relationships/image" Target="../media/image121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91799"/>
            <a:ext cx="9144000" cy="1326222"/>
          </a:xfrm>
        </p:spPr>
        <p:txBody>
          <a:bodyPr>
            <a:normAutofit/>
          </a:bodyPr>
          <a:lstStyle/>
          <a:p>
            <a:r>
              <a:rPr lang="en-US" altLang="zh-CN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Applied Cryptography</a:t>
            </a:r>
            <a:r>
              <a:rPr lang="en-US" altLang="zh-CN" sz="44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altLang="zh-CN" sz="4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ECB, CBC, OFB, CTR, CFB, message integrity, hash family, preimage resistant, second preimage resistant, collision resistant</a:t>
            </a:r>
            <a:endParaRPr lang="en-US" sz="220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0" y="3352800"/>
            <a:ext cx="9144000" cy="16764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Liangfeng Zhang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School of Information Science and Technology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ShanghaiTech University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438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676400"/>
                <a:ext cx="9144000" cy="5355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OFB:</a:t>
                </a:r>
                <a:r>
                  <a:rPr lang="en-US" sz="24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sz="2400" dirty="0" smtClean="0"/>
                  <a:t> is an encryption rule in a block cipher </a:t>
                </a: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76400"/>
                <a:ext cx="9144000" cy="535531"/>
              </a:xfrm>
              <a:prstGeom prst="rect">
                <a:avLst/>
              </a:prstGeom>
              <a:blipFill>
                <a:blip r:embed="rId3"/>
                <a:stretch>
                  <a:fillRect l="-1000" t="-1136" b="-193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0" y="4953000"/>
                <a:ext cx="9144000" cy="9048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Attack:</a:t>
                </a:r>
                <a:r>
                  <a:rPr lang="en-US" sz="2400" dirty="0" smtClean="0"/>
                  <a:t>  </a:t>
                </a:r>
                <a:r>
                  <a:rPr lang="en-US" sz="2400" dirty="0" smtClean="0">
                    <a:solidFill>
                      <a:srgbClr val="C00000"/>
                    </a:solidFill>
                  </a:rPr>
                  <a:t>flip a bit of any of </a:t>
                </a:r>
                <a:r>
                  <a:rPr lang="en-US" sz="2400" dirty="0" err="1" smtClean="0">
                    <a:solidFill>
                      <a:srgbClr val="C00000"/>
                    </a:solidFill>
                  </a:rPr>
                  <a:t>ciphertext</a:t>
                </a:r>
                <a:r>
                  <a:rPr lang="en-US" sz="2400" dirty="0" smtClean="0">
                    <a:solidFill>
                      <a:srgbClr val="C00000"/>
                    </a:solidFill>
                  </a:rPr>
                  <a:t> blocks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rgbClr val="C00000"/>
                    </a:solidFill>
                  </a:rPr>
                  <a:t>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same bit (location) of </a:t>
                </a:r>
                <a:r>
                  <a:rPr lang="en-US" sz="2000" dirty="0" smtClean="0"/>
                  <a:t>the message will </a:t>
                </a:r>
                <a:r>
                  <a:rPr lang="en-US" sz="2000" dirty="0"/>
                  <a:t>be </a:t>
                </a:r>
                <a:r>
                  <a:rPr lang="en-US" sz="2000" dirty="0" smtClean="0"/>
                  <a:t>flipped, </a:t>
                </a:r>
                <a:r>
                  <a:rPr lang="en-US" sz="2000" dirty="0"/>
                  <a:t>without being detected</a:t>
                </a:r>
                <a:endParaRPr lang="en-US" sz="2000" dirty="0" smtClean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953000"/>
                <a:ext cx="9144000" cy="904863"/>
              </a:xfrm>
              <a:prstGeom prst="rect">
                <a:avLst/>
              </a:prstGeom>
              <a:blipFill>
                <a:blip r:embed="rId4"/>
                <a:stretch>
                  <a:fillRect l="-1000" t="-676" b="-81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itle 1"/>
              <p:cNvSpPr txBox="1">
                <a:spLocks/>
              </p:cNvSpPr>
              <p:nvPr/>
            </p:nvSpPr>
            <p:spPr>
              <a:xfrm>
                <a:off x="0" y="0"/>
                <a:ext cx="9144000" cy="11430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>
                    <a:latin typeface="+mn-lt"/>
                  </a:rPr>
                  <a:t>Confidentiality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⇏</m:t>
                    </m:r>
                  </m:oMath>
                </a14:m>
                <a:r>
                  <a:rPr lang="en-US" dirty="0" smtClean="0">
                    <a:latin typeface="+mn-lt"/>
                  </a:rPr>
                  <a:t> Integrity</a:t>
                </a:r>
                <a:endParaRPr lang="en-US" sz="3100" dirty="0">
                  <a:latin typeface="+mn-lt"/>
                </a:endParaRPr>
              </a:p>
            </p:txBody>
          </p:sp>
        </mc:Choice>
        <mc:Fallback xmlns="">
          <p:sp>
            <p:nvSpPr>
              <p:cNvPr id="49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1143000"/>
              </a:xfrm>
              <a:prstGeom prst="rect">
                <a:avLst/>
              </a:prstGeom>
              <a:blipFill>
                <a:blip r:embed="rId5"/>
                <a:stretch>
                  <a:fillRect b="-58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3641607" y="2926875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1607" y="2926875"/>
                <a:ext cx="685800" cy="6858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4632207" y="2926875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2207" y="2926875"/>
                <a:ext cx="685800" cy="6858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5622807" y="2926875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2807" y="2926875"/>
                <a:ext cx="685800" cy="6858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3369841" y="4072788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841" y="4072788"/>
                <a:ext cx="276101" cy="276999"/>
              </a:xfrm>
              <a:prstGeom prst="rect">
                <a:avLst/>
              </a:prstGeom>
              <a:blipFill>
                <a:blip r:embed="rId8"/>
                <a:stretch>
                  <a:fillRect l="-13333" r="-6667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904932" y="4606105"/>
                <a:ext cx="277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932" y="4606105"/>
                <a:ext cx="277768" cy="276999"/>
              </a:xfrm>
              <a:prstGeom prst="rect">
                <a:avLst/>
              </a:prstGeom>
              <a:blipFill>
                <a:blip r:embed="rId9"/>
                <a:stretch>
                  <a:fillRect l="-22222" r="-6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4859620" y="4608506"/>
                <a:ext cx="283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20" y="4608506"/>
                <a:ext cx="283090" cy="276999"/>
              </a:xfrm>
              <a:prstGeom prst="rect">
                <a:avLst/>
              </a:prstGeom>
              <a:blipFill>
                <a:blip r:embed="rId10"/>
                <a:stretch>
                  <a:fillRect l="-21277" r="-6383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865460" y="4606105"/>
                <a:ext cx="283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5460" y="4606105"/>
                <a:ext cx="283090" cy="276999"/>
              </a:xfrm>
              <a:prstGeom prst="rect">
                <a:avLst/>
              </a:prstGeom>
              <a:blipFill>
                <a:blip r:embed="rId11"/>
                <a:stretch>
                  <a:fillRect l="-21277" r="-6383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/>
          <p:cNvCxnSpPr/>
          <p:nvPr/>
        </p:nvCxnSpPr>
        <p:spPr>
          <a:xfrm rot="16200000" flipH="1">
            <a:off x="3819157" y="4143249"/>
            <a:ext cx="375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3984507" y="3638075"/>
            <a:ext cx="449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4975107" y="3640476"/>
            <a:ext cx="942" cy="50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962204" y="3638075"/>
            <a:ext cx="3503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2831414" y="4636005"/>
                <a:ext cx="292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414" y="4636005"/>
                <a:ext cx="292644" cy="276999"/>
              </a:xfrm>
              <a:prstGeom prst="rect">
                <a:avLst/>
              </a:prstGeom>
              <a:blipFill>
                <a:blip r:embed="rId12"/>
                <a:stretch>
                  <a:fillRect l="-18750" r="-16667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2833887" y="2456836"/>
                <a:ext cx="292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3887" y="2456836"/>
                <a:ext cx="292644" cy="276999"/>
              </a:xfrm>
              <a:prstGeom prst="rect">
                <a:avLst/>
              </a:prstGeom>
              <a:blipFill>
                <a:blip r:embed="rId13"/>
                <a:stretch>
                  <a:fillRect l="-20833" r="-14583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/>
          <p:cNvCxnSpPr>
            <a:stCxn id="62" idx="2"/>
            <a:endCxn id="61" idx="0"/>
          </p:cNvCxnSpPr>
          <p:nvPr/>
        </p:nvCxnSpPr>
        <p:spPr>
          <a:xfrm flipH="1">
            <a:off x="2977736" y="2733835"/>
            <a:ext cx="2473" cy="1902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3876162" y="4079549"/>
                <a:ext cx="2558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6162" y="4079549"/>
                <a:ext cx="255807" cy="276999"/>
              </a:xfrm>
              <a:prstGeom prst="rect">
                <a:avLst/>
              </a:prstGeom>
              <a:blipFill>
                <a:blip r:embed="rId14"/>
                <a:stretch>
                  <a:fillRect l="-23810" r="-26190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4846442" y="4076611"/>
                <a:ext cx="2558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442" y="4076611"/>
                <a:ext cx="255807" cy="276999"/>
              </a:xfrm>
              <a:prstGeom prst="rect">
                <a:avLst/>
              </a:prstGeom>
              <a:blipFill>
                <a:blip r:embed="rId15"/>
                <a:stretch>
                  <a:fillRect l="-23810" r="-2619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/>
          <p:cNvCxnSpPr/>
          <p:nvPr/>
        </p:nvCxnSpPr>
        <p:spPr>
          <a:xfrm flipH="1">
            <a:off x="4957327" y="2604559"/>
            <a:ext cx="371" cy="345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5837042" y="4076611"/>
                <a:ext cx="2558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7042" y="4076611"/>
                <a:ext cx="255807" cy="276999"/>
              </a:xfrm>
              <a:prstGeom prst="rect">
                <a:avLst/>
              </a:prstGeom>
              <a:blipFill>
                <a:blip r:embed="rId16"/>
                <a:stretch>
                  <a:fillRect l="-24390" r="-29268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Connector 67"/>
          <p:cNvCxnSpPr/>
          <p:nvPr/>
        </p:nvCxnSpPr>
        <p:spPr>
          <a:xfrm>
            <a:off x="4468912" y="2607228"/>
            <a:ext cx="0" cy="12061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3982786" y="3813335"/>
            <a:ext cx="4925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472179" y="2609375"/>
            <a:ext cx="0" cy="12061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986053" y="3815482"/>
            <a:ext cx="4925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endCxn id="50" idx="0"/>
          </p:cNvCxnSpPr>
          <p:nvPr/>
        </p:nvCxnSpPr>
        <p:spPr>
          <a:xfrm>
            <a:off x="3124058" y="2607228"/>
            <a:ext cx="860449" cy="3196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472773" y="2607228"/>
            <a:ext cx="4795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5946335" y="2601755"/>
            <a:ext cx="371" cy="345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466861" y="2604424"/>
            <a:ext cx="4795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4357445" y="4067880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445" y="4067880"/>
                <a:ext cx="281424" cy="276999"/>
              </a:xfrm>
              <a:prstGeom prst="rect">
                <a:avLst/>
              </a:prstGeom>
              <a:blipFill>
                <a:blip r:embed="rId17"/>
                <a:stretch>
                  <a:fillRect l="-13043" r="-6522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/>
          <p:cNvCxnSpPr/>
          <p:nvPr/>
        </p:nvCxnSpPr>
        <p:spPr>
          <a:xfrm rot="16200000" flipH="1">
            <a:off x="4806788" y="4138341"/>
            <a:ext cx="375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5339386" y="4072531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9386" y="4072531"/>
                <a:ext cx="281424" cy="276999"/>
              </a:xfrm>
              <a:prstGeom prst="rect">
                <a:avLst/>
              </a:prstGeom>
              <a:blipFill>
                <a:blip r:embed="rId18"/>
                <a:stretch>
                  <a:fillRect l="-13043" r="-6522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/>
          <p:cNvCxnSpPr/>
          <p:nvPr/>
        </p:nvCxnSpPr>
        <p:spPr>
          <a:xfrm rot="16200000" flipH="1">
            <a:off x="5765579" y="4142992"/>
            <a:ext cx="375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>
            <a:off x="4004282" y="4284905"/>
            <a:ext cx="449" cy="345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4971732" y="4286926"/>
            <a:ext cx="942" cy="343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5958829" y="4284905"/>
            <a:ext cx="3503" cy="345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83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447800"/>
                <a:ext cx="9144000" cy="5050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CTR:</a:t>
                </a:r>
                <a:r>
                  <a:rPr lang="en-US" altLang="zh-CN" sz="24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altLang="zh-CN" sz="2400" dirty="0"/>
                  <a:t> is an encryption rule in a block cipher </a:t>
                </a: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47800"/>
                <a:ext cx="9144000" cy="505010"/>
              </a:xfrm>
              <a:prstGeom prst="rect">
                <a:avLst/>
              </a:prstGeom>
              <a:blipFill>
                <a:blip r:embed="rId3"/>
                <a:stretch>
                  <a:fillRect l="-1000" t="-1220" b="-268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0" y="4953000"/>
                <a:ext cx="9144000" cy="9048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Attack:</a:t>
                </a:r>
                <a:r>
                  <a:rPr lang="en-US" sz="2400" dirty="0"/>
                  <a:t>  </a:t>
                </a:r>
                <a:r>
                  <a:rPr lang="en-US" sz="2400" dirty="0">
                    <a:solidFill>
                      <a:srgbClr val="C00000"/>
                    </a:solidFill>
                  </a:rPr>
                  <a:t>flip a bit of any of </a:t>
                </a:r>
                <a:r>
                  <a:rPr lang="en-US" sz="2400" dirty="0" err="1">
                    <a:solidFill>
                      <a:srgbClr val="C00000"/>
                    </a:solidFill>
                  </a:rPr>
                  <a:t>ciphertext</a:t>
                </a:r>
                <a:r>
                  <a:rPr lang="en-US" sz="2400" dirty="0">
                    <a:solidFill>
                      <a:srgbClr val="C00000"/>
                    </a:solidFill>
                  </a:rPr>
                  <a:t> blocks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same bit (location) of the message will be </a:t>
                </a:r>
                <a:r>
                  <a:rPr lang="en-US" sz="2000" dirty="0" smtClean="0"/>
                  <a:t>flipped</a:t>
                </a:r>
                <a:r>
                  <a:rPr lang="en-US" sz="2000" dirty="0"/>
                  <a:t>, without being </a:t>
                </a:r>
                <a:r>
                  <a:rPr lang="en-US" sz="2000" dirty="0" smtClean="0"/>
                  <a:t>detected</a:t>
                </a: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953000"/>
                <a:ext cx="9144000" cy="904863"/>
              </a:xfrm>
              <a:prstGeom prst="rect">
                <a:avLst/>
              </a:prstGeom>
              <a:blipFill>
                <a:blip r:embed="rId4"/>
                <a:stretch>
                  <a:fillRect l="-1000" t="-676" b="-81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3593130" y="2823588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3130" y="2823588"/>
                <a:ext cx="685800" cy="6858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4583730" y="2823588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730" y="2823588"/>
                <a:ext cx="685800" cy="6858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5574330" y="2823588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4330" y="2823588"/>
                <a:ext cx="685800" cy="6858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300775" y="3819096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775" y="3819096"/>
                <a:ext cx="276101" cy="276999"/>
              </a:xfrm>
              <a:prstGeom prst="rect">
                <a:avLst/>
              </a:prstGeom>
              <a:blipFill>
                <a:blip r:embed="rId7"/>
                <a:stretch>
                  <a:fillRect l="-13043" r="-6522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808495" y="4352413"/>
                <a:ext cx="277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495" y="4352413"/>
                <a:ext cx="277768" cy="276999"/>
              </a:xfrm>
              <a:prstGeom prst="rect">
                <a:avLst/>
              </a:prstGeom>
              <a:blipFill>
                <a:blip r:embed="rId8"/>
                <a:stretch>
                  <a:fillRect l="-22222" r="-6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4798443" y="4354814"/>
                <a:ext cx="283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8443" y="4354814"/>
                <a:ext cx="283090" cy="276999"/>
              </a:xfrm>
              <a:prstGeom prst="rect">
                <a:avLst/>
              </a:prstGeom>
              <a:blipFill>
                <a:blip r:embed="rId9"/>
                <a:stretch>
                  <a:fillRect l="-21277" r="-6383" b="-23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785233" y="4352413"/>
                <a:ext cx="283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5233" y="4352413"/>
                <a:ext cx="283090" cy="276999"/>
              </a:xfrm>
              <a:prstGeom prst="rect">
                <a:avLst/>
              </a:prstGeom>
              <a:blipFill>
                <a:blip r:embed="rId10"/>
                <a:stretch>
                  <a:fillRect l="-21739" r="-8696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/>
          <p:cNvCxnSpPr/>
          <p:nvPr/>
        </p:nvCxnSpPr>
        <p:spPr>
          <a:xfrm rot="16200000" flipH="1">
            <a:off x="3750091" y="3889557"/>
            <a:ext cx="375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3935515" y="3509388"/>
            <a:ext cx="1030" cy="31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61" idx="0"/>
          </p:cNvCxnSpPr>
          <p:nvPr/>
        </p:nvCxnSpPr>
        <p:spPr>
          <a:xfrm flipH="1">
            <a:off x="4925869" y="3537189"/>
            <a:ext cx="1703" cy="285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62" idx="0"/>
          </p:cNvCxnSpPr>
          <p:nvPr/>
        </p:nvCxnSpPr>
        <p:spPr>
          <a:xfrm>
            <a:off x="5913727" y="3534788"/>
            <a:ext cx="2742" cy="288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2935337" y="4324438"/>
                <a:ext cx="3286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ctr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337" y="4324438"/>
                <a:ext cx="328616" cy="276999"/>
              </a:xfrm>
              <a:prstGeom prst="rect">
                <a:avLst/>
              </a:prstGeom>
              <a:blipFill>
                <a:blip r:embed="rId11"/>
                <a:stretch>
                  <a:fillRect l="-15094" r="-16981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2937810" y="2327720"/>
                <a:ext cx="3286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ctr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7810" y="2327720"/>
                <a:ext cx="328616" cy="276999"/>
              </a:xfrm>
              <a:prstGeom prst="rect">
                <a:avLst/>
              </a:prstGeom>
              <a:blipFill>
                <a:blip r:embed="rId12"/>
                <a:stretch>
                  <a:fillRect l="-14815" r="-14815" b="-4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/>
          <p:cNvCxnSpPr>
            <a:stCxn id="58" idx="2"/>
            <a:endCxn id="57" idx="0"/>
          </p:cNvCxnSpPr>
          <p:nvPr/>
        </p:nvCxnSpPr>
        <p:spPr>
          <a:xfrm flipH="1">
            <a:off x="3099645" y="2604719"/>
            <a:ext cx="2473" cy="1719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3808127" y="3825857"/>
                <a:ext cx="2558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127" y="3825857"/>
                <a:ext cx="255807" cy="276999"/>
              </a:xfrm>
              <a:prstGeom prst="rect">
                <a:avLst/>
              </a:prstGeom>
              <a:blipFill>
                <a:blip r:embed="rId13"/>
                <a:stretch>
                  <a:fillRect l="-23810" r="-2619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4797965" y="3822919"/>
                <a:ext cx="2558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7965" y="3822919"/>
                <a:ext cx="255807" cy="276999"/>
              </a:xfrm>
              <a:prstGeom prst="rect">
                <a:avLst/>
              </a:prstGeom>
              <a:blipFill>
                <a:blip r:embed="rId14"/>
                <a:stretch>
                  <a:fillRect l="-23810" r="-26190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5788565" y="3822919"/>
                <a:ext cx="2558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565" y="3822919"/>
                <a:ext cx="255807" cy="276999"/>
              </a:xfrm>
              <a:prstGeom prst="rect">
                <a:avLst/>
              </a:prstGeom>
              <a:blipFill>
                <a:blip r:embed="rId15"/>
                <a:stretch>
                  <a:fillRect l="-23810" r="-26190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/>
          <p:cNvCxnSpPr>
            <a:stCxn id="73" idx="2"/>
            <a:endCxn id="47" idx="0"/>
          </p:cNvCxnSpPr>
          <p:nvPr/>
        </p:nvCxnSpPr>
        <p:spPr>
          <a:xfrm>
            <a:off x="5915216" y="2604719"/>
            <a:ext cx="2014" cy="218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4308968" y="3814188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8968" y="3814188"/>
                <a:ext cx="281424" cy="276999"/>
              </a:xfrm>
              <a:prstGeom prst="rect">
                <a:avLst/>
              </a:prstGeom>
              <a:blipFill>
                <a:blip r:embed="rId16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/>
          <p:nvPr/>
        </p:nvCxnSpPr>
        <p:spPr>
          <a:xfrm rot="16200000" flipH="1">
            <a:off x="4758311" y="3884649"/>
            <a:ext cx="375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5290909" y="3818839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909" y="3818839"/>
                <a:ext cx="281424" cy="276999"/>
              </a:xfrm>
              <a:prstGeom prst="rect">
                <a:avLst/>
              </a:prstGeom>
              <a:blipFill>
                <a:blip r:embed="rId17"/>
                <a:stretch>
                  <a:fillRect l="-13043" r="-6522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/>
          <p:cNvCxnSpPr/>
          <p:nvPr/>
        </p:nvCxnSpPr>
        <p:spPr>
          <a:xfrm rot="16200000" flipH="1">
            <a:off x="5717102" y="3889300"/>
            <a:ext cx="375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3935623" y="4102856"/>
            <a:ext cx="814" cy="273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1" idx="2"/>
            <a:endCxn id="51" idx="0"/>
          </p:cNvCxnSpPr>
          <p:nvPr/>
        </p:nvCxnSpPr>
        <p:spPr>
          <a:xfrm>
            <a:off x="4925869" y="4099918"/>
            <a:ext cx="14119" cy="254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2" idx="2"/>
            <a:endCxn id="52" idx="0"/>
          </p:cNvCxnSpPr>
          <p:nvPr/>
        </p:nvCxnSpPr>
        <p:spPr>
          <a:xfrm>
            <a:off x="5916469" y="4099918"/>
            <a:ext cx="10309" cy="252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3567730" y="2327720"/>
                <a:ext cx="732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ctr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7730" y="2327720"/>
                <a:ext cx="732572" cy="276999"/>
              </a:xfrm>
              <a:prstGeom prst="rect">
                <a:avLst/>
              </a:prstGeom>
              <a:blipFill>
                <a:blip r:embed="rId18"/>
                <a:stretch>
                  <a:fillRect l="-5833" r="-7500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4562491" y="2327720"/>
                <a:ext cx="732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ctr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491" y="2327720"/>
                <a:ext cx="732572" cy="276999"/>
              </a:xfrm>
              <a:prstGeom prst="rect">
                <a:avLst/>
              </a:prstGeom>
              <a:blipFill>
                <a:blip r:embed="rId19"/>
                <a:stretch>
                  <a:fillRect l="-5785" r="-6612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5548930" y="2327720"/>
                <a:ext cx="732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ctr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8930" y="2327720"/>
                <a:ext cx="732572" cy="276999"/>
              </a:xfrm>
              <a:prstGeom prst="rect">
                <a:avLst/>
              </a:prstGeom>
              <a:blipFill>
                <a:blip r:embed="rId20"/>
                <a:stretch>
                  <a:fillRect l="-5833" r="-7500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Arrow Connector 73"/>
          <p:cNvCxnSpPr>
            <a:stCxn id="72" idx="2"/>
            <a:endCxn id="46" idx="0"/>
          </p:cNvCxnSpPr>
          <p:nvPr/>
        </p:nvCxnSpPr>
        <p:spPr>
          <a:xfrm flipH="1">
            <a:off x="4926630" y="2604719"/>
            <a:ext cx="2147" cy="218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71" idx="2"/>
            <a:endCxn id="45" idx="0"/>
          </p:cNvCxnSpPr>
          <p:nvPr/>
        </p:nvCxnSpPr>
        <p:spPr>
          <a:xfrm>
            <a:off x="3934016" y="2604719"/>
            <a:ext cx="2014" cy="218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itle 1"/>
              <p:cNvSpPr txBox="1">
                <a:spLocks/>
              </p:cNvSpPr>
              <p:nvPr/>
            </p:nvSpPr>
            <p:spPr>
              <a:xfrm>
                <a:off x="0" y="0"/>
                <a:ext cx="9144000" cy="11430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>
                    <a:latin typeface="+mn-lt"/>
                  </a:rPr>
                  <a:t>Confidentiality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⇏</m:t>
                    </m:r>
                  </m:oMath>
                </a14:m>
                <a:r>
                  <a:rPr lang="en-US" dirty="0" smtClean="0">
                    <a:latin typeface="+mn-lt"/>
                  </a:rPr>
                  <a:t> Integrity</a:t>
                </a:r>
                <a:endParaRPr lang="en-US" sz="3100" dirty="0">
                  <a:latin typeface="+mn-lt"/>
                </a:endParaRPr>
              </a:p>
            </p:txBody>
          </p:sp>
        </mc:Choice>
        <mc:Fallback xmlns="">
          <p:sp>
            <p:nvSpPr>
              <p:cNvPr id="76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1143000"/>
              </a:xfrm>
              <a:prstGeom prst="rect">
                <a:avLst/>
              </a:prstGeom>
              <a:blipFill>
                <a:blip r:embed="rId21"/>
                <a:stretch>
                  <a:fillRect b="-58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683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697605"/>
                <a:ext cx="9144000" cy="5050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CBC:</a:t>
                </a:r>
                <a:r>
                  <a:rPr lang="en-US" altLang="zh-CN" sz="24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altLang="zh-CN" sz="2400" dirty="0"/>
                  <a:t> is an encryption rule in a block cipher </a:t>
                </a: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97605"/>
                <a:ext cx="9144000" cy="505010"/>
              </a:xfrm>
              <a:prstGeom prst="rect">
                <a:avLst/>
              </a:prstGeom>
              <a:blipFill>
                <a:blip r:embed="rId3"/>
                <a:stretch>
                  <a:fillRect l="-1000" t="-1205" b="-265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0" y="5051437"/>
                <a:ext cx="9144000" cy="9048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Attack: </a:t>
                </a:r>
                <a:r>
                  <a:rPr lang="en-US" sz="2400" dirty="0" smtClean="0">
                    <a:solidFill>
                      <a:srgbClr val="C00000"/>
                    </a:solidFill>
                  </a:rPr>
                  <a:t>flip a bit of the initial vector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𝐼𝑉</m:t>
                    </m:r>
                  </m:oMath>
                </a14:m>
                <a:endParaRPr lang="en-US" sz="2400" b="1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The same bit (location)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/>
                  <a:t> will be </a:t>
                </a:r>
                <a:r>
                  <a:rPr lang="en-US" sz="2000" dirty="0"/>
                  <a:t>flipped, without being </a:t>
                </a:r>
                <a:r>
                  <a:rPr lang="en-US" sz="2000" dirty="0" smtClean="0"/>
                  <a:t>detected</a:t>
                </a: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51437"/>
                <a:ext cx="9144000" cy="904863"/>
              </a:xfrm>
              <a:prstGeom prst="rect">
                <a:avLst/>
              </a:prstGeom>
              <a:blipFill>
                <a:blip r:embed="rId4"/>
                <a:stretch>
                  <a:fillRect l="-1000" t="-676" b="-87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3479257" y="3342906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257" y="3342906"/>
                <a:ext cx="685800" cy="6858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4469857" y="3342906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9857" y="3342906"/>
                <a:ext cx="685800" cy="6858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5460457" y="3342906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457" y="3342906"/>
                <a:ext cx="685800" cy="6858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648167" y="2396303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8167" y="2396303"/>
                <a:ext cx="276101" cy="276999"/>
              </a:xfrm>
              <a:prstGeom prst="rect">
                <a:avLst/>
              </a:prstGeom>
              <a:blipFill>
                <a:blip r:embed="rId7"/>
                <a:stretch>
                  <a:fillRect l="-13043" r="-6522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636599" y="2398704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599" y="2398704"/>
                <a:ext cx="281424" cy="276999"/>
              </a:xfrm>
              <a:prstGeom prst="rect">
                <a:avLst/>
              </a:prstGeom>
              <a:blipFill>
                <a:blip r:embed="rId8"/>
                <a:stretch>
                  <a:fillRect l="-13043" r="-6522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5622754" y="2396303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2754" y="2396303"/>
                <a:ext cx="281423" cy="276999"/>
              </a:xfrm>
              <a:prstGeom prst="rect">
                <a:avLst/>
              </a:prstGeom>
              <a:blipFill>
                <a:blip r:embed="rId9"/>
                <a:stretch>
                  <a:fillRect l="-12766" r="-6383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3678561" y="4521466"/>
                <a:ext cx="277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8561" y="4521466"/>
                <a:ext cx="277768" cy="276999"/>
              </a:xfrm>
              <a:prstGeom prst="rect">
                <a:avLst/>
              </a:prstGeom>
              <a:blipFill>
                <a:blip r:embed="rId10"/>
                <a:stretch>
                  <a:fillRect l="-21739" r="-6522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4691124" y="4523867"/>
                <a:ext cx="283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1124" y="4523867"/>
                <a:ext cx="283090" cy="276999"/>
              </a:xfrm>
              <a:prstGeom prst="rect">
                <a:avLst/>
              </a:prstGeom>
              <a:blipFill>
                <a:blip r:embed="rId11"/>
                <a:stretch>
                  <a:fillRect l="-21739" r="-6522" b="-23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5696964" y="4521466"/>
                <a:ext cx="283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6964" y="4521466"/>
                <a:ext cx="283090" cy="276999"/>
              </a:xfrm>
              <a:prstGeom prst="rect">
                <a:avLst/>
              </a:prstGeom>
              <a:blipFill>
                <a:blip r:embed="rId12"/>
                <a:stretch>
                  <a:fillRect l="-21739" r="-6522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/>
          <p:nvPr/>
        </p:nvCxnSpPr>
        <p:spPr>
          <a:xfrm flipH="1">
            <a:off x="3822196" y="2739074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3822157" y="4054106"/>
            <a:ext cx="449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4812757" y="4056507"/>
            <a:ext cx="942" cy="50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799854" y="4054106"/>
            <a:ext cx="3503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2669064" y="4582425"/>
                <a:ext cx="292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9064" y="4582425"/>
                <a:ext cx="292644" cy="276999"/>
              </a:xfrm>
              <a:prstGeom prst="rect">
                <a:avLst/>
              </a:prstGeom>
              <a:blipFill>
                <a:blip r:embed="rId13"/>
                <a:stretch>
                  <a:fillRect l="-20833" r="-14583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2671537" y="2872867"/>
                <a:ext cx="292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537" y="2872867"/>
                <a:ext cx="292644" cy="276999"/>
              </a:xfrm>
              <a:prstGeom prst="rect">
                <a:avLst/>
              </a:prstGeom>
              <a:blipFill>
                <a:blip r:embed="rId14"/>
                <a:stretch>
                  <a:fillRect l="-18750" r="-16667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/>
          <p:cNvCxnSpPr>
            <a:stCxn id="60" idx="2"/>
            <a:endCxn id="59" idx="0"/>
          </p:cNvCxnSpPr>
          <p:nvPr/>
        </p:nvCxnSpPr>
        <p:spPr>
          <a:xfrm flipH="1">
            <a:off x="2815386" y="3149866"/>
            <a:ext cx="2473" cy="1432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3703503" y="2876747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503" y="2876747"/>
                <a:ext cx="253274" cy="276999"/>
              </a:xfrm>
              <a:prstGeom prst="rect">
                <a:avLst/>
              </a:prstGeom>
              <a:blipFill>
                <a:blip r:embed="rId15"/>
                <a:stretch>
                  <a:fillRect l="-26829" r="-26829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/>
          <p:cNvCxnSpPr/>
          <p:nvPr/>
        </p:nvCxnSpPr>
        <p:spPr>
          <a:xfrm flipH="1">
            <a:off x="3824697" y="3114994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2927215" y="3018987"/>
            <a:ext cx="813254" cy="3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4792476" y="2736136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4673783" y="2873809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783" y="2873809"/>
                <a:ext cx="253274" cy="276999"/>
              </a:xfrm>
              <a:prstGeom prst="rect">
                <a:avLst/>
              </a:prstGeom>
              <a:blipFill>
                <a:blip r:embed="rId16"/>
                <a:stretch>
                  <a:fillRect l="-26829" r="-26829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/>
          <p:cNvCxnSpPr/>
          <p:nvPr/>
        </p:nvCxnSpPr>
        <p:spPr>
          <a:xfrm flipH="1">
            <a:off x="4794977" y="3112056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5783076" y="2736136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5664383" y="2873809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383" y="2873809"/>
                <a:ext cx="253274" cy="276999"/>
              </a:xfrm>
              <a:prstGeom prst="rect">
                <a:avLst/>
              </a:prstGeom>
              <a:blipFill>
                <a:blip r:embed="rId17"/>
                <a:stretch>
                  <a:fillRect l="-26190" r="-23810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Arrow Connector 69"/>
          <p:cNvCxnSpPr/>
          <p:nvPr/>
        </p:nvCxnSpPr>
        <p:spPr>
          <a:xfrm flipH="1">
            <a:off x="5785577" y="3112056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4306562" y="3023259"/>
            <a:ext cx="417328" cy="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306562" y="3023259"/>
            <a:ext cx="0" cy="12061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820436" y="4229366"/>
            <a:ext cx="4925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5309829" y="3025406"/>
            <a:ext cx="417328" cy="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309829" y="3025406"/>
            <a:ext cx="0" cy="12061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823703" y="4231513"/>
            <a:ext cx="4925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itle 1"/>
              <p:cNvSpPr txBox="1">
                <a:spLocks/>
              </p:cNvSpPr>
              <p:nvPr/>
            </p:nvSpPr>
            <p:spPr>
              <a:xfrm>
                <a:off x="0" y="0"/>
                <a:ext cx="9144000" cy="11430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>
                    <a:latin typeface="+mn-lt"/>
                  </a:rPr>
                  <a:t>Confidentiality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⇏</m:t>
                    </m:r>
                  </m:oMath>
                </a14:m>
                <a:r>
                  <a:rPr lang="en-US" dirty="0" smtClean="0">
                    <a:latin typeface="+mn-lt"/>
                  </a:rPr>
                  <a:t> Integrity</a:t>
                </a:r>
                <a:endParaRPr lang="en-US" sz="3100" dirty="0">
                  <a:latin typeface="+mn-lt"/>
                </a:endParaRPr>
              </a:p>
            </p:txBody>
          </p:sp>
        </mc:Choice>
        <mc:Fallback xmlns="">
          <p:sp>
            <p:nvSpPr>
              <p:cNvPr id="77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1143000"/>
              </a:xfrm>
              <a:prstGeom prst="rect">
                <a:avLst/>
              </a:prstGeom>
              <a:blipFill>
                <a:blip r:embed="rId18"/>
                <a:stretch>
                  <a:fillRect b="-58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136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524000"/>
                <a:ext cx="9144000" cy="5050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ECB:</a:t>
                </a:r>
                <a:r>
                  <a:rPr lang="en-US" altLang="zh-CN" sz="24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altLang="zh-CN" sz="2400" dirty="0"/>
                  <a:t> is an encryption rule in a block cipher </a:t>
                </a: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24000"/>
                <a:ext cx="9144000" cy="505010"/>
              </a:xfrm>
              <a:prstGeom prst="rect">
                <a:avLst/>
              </a:prstGeom>
              <a:blipFill>
                <a:blip r:embed="rId3"/>
                <a:stretch>
                  <a:fillRect l="-1000" t="-1205" b="-265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0" y="4364605"/>
                <a:ext cx="9144000" cy="12372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Attacks: </a:t>
                </a:r>
                <a:r>
                  <a:rPr lang="en-US" sz="2400" dirty="0" smtClean="0">
                    <a:solidFill>
                      <a:srgbClr val="C00000"/>
                    </a:solidFill>
                  </a:rPr>
                  <a:t>Change </a:t>
                </a:r>
                <a:r>
                  <a:rPr lang="en-US" sz="2400" dirty="0">
                    <a:solidFill>
                      <a:srgbClr val="C00000"/>
                    </a:solidFill>
                  </a:rPr>
                  <a:t>the order of ciphertext blocks: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decryption: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The message blocks will be reordered, </a:t>
                </a:r>
                <a:r>
                  <a:rPr lang="en-US" dirty="0"/>
                  <a:t>without being </a:t>
                </a:r>
                <a:r>
                  <a:rPr lang="en-US" dirty="0" smtClean="0"/>
                  <a:t>detected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364605"/>
                <a:ext cx="9144000" cy="1237262"/>
              </a:xfrm>
              <a:prstGeom prst="rect">
                <a:avLst/>
              </a:prstGeom>
              <a:blipFill>
                <a:blip r:embed="rId4"/>
                <a:stretch>
                  <a:fillRect l="-1000" t="-493" b="-54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3262816" y="2873009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816" y="2873009"/>
                <a:ext cx="685800" cy="6858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4253416" y="2873009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416" y="2873009"/>
                <a:ext cx="685800" cy="6858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5244016" y="2873009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4016" y="2873009"/>
                <a:ext cx="685800" cy="6858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431726" y="2090689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1726" y="2090689"/>
                <a:ext cx="276101" cy="276999"/>
              </a:xfrm>
              <a:prstGeom prst="rect">
                <a:avLst/>
              </a:prstGeom>
              <a:blipFill>
                <a:blip r:embed="rId7"/>
                <a:stretch>
                  <a:fillRect l="-13333" r="-6667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420158" y="2093090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158" y="2093090"/>
                <a:ext cx="281423" cy="276999"/>
              </a:xfrm>
              <a:prstGeom prst="rect">
                <a:avLst/>
              </a:prstGeom>
              <a:blipFill>
                <a:blip r:embed="rId8"/>
                <a:stretch>
                  <a:fillRect l="-13043" r="-8696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406313" y="2090689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6313" y="2090689"/>
                <a:ext cx="281423" cy="276999"/>
              </a:xfrm>
              <a:prstGeom prst="rect">
                <a:avLst/>
              </a:prstGeom>
              <a:blipFill>
                <a:blip r:embed="rId9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462120" y="4051569"/>
                <a:ext cx="277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120" y="4051569"/>
                <a:ext cx="277768" cy="276999"/>
              </a:xfrm>
              <a:prstGeom prst="rect">
                <a:avLst/>
              </a:prstGeom>
              <a:blipFill>
                <a:blip r:embed="rId10"/>
                <a:stretch>
                  <a:fillRect l="-22222" r="-6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474683" y="4053970"/>
                <a:ext cx="283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4683" y="4053970"/>
                <a:ext cx="283090" cy="276999"/>
              </a:xfrm>
              <a:prstGeom prst="rect">
                <a:avLst/>
              </a:prstGeom>
              <a:blipFill>
                <a:blip r:embed="rId11"/>
                <a:stretch>
                  <a:fillRect l="-21739" r="-8696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480523" y="4051569"/>
                <a:ext cx="283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523" y="4051569"/>
                <a:ext cx="283090" cy="276999"/>
              </a:xfrm>
              <a:prstGeom prst="rect">
                <a:avLst/>
              </a:prstGeom>
              <a:blipFill>
                <a:blip r:embed="rId12"/>
                <a:stretch>
                  <a:fillRect l="-21739" r="-8696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>
            <a:stCxn id="30" idx="2"/>
            <a:endCxn id="23" idx="0"/>
          </p:cNvCxnSpPr>
          <p:nvPr/>
        </p:nvCxnSpPr>
        <p:spPr>
          <a:xfrm flipH="1">
            <a:off x="3605716" y="2367688"/>
            <a:ext cx="449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1" idx="2"/>
            <a:endCxn id="28" idx="0"/>
          </p:cNvCxnSpPr>
          <p:nvPr/>
        </p:nvCxnSpPr>
        <p:spPr>
          <a:xfrm flipH="1">
            <a:off x="4596316" y="2370089"/>
            <a:ext cx="942" cy="50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2" idx="2"/>
            <a:endCxn id="29" idx="0"/>
          </p:cNvCxnSpPr>
          <p:nvPr/>
        </p:nvCxnSpPr>
        <p:spPr>
          <a:xfrm>
            <a:off x="5583413" y="2367688"/>
            <a:ext cx="3503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3605716" y="3584209"/>
            <a:ext cx="449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4596316" y="3586610"/>
            <a:ext cx="942" cy="50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583413" y="3584209"/>
            <a:ext cx="3503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itle 1"/>
              <p:cNvSpPr txBox="1">
                <a:spLocks/>
              </p:cNvSpPr>
              <p:nvPr/>
            </p:nvSpPr>
            <p:spPr>
              <a:xfrm>
                <a:off x="0" y="0"/>
                <a:ext cx="9144000" cy="11430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>
                    <a:latin typeface="+mn-lt"/>
                  </a:rPr>
                  <a:t>Confidentiality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⇏</m:t>
                    </m:r>
                  </m:oMath>
                </a14:m>
                <a:r>
                  <a:rPr lang="en-US" dirty="0" smtClean="0">
                    <a:latin typeface="+mn-lt"/>
                  </a:rPr>
                  <a:t> Integrity</a:t>
                </a:r>
                <a:endParaRPr lang="en-US" sz="3100" dirty="0">
                  <a:latin typeface="+mn-lt"/>
                </a:endParaRPr>
              </a:p>
            </p:txBody>
          </p:sp>
        </mc:Choice>
        <mc:Fallback xmlns="">
          <p:sp>
            <p:nvSpPr>
              <p:cNvPr id="42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1143000"/>
              </a:xfrm>
              <a:prstGeom prst="rect">
                <a:avLst/>
              </a:prstGeom>
              <a:blipFill>
                <a:blip r:embed="rId13"/>
                <a:stretch>
                  <a:fillRect b="-58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1744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353336"/>
                <a:ext cx="9144000" cy="5050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Block cipher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𝓟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𝓚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𝓔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𝓓</m:t>
                        </m:r>
                      </m:e>
                    </m:d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 smtClean="0"/>
                  <a:t>  is an encryption rule</a:t>
                </a: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53336"/>
                <a:ext cx="9144000" cy="505010"/>
              </a:xfrm>
              <a:prstGeom prst="rect">
                <a:avLst/>
              </a:prstGeom>
              <a:blipFill>
                <a:blip r:embed="rId3"/>
                <a:stretch>
                  <a:fillRect l="-1000" t="-1205" b="-265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0" y="4679881"/>
                <a:ext cx="9144000" cy="9048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Attack:</a:t>
                </a:r>
                <a:r>
                  <a:rPr lang="en-US" altLang="zh-CN" sz="2400" dirty="0"/>
                  <a:t>  </a:t>
                </a:r>
                <a:r>
                  <a:rPr lang="en-US" altLang="zh-CN" sz="2400" dirty="0">
                    <a:solidFill>
                      <a:srgbClr val="C00000"/>
                    </a:solidFill>
                  </a:rPr>
                  <a:t>flip a bit </a:t>
                </a:r>
                <a:r>
                  <a:rPr lang="en-US" altLang="zh-CN" sz="2400" dirty="0" smtClean="0">
                    <a:solidFill>
                      <a:srgbClr val="C00000"/>
                    </a:solidFill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400" dirty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the same bit (location) of the message will be flipped, without being detected</a:t>
                </a:r>
                <a:endParaRPr lang="en-US" altLang="zh-CN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79881"/>
                <a:ext cx="9144000" cy="904863"/>
              </a:xfrm>
              <a:prstGeom prst="rect">
                <a:avLst/>
              </a:prstGeom>
              <a:blipFill>
                <a:blip r:embed="rId4"/>
                <a:stretch>
                  <a:fillRect l="-1000" t="-676" b="-87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3687088" y="2583975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7088" y="2583975"/>
                <a:ext cx="685800" cy="6858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4677688" y="2583975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688" y="2583975"/>
                <a:ext cx="685800" cy="6858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5668288" y="2583975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8288" y="2583975"/>
                <a:ext cx="685800" cy="6858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415322" y="3729888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322" y="3729888"/>
                <a:ext cx="276101" cy="276999"/>
              </a:xfrm>
              <a:prstGeom prst="rect">
                <a:avLst/>
              </a:prstGeom>
              <a:blipFill>
                <a:blip r:embed="rId7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950413" y="4263205"/>
                <a:ext cx="277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413" y="4263205"/>
                <a:ext cx="277768" cy="276999"/>
              </a:xfrm>
              <a:prstGeom prst="rect">
                <a:avLst/>
              </a:prstGeom>
              <a:blipFill>
                <a:blip r:embed="rId8"/>
                <a:stretch>
                  <a:fillRect l="-21739" r="-6522" b="-23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905101" y="4265606"/>
                <a:ext cx="283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101" y="4265606"/>
                <a:ext cx="283090" cy="276999"/>
              </a:xfrm>
              <a:prstGeom prst="rect">
                <a:avLst/>
              </a:prstGeom>
              <a:blipFill>
                <a:blip r:embed="rId9"/>
                <a:stretch>
                  <a:fillRect l="-21739" r="-6522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5910941" y="4263205"/>
                <a:ext cx="283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941" y="4263205"/>
                <a:ext cx="283090" cy="276999"/>
              </a:xfrm>
              <a:prstGeom prst="rect">
                <a:avLst/>
              </a:prstGeom>
              <a:blipFill>
                <a:blip r:embed="rId10"/>
                <a:stretch>
                  <a:fillRect l="-21739" r="-6522" b="-23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/>
          <p:nvPr/>
        </p:nvCxnSpPr>
        <p:spPr>
          <a:xfrm rot="16200000" flipH="1">
            <a:off x="3864638" y="3800349"/>
            <a:ext cx="375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4029988" y="3295175"/>
            <a:ext cx="449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5020588" y="3297576"/>
            <a:ext cx="942" cy="50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6007685" y="3295175"/>
            <a:ext cx="3503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876895" y="4293105"/>
                <a:ext cx="292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895" y="4293105"/>
                <a:ext cx="292644" cy="276999"/>
              </a:xfrm>
              <a:prstGeom prst="rect">
                <a:avLst/>
              </a:prstGeom>
              <a:blipFill>
                <a:blip r:embed="rId11"/>
                <a:stretch>
                  <a:fillRect l="-20833" r="-14583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2879368" y="2113936"/>
                <a:ext cx="292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368" y="2113936"/>
                <a:ext cx="292644" cy="276999"/>
              </a:xfrm>
              <a:prstGeom prst="rect">
                <a:avLst/>
              </a:prstGeom>
              <a:blipFill>
                <a:blip r:embed="rId12"/>
                <a:stretch>
                  <a:fillRect l="-18750" r="-16667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/>
          <p:cNvCxnSpPr>
            <a:stCxn id="53" idx="2"/>
            <a:endCxn id="52" idx="0"/>
          </p:cNvCxnSpPr>
          <p:nvPr/>
        </p:nvCxnSpPr>
        <p:spPr>
          <a:xfrm flipH="1">
            <a:off x="3023217" y="2390935"/>
            <a:ext cx="2473" cy="1902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3921643" y="3736649"/>
                <a:ext cx="2558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643" y="3736649"/>
                <a:ext cx="255807" cy="276999"/>
              </a:xfrm>
              <a:prstGeom prst="rect">
                <a:avLst/>
              </a:prstGeom>
              <a:blipFill>
                <a:blip r:embed="rId13"/>
                <a:stretch>
                  <a:fillRect l="-23810" r="-2619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4891923" y="3733711"/>
                <a:ext cx="2558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923" y="3733711"/>
                <a:ext cx="255807" cy="276999"/>
              </a:xfrm>
              <a:prstGeom prst="rect">
                <a:avLst/>
              </a:prstGeom>
              <a:blipFill>
                <a:blip r:embed="rId14"/>
                <a:stretch>
                  <a:fillRect l="-23810" r="-26190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882523" y="3733711"/>
                <a:ext cx="2558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523" y="3733711"/>
                <a:ext cx="255807" cy="276999"/>
              </a:xfrm>
              <a:prstGeom prst="rect">
                <a:avLst/>
              </a:prstGeom>
              <a:blipFill>
                <a:blip r:embed="rId15"/>
                <a:stretch>
                  <a:fillRect l="-23810" r="-26190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Elbow Connector 62"/>
          <p:cNvCxnSpPr>
            <a:endCxn id="41" idx="0"/>
          </p:cNvCxnSpPr>
          <p:nvPr/>
        </p:nvCxnSpPr>
        <p:spPr>
          <a:xfrm>
            <a:off x="3169539" y="2264328"/>
            <a:ext cx="860449" cy="3196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4530746" y="3724980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0746" y="3724980"/>
                <a:ext cx="281424" cy="276999"/>
              </a:xfrm>
              <a:prstGeom prst="rect">
                <a:avLst/>
              </a:prstGeom>
              <a:blipFill>
                <a:blip r:embed="rId16"/>
                <a:stretch>
                  <a:fillRect l="-13043" r="-8696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/>
          <p:cNvCxnSpPr/>
          <p:nvPr/>
        </p:nvCxnSpPr>
        <p:spPr>
          <a:xfrm rot="16200000" flipH="1">
            <a:off x="4852269" y="3795441"/>
            <a:ext cx="375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5511867" y="3729631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867" y="3729631"/>
                <a:ext cx="281424" cy="276999"/>
              </a:xfrm>
              <a:prstGeom prst="rect">
                <a:avLst/>
              </a:prstGeom>
              <a:blipFill>
                <a:blip r:embed="rId17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Arrow Connector 69"/>
          <p:cNvCxnSpPr/>
          <p:nvPr/>
        </p:nvCxnSpPr>
        <p:spPr>
          <a:xfrm rot="16200000" flipH="1">
            <a:off x="5811060" y="3800092"/>
            <a:ext cx="375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4049763" y="3942005"/>
            <a:ext cx="449" cy="345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5017213" y="3944026"/>
            <a:ext cx="942" cy="343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6004310" y="3942005"/>
            <a:ext cx="3503" cy="345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Elbow Connector 6"/>
          <p:cNvCxnSpPr/>
          <p:nvPr/>
        </p:nvCxnSpPr>
        <p:spPr>
          <a:xfrm flipV="1">
            <a:off x="4041983" y="2583975"/>
            <a:ext cx="978605" cy="1553641"/>
          </a:xfrm>
          <a:prstGeom prst="bentConnector4">
            <a:avLst>
              <a:gd name="adj1" fmla="val 45458"/>
              <a:gd name="adj2" fmla="val 12070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Elbow Connector 120"/>
          <p:cNvCxnSpPr/>
          <p:nvPr/>
        </p:nvCxnSpPr>
        <p:spPr>
          <a:xfrm flipV="1">
            <a:off x="5024119" y="2583975"/>
            <a:ext cx="978605" cy="1553641"/>
          </a:xfrm>
          <a:prstGeom prst="bentConnector4">
            <a:avLst>
              <a:gd name="adj1" fmla="val 45458"/>
              <a:gd name="adj2" fmla="val 12070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itle 1"/>
              <p:cNvSpPr txBox="1">
                <a:spLocks/>
              </p:cNvSpPr>
              <p:nvPr/>
            </p:nvSpPr>
            <p:spPr>
              <a:xfrm>
                <a:off x="0" y="0"/>
                <a:ext cx="9144000" cy="11430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>
                    <a:latin typeface="+mn-lt"/>
                  </a:rPr>
                  <a:t>Confidentiality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⇏</m:t>
                    </m:r>
                  </m:oMath>
                </a14:m>
                <a:r>
                  <a:rPr lang="en-US" dirty="0" smtClean="0">
                    <a:latin typeface="+mn-lt"/>
                  </a:rPr>
                  <a:t> Integrity</a:t>
                </a:r>
                <a:endParaRPr lang="en-US" sz="3100" dirty="0">
                  <a:latin typeface="+mn-lt"/>
                </a:endParaRPr>
              </a:p>
            </p:txBody>
          </p:sp>
        </mc:Choice>
        <mc:Fallback xmlns="">
          <p:sp>
            <p:nvSpPr>
              <p:cNvPr id="60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1143000"/>
              </a:xfrm>
              <a:prstGeom prst="rect">
                <a:avLst/>
              </a:prstGeom>
              <a:blipFill>
                <a:blip r:embed="rId18"/>
                <a:stretch>
                  <a:fillRect b="-58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183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444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0DBD41F-D36B-4BC9-A292-ABDE7FA5AB9D}"/>
                  </a:ext>
                </a:extLst>
              </p:cNvPr>
              <p:cNvSpPr txBox="1"/>
              <p:nvPr/>
            </p:nvSpPr>
            <p:spPr>
              <a:xfrm>
                <a:off x="0" y="1355119"/>
                <a:ext cx="9143999" cy="43581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DEFINITION: 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</a:t>
                </a:r>
                <a:r>
                  <a:rPr lang="en-US" altLang="zh-CN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hash </a:t>
                </a:r>
                <a:r>
                  <a:rPr lang="en-US" altLang="zh-CN" sz="24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family </a:t>
                </a:r>
                <a:r>
                  <a:rPr lang="en-US" altLang="zh-CN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is 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four-tuple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𝒳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zh-CN" altLang="en-US" sz="24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𝒴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zh-CN" altLang="en-US" sz="24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𝒦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ℋ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Euclid Symbol" panose="05050102010706020507" pitchFamily="18" charset="2"/>
                    <a:cs typeface="Calibri" panose="020F0502020204030204" pitchFamily="34" charset="0"/>
                  </a:rPr>
                  <a:t> 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where </a:t>
                </a:r>
                <a:r>
                  <a:rPr lang="en-US" altLang="zh-CN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𝒳</m:t>
                    </m:r>
                  </m:oMath>
                </a14:m>
                <a:r>
                  <a:rPr lang="en-US" altLang="zh-CN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a set of possible </a:t>
                </a:r>
                <a:r>
                  <a:rPr lang="en-US" altLang="zh-CN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messages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𝒴</m:t>
                    </m:r>
                  </m:oMath>
                </a14:m>
                <a:r>
                  <a:rPr lang="en-US" altLang="zh-CN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a finite set of possible </a:t>
                </a:r>
                <a:r>
                  <a:rPr lang="en-US" altLang="zh-CN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message digests 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or </a:t>
                </a:r>
                <a:r>
                  <a:rPr lang="en-US" altLang="zh-CN" sz="24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tags </a:t>
                </a:r>
                <a:endPara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𝒦</m:t>
                    </m:r>
                  </m:oMath>
                </a14:m>
                <a:r>
                  <a:rPr lang="en-US" altLang="zh-CN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is 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finite set of possible </a:t>
                </a:r>
                <a:r>
                  <a:rPr lang="en-US" altLang="zh-CN" sz="24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keys, </a:t>
                </a:r>
                <a:r>
                  <a:rPr lang="en-US" altLang="zh-CN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called</a:t>
                </a:r>
                <a:r>
                  <a:rPr lang="en-US" altLang="zh-CN" sz="24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key space</a:t>
                </a:r>
                <a:endParaRPr lang="en-US" altLang="zh-CN" sz="24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For 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each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K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𝒦</m:t>
                    </m:r>
                  </m:oMath>
                </a14:m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there is a </a:t>
                </a:r>
                <a:r>
                  <a:rPr lang="en-US" altLang="zh-CN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hash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h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𝐾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ℋ</m:t>
                    </m:r>
                  </m:oMath>
                </a14:m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endParaRPr lang="en-US" altLang="zh-CN" sz="24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h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𝐾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𝒳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Euclid Math One" panose="05050601010101010101" pitchFamily="18" charset="2"/>
                      </a:rPr>
                      <m:t>→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𝒴</m:t>
                    </m:r>
                  </m:oMath>
                </a14:m>
                <a:r>
                  <a:rPr lang="en-US" altLang="zh-CN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Compression Function: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𝒳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|&gt;|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𝒴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</m:oMath>
                </a14:m>
                <a:r>
                  <a:rPr lang="en-US" altLang="zh-CN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(we often have that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𝒳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𝒴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</m:oMath>
                </a14:m>
                <a:r>
                  <a:rPr lang="en-US" altLang="zh-CN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𝑀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altLang="zh-CN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-</a:t>
                </a:r>
                <a:r>
                  <a:rPr lang="en-US" altLang="zh-CN" sz="24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hash family</a:t>
                </a:r>
                <a:r>
                  <a:rPr lang="en-US" altLang="zh-CN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zh-CN" altLang="en-US" sz="2400" b="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𝒳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zh-CN" altLang="en-US" sz="2400" b="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𝒴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𝑀</m:t>
                    </m:r>
                  </m:oMath>
                </a14:m>
                <a:r>
                  <a:rPr lang="en-US" altLang="zh-CN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ℋ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⊆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ℱ</m:t>
                        </m:r>
                      </m:e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𝒳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𝒴</m:t>
                        </m:r>
                      </m:sup>
                    </m:sSup>
                  </m:oMath>
                </a14:m>
                <a:endParaRPr lang="en-US" altLang="zh-CN" sz="24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lvl="1">
                  <a:lnSpc>
                    <a:spcPct val="120000"/>
                  </a:lnSpc>
                </a:pPr>
                <a:r>
                  <a:rPr lang="en-US" altLang="zh-CN" sz="2400" b="1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Unkeyed</a:t>
                </a:r>
                <a:r>
                  <a:rPr lang="en-US" altLang="zh-CN" sz="24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Hash Function</a:t>
                </a:r>
                <a:r>
                  <a:rPr lang="en-US" altLang="zh-CN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𝒦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</m:t>
                    </m:r>
                  </m:oMath>
                </a14:m>
                <a:r>
                  <a:rPr lang="en-US" altLang="zh-CN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a 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hash family with only 1 possible </a:t>
                </a:r>
                <a:r>
                  <a:rPr lang="en-US" altLang="zh-CN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key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image is called </a:t>
                </a:r>
                <a:r>
                  <a:rPr lang="en-US" altLang="zh-CN" sz="20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message digest</a:t>
                </a:r>
                <a:endParaRPr lang="zh-CN" altLang="en-US" sz="20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0DBD41F-D36B-4BC9-A292-ABDE7FA5AB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55119"/>
                <a:ext cx="9143999" cy="4358116"/>
              </a:xfrm>
              <a:prstGeom prst="rect">
                <a:avLst/>
              </a:prstGeom>
              <a:blipFill>
                <a:blip r:embed="rId2"/>
                <a:stretch>
                  <a:fillRect l="-2000" t="-1119" b="-23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latin typeface="+mn-lt"/>
              </a:rPr>
              <a:t>Hash Family</a:t>
            </a:r>
            <a:endParaRPr lang="en-US" sz="3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15311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E8340F7E-EED7-4F8E-8E67-46BB0E0E28D1}"/>
                  </a:ext>
                </a:extLst>
              </p:cNvPr>
              <p:cNvSpPr/>
              <p:nvPr/>
            </p:nvSpPr>
            <p:spPr>
              <a:xfrm>
                <a:off x="0" y="1238314"/>
                <a:ext cx="9144000" cy="45243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PROBLEM </a:t>
                </a:r>
                <a:r>
                  <a:rPr lang="en-US" altLang="zh-CN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5.1: Preimage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Instance:    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hash function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h</m:t>
                    </m:r>
                    <m:r>
                      <m:rPr>
                        <m:nor/>
                      </m:rPr>
                      <a:rPr lang="en-US" altLang="zh-CN" sz="24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: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𝒳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Euclid Math One" panose="05050601010101010101" pitchFamily="18" charset="2"/>
                      </a:rPr>
                      <m:t>→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𝒴</m:t>
                    </m:r>
                  </m:oMath>
                </a14:m>
                <a:r>
                  <a:rPr lang="en-US" altLang="zh-CN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an element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𝒴</m:t>
                    </m:r>
                  </m:oMath>
                </a14:m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Find:  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𝒳</m:t>
                    </m:r>
                  </m:oMath>
                </a14:m>
                <a:r>
                  <a:rPr lang="en-US" altLang="zh-CN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such that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h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</m:oMath>
                </a14:m>
                <a:r>
                  <a:rPr lang="en-US" altLang="zh-CN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DEFINITION:</a:t>
                </a:r>
                <a:r>
                  <a:rPr lang="en-US" altLang="zh-CN" sz="2400" dirty="0" smtClean="0"/>
                  <a:t> A hash function is said to be  </a:t>
                </a:r>
                <a:r>
                  <a:rPr lang="en-US" altLang="zh-CN" sz="2400" b="1" dirty="0" smtClean="0"/>
                  <a:t>preimage resistant </a:t>
                </a:r>
                <a:r>
                  <a:rPr lang="en-US" altLang="zh-CN" sz="2400" dirty="0" smtClean="0"/>
                  <a:t>if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 </a:t>
                </a:r>
                <a:r>
                  <a:rPr lang="en-US" altLang="zh-CN" sz="2400" b="1" dirty="0" smtClean="0"/>
                  <a:t>      Preimage </a:t>
                </a:r>
                <a:r>
                  <a:rPr lang="en-US" altLang="zh-CN" sz="2400" dirty="0"/>
                  <a:t>cannot be efficiently </a:t>
                </a:r>
                <a:r>
                  <a:rPr lang="en-US" altLang="zh-CN" sz="2400" dirty="0" smtClean="0"/>
                  <a:t>solved.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PROBLEM </a:t>
                </a:r>
                <a:r>
                  <a:rPr lang="en-US" altLang="zh-CN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5.2: Second Preimage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Instance:    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hash function</a:t>
                </a:r>
                <a:r>
                  <a:rPr lang="en-US" altLang="zh-CN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h</m:t>
                    </m:r>
                    <m:r>
                      <m:rPr>
                        <m:nor/>
                      </m:rPr>
                      <a:rPr lang="en-US" altLang="zh-CN" sz="24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: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𝒳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Euclid Math One" panose="05050601010101010101" pitchFamily="18" charset="2"/>
                      </a:rPr>
                      <m:t>→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𝒴</m:t>
                    </m:r>
                  </m:oMath>
                </a14:m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an element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𝒳</m:t>
                    </m:r>
                  </m:oMath>
                </a14:m>
                <a:r>
                  <a:rPr lang="en-US" altLang="zh-CN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Find</a:t>
                </a:r>
                <a:r>
                  <a:rPr lang="en-US" altLang="zh-CN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′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𝒳</m:t>
                    </m:r>
                  </m:oMath>
                </a14:m>
                <a:r>
                  <a:rPr lang="en-US" altLang="zh-CN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h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′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h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DEFINITION:</a:t>
                </a:r>
                <a:r>
                  <a:rPr lang="en-US" altLang="zh-CN" sz="2400" dirty="0"/>
                  <a:t> A hash function is said to be  </a:t>
                </a:r>
                <a:r>
                  <a:rPr lang="en-US" altLang="zh-CN" sz="2400" b="1" dirty="0" smtClean="0"/>
                  <a:t>second preimage </a:t>
                </a:r>
                <a:r>
                  <a:rPr lang="en-US" altLang="zh-CN" sz="2400" b="1" dirty="0"/>
                  <a:t>resistant </a:t>
                </a:r>
                <a:r>
                  <a:rPr lang="en-US" altLang="zh-CN" sz="2400" dirty="0"/>
                  <a:t>if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       </a:t>
                </a:r>
                <a:r>
                  <a:rPr lang="en-US" altLang="zh-CN" sz="2400" b="1" dirty="0" smtClean="0"/>
                  <a:t>Second Preimage </a:t>
                </a:r>
                <a:r>
                  <a:rPr lang="en-US" altLang="zh-CN" sz="2400" dirty="0"/>
                  <a:t>cannot be efficiently solved</a:t>
                </a:r>
                <a:r>
                  <a:rPr lang="en-US" altLang="zh-CN" sz="2400" dirty="0" smtClean="0"/>
                  <a:t>.</a:t>
                </a:r>
                <a:endParaRPr lang="zh-CN" altLang="en-US" sz="3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E8340F7E-EED7-4F8E-8E67-46BB0E0E28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38314"/>
                <a:ext cx="9144000" cy="4524315"/>
              </a:xfrm>
              <a:prstGeom prst="rect">
                <a:avLst/>
              </a:prstGeom>
              <a:blipFill>
                <a:blip r:embed="rId2"/>
                <a:stretch>
                  <a:fillRect l="-1000" t="-135" b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latin typeface="+mn-lt"/>
              </a:rPr>
              <a:t>Security of Hash Functions</a:t>
            </a:r>
            <a:endParaRPr lang="en-US" sz="3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72194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E8340F7E-EED7-4F8E-8E67-46BB0E0E28D1}"/>
                  </a:ext>
                </a:extLst>
              </p:cNvPr>
              <p:cNvSpPr/>
              <p:nvPr/>
            </p:nvSpPr>
            <p:spPr>
              <a:xfrm>
                <a:off x="0" y="1334566"/>
                <a:ext cx="9144000" cy="20867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PROBLEM </a:t>
                </a:r>
                <a:r>
                  <a:rPr lang="en-US" altLang="zh-CN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5.3: Collision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Instance:    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hash function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h</m:t>
                    </m:r>
                    <m:r>
                      <m:rPr>
                        <m:nor/>
                      </m:rPr>
                      <a:rPr lang="en-US" altLang="zh-CN" sz="24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: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𝒳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Euclid Math One" panose="05050601010101010101" pitchFamily="18" charset="2"/>
                      </a:rPr>
                      <m:t>→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𝒴</m:t>
                    </m:r>
                  </m:oMath>
                </a14:m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Find:   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′∈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𝒳</m:t>
                    </m:r>
                  </m:oMath>
                </a14:m>
                <a:r>
                  <a:rPr lang="en-US" altLang="zh-CN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h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′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h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DEFINITION:</a:t>
                </a:r>
                <a:r>
                  <a:rPr lang="en-US" altLang="zh-CN" sz="2400" dirty="0"/>
                  <a:t> A hash function is said to be  </a:t>
                </a:r>
                <a:r>
                  <a:rPr lang="en-US" altLang="zh-CN" sz="2400" b="1" dirty="0" smtClean="0"/>
                  <a:t>collision resistant </a:t>
                </a:r>
                <a:r>
                  <a:rPr lang="en-US" altLang="zh-CN" sz="2400" dirty="0"/>
                  <a:t>if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       </a:t>
                </a:r>
                <a:r>
                  <a:rPr lang="en-US" altLang="zh-CN" sz="2400" b="1" dirty="0" smtClean="0"/>
                  <a:t>Collision </a:t>
                </a:r>
                <a:r>
                  <a:rPr lang="en-US" altLang="zh-CN" sz="2400" dirty="0" smtClean="0"/>
                  <a:t>cannot </a:t>
                </a:r>
                <a:r>
                  <a:rPr lang="en-US" altLang="zh-CN" sz="2400" dirty="0"/>
                  <a:t>be efficiently solved</a:t>
                </a:r>
                <a:r>
                  <a:rPr lang="en-US" altLang="zh-CN" sz="2400" dirty="0" smtClean="0"/>
                  <a:t>.</a:t>
                </a:r>
                <a:endParaRPr lang="zh-CN" altLang="en-US" sz="3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E8340F7E-EED7-4F8E-8E67-46BB0E0E28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34566"/>
                <a:ext cx="9144000" cy="2086725"/>
              </a:xfrm>
              <a:prstGeom prst="rect">
                <a:avLst/>
              </a:prstGeom>
              <a:blipFill>
                <a:blip r:embed="rId2"/>
                <a:stretch>
                  <a:fillRect l="-1000" t="-2339" b="-4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latin typeface="+mn-lt"/>
              </a:rPr>
              <a:t>Security of Hash Functions</a:t>
            </a:r>
            <a:endParaRPr lang="en-US" sz="3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9185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95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+mn-lt"/>
              </a:rPr>
              <a:t>Modes of </a:t>
            </a:r>
            <a:r>
              <a:rPr lang="en-US" altLang="zh-CN" dirty="0" smtClean="0">
                <a:latin typeface="+mn-lt"/>
              </a:rPr>
              <a:t>Operation</a:t>
            </a:r>
            <a:endParaRPr lang="en-US" sz="10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381594"/>
                <a:ext cx="9144000" cy="43888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What we have: </a:t>
                </a:r>
                <a:r>
                  <a:rPr lang="en-US" sz="2400" dirty="0" smtClean="0"/>
                  <a:t>A block cipher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 smtClean="0"/>
                  <a:t>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What we will do</a:t>
                </a:r>
                <a:r>
                  <a:rPr lang="en-US" sz="2400" dirty="0" smtClean="0"/>
                  <a:t>: Encrypt an arbitrarily long message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How did we do</a:t>
                </a:r>
                <a:r>
                  <a:rPr lang="en-US" sz="2400" dirty="0" smtClean="0"/>
                  <a:t>: Encrypt one block after the other.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This is problematic (we will see soon)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How to really encrypt a long message</a:t>
                </a:r>
                <a:r>
                  <a:rPr lang="en-US" altLang="zh-CN" sz="2400" dirty="0" smtClean="0"/>
                  <a:t>? Modes of Operation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sz="2000" u="sng" dirty="0" smtClean="0">
                    <a:latin typeface="Calibri" panose="020F0502020204030204" pitchFamily="34" charset="0"/>
                    <a:ea typeface="Cambria Math" panose="02040503050406030204" pitchFamily="18" charset="0"/>
                  </a:rPr>
                  <a:t>electronic codebook mode (ECB)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sz="2000" u="sng" dirty="0" smtClean="0">
                    <a:latin typeface="Calibri" panose="020F0502020204030204" pitchFamily="34" charset="0"/>
                    <a:ea typeface="Cambria Math" panose="02040503050406030204" pitchFamily="18" charset="0"/>
                  </a:rPr>
                  <a:t>cipher </a:t>
                </a:r>
                <a:r>
                  <a:rPr lang="en-US" altLang="zh-CN" sz="2000" u="sng" dirty="0">
                    <a:latin typeface="Calibri" panose="020F0502020204030204" pitchFamily="34" charset="0"/>
                    <a:ea typeface="Cambria Math" panose="02040503050406030204" pitchFamily="18" charset="0"/>
                  </a:rPr>
                  <a:t>block chaining mode (</a:t>
                </a:r>
                <a:r>
                  <a:rPr lang="en-US" altLang="zh-CN" sz="2000" u="sng" dirty="0" smtClean="0">
                    <a:latin typeface="Calibri" panose="020F0502020204030204" pitchFamily="34" charset="0"/>
                    <a:ea typeface="Cambria Math" panose="02040503050406030204" pitchFamily="18" charset="0"/>
                  </a:rPr>
                  <a:t>CBC)</a:t>
                </a:r>
                <a:endParaRPr lang="en-US" altLang="zh-CN" sz="2000" u="sng" dirty="0">
                  <a:latin typeface="Calibri" panose="020F0502020204030204" pitchFamily="34" charset="0"/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sz="2000" u="sng" dirty="0">
                    <a:latin typeface="Calibri" panose="020F0502020204030204" pitchFamily="34" charset="0"/>
                    <a:ea typeface="Cambria Math" panose="02040503050406030204" pitchFamily="18" charset="0"/>
                  </a:rPr>
                  <a:t>output feedback mode (</a:t>
                </a:r>
                <a:r>
                  <a:rPr lang="en-US" altLang="zh-CN" sz="2000" u="sng" dirty="0" smtClean="0">
                    <a:latin typeface="Calibri" panose="020F0502020204030204" pitchFamily="34" charset="0"/>
                    <a:ea typeface="Cambria Math" panose="02040503050406030204" pitchFamily="18" charset="0"/>
                  </a:rPr>
                  <a:t>OFB)</a:t>
                </a:r>
                <a:endParaRPr lang="en-US" altLang="zh-CN" sz="2000" u="sng" dirty="0">
                  <a:latin typeface="Calibri" panose="020F0502020204030204" pitchFamily="34" charset="0"/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sz="2000" u="sng" dirty="0">
                    <a:latin typeface="Calibri" panose="020F0502020204030204" pitchFamily="34" charset="0"/>
                    <a:ea typeface="Cambria Math" panose="02040503050406030204" pitchFamily="18" charset="0"/>
                  </a:rPr>
                  <a:t>cipher feedback mode (</a:t>
                </a:r>
                <a:r>
                  <a:rPr lang="en-US" altLang="zh-CN" sz="2000" u="sng" dirty="0" smtClean="0">
                    <a:latin typeface="Calibri" panose="020F0502020204030204" pitchFamily="34" charset="0"/>
                    <a:ea typeface="Cambria Math" panose="02040503050406030204" pitchFamily="18" charset="0"/>
                  </a:rPr>
                  <a:t>CFB)</a:t>
                </a:r>
                <a:endParaRPr lang="en-US" altLang="zh-CN" sz="2000" u="sng" dirty="0">
                  <a:latin typeface="Calibri" panose="020F0502020204030204" pitchFamily="34" charset="0"/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sz="2000" u="sng" dirty="0">
                    <a:latin typeface="Calibri" panose="020F0502020204030204" pitchFamily="34" charset="0"/>
                    <a:ea typeface="Cambria Math" panose="02040503050406030204" pitchFamily="18" charset="0"/>
                  </a:rPr>
                  <a:t>counter mode (</a:t>
                </a:r>
                <a:r>
                  <a:rPr lang="en-US" altLang="zh-CN" sz="2000" u="sng" dirty="0" smtClean="0">
                    <a:latin typeface="Calibri" panose="020F0502020204030204" pitchFamily="34" charset="0"/>
                    <a:ea typeface="Cambria Math" panose="02040503050406030204" pitchFamily="18" charset="0"/>
                  </a:rPr>
                  <a:t>CTR)</a:t>
                </a:r>
                <a:endParaRPr lang="en-US" altLang="zh-CN" sz="2000" u="sng" dirty="0">
                  <a:latin typeface="Calibri" panose="020F0502020204030204" pitchFamily="34" charset="0"/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Calibri" panose="020F0502020204030204" pitchFamily="34" charset="0"/>
                    <a:ea typeface="Cambria Math" panose="02040503050406030204" pitchFamily="18" charset="0"/>
                  </a:rPr>
                  <a:t>counter with cipher-block chaining MAC (</a:t>
                </a:r>
                <a:r>
                  <a:rPr lang="en-US" altLang="zh-CN" sz="2000" dirty="0" smtClean="0">
                    <a:latin typeface="Calibri" panose="020F0502020204030204" pitchFamily="34" charset="0"/>
                    <a:ea typeface="Cambria Math" panose="02040503050406030204" pitchFamily="18" charset="0"/>
                  </a:rPr>
                  <a:t>CCM)</a:t>
                </a:r>
                <a:endParaRPr lang="en-US" altLang="zh-CN" sz="2000" dirty="0">
                  <a:latin typeface="Calibri" panose="020F0502020204030204" pitchFamily="34" charset="0"/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Calibri" panose="020F0502020204030204" pitchFamily="34" charset="0"/>
                    <a:ea typeface="Cambria Math" panose="02040503050406030204" pitchFamily="18" charset="0"/>
                  </a:rPr>
                  <a:t>Galois/counter mode (GCM)</a:t>
                </a:r>
                <a:endParaRPr lang="zh-CN" altLang="en-US" sz="2000" dirty="0">
                  <a:latin typeface="Calibri" panose="020F050202020403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81594"/>
                <a:ext cx="9144000" cy="4388894"/>
              </a:xfrm>
              <a:prstGeom prst="rect">
                <a:avLst/>
              </a:prstGeom>
              <a:blipFill>
                <a:blip r:embed="rId3"/>
                <a:stretch>
                  <a:fillRect l="-1000" t="-139" b="-1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261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E8340F7E-EED7-4F8E-8E67-46BB0E0E28D1}"/>
                  </a:ext>
                </a:extLst>
              </p:cNvPr>
              <p:cNvSpPr/>
              <p:nvPr/>
            </p:nvSpPr>
            <p:spPr>
              <a:xfrm>
                <a:off x="0" y="1177247"/>
                <a:ext cx="9144000" cy="47088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Ideal Hash Function: </a:t>
                </a:r>
                <a:r>
                  <a:rPr lang="en-US" altLang="zh-CN" sz="2400" dirty="0"/>
                  <a:t>If a hash function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zh-CN" sz="2400" dirty="0" smtClean="0"/>
                  <a:t> is </a:t>
                </a:r>
                <a:r>
                  <a:rPr lang="en-US" altLang="zh-CN" sz="2400" dirty="0"/>
                  <a:t>well designed, it should be </a:t>
                </a:r>
                <a:endParaRPr lang="en-US" altLang="zh-CN" sz="24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 the </a:t>
                </a:r>
                <a:r>
                  <a:rPr lang="en-US" altLang="zh-CN" sz="2400" dirty="0"/>
                  <a:t>case that the </a:t>
                </a:r>
                <a:r>
                  <a:rPr lang="en-US" altLang="zh-CN" sz="2400" u="sng" dirty="0"/>
                  <a:t>only efficient way</a:t>
                </a:r>
                <a:r>
                  <a:rPr lang="en-US" altLang="zh-CN" sz="2400" dirty="0"/>
                  <a:t> to determine </a:t>
                </a:r>
                <a:r>
                  <a:rPr lang="en-US" altLang="zh-CN" sz="2400" dirty="0" smtClean="0"/>
                  <a:t>the value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altLang="zh-CN" sz="24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 for a </a:t>
                </a:r>
                <a:r>
                  <a:rPr lang="en-US" altLang="zh-CN" sz="2400" dirty="0"/>
                  <a:t>given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/>
                  <a:t> is to actually </a:t>
                </a:r>
                <a:r>
                  <a:rPr lang="en-US" altLang="zh-CN" sz="2400" u="sng" dirty="0"/>
                  <a:t>evaluate</a:t>
                </a:r>
                <a:r>
                  <a:rPr lang="en-US" altLang="zh-CN" sz="2400" dirty="0"/>
                  <a:t> the function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zh-CN" sz="2400" dirty="0"/>
                  <a:t> at the value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 smtClean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EXAMPLE:</a:t>
                </a:r>
                <a:r>
                  <a:rPr lang="en-US" altLang="zh-CN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(Some Functions are Not Ideal) Let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h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→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be a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      function defined by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h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</m:oMath>
                </a14:m>
                <a:r>
                  <a:rPr lang="zh-CN" altLang="en-US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h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h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n-US" altLang="zh-CN" sz="24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     are given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≠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 then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h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can be easily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     computed with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𝑏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; 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𝑏</m:t>
                    </m:r>
                  </m:oMath>
                </a14:m>
                <a:endParaRPr lang="en-US" altLang="zh-CN" sz="2000" dirty="0" smtClean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;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𝑏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sz="2000" i="1" dirty="0" smtClean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h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0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0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f>
                      <m:f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0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0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zh-CN" altLang="en-US" sz="2000" i="1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E8340F7E-EED7-4F8E-8E67-46BB0E0E28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77247"/>
                <a:ext cx="9144000" cy="4708853"/>
              </a:xfrm>
              <a:prstGeom prst="rect">
                <a:avLst/>
              </a:prstGeom>
              <a:blipFill>
                <a:blip r:embed="rId2"/>
                <a:stretch>
                  <a:fillRect l="-1000" t="-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latin typeface="+mn-lt"/>
              </a:rPr>
              <a:t>Random Oracle Model</a:t>
            </a:r>
            <a:endParaRPr lang="en-US" sz="31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Flowchart: Connector 6"/>
              <p:cNvSpPr/>
              <p:nvPr/>
            </p:nvSpPr>
            <p:spPr>
              <a:xfrm>
                <a:off x="7583202" y="4488904"/>
                <a:ext cx="557366" cy="549788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Flowchart: Connector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202" y="4488904"/>
                <a:ext cx="557366" cy="549788"/>
              </a:xfrm>
              <a:prstGeom prst="flowChartConnector">
                <a:avLst/>
              </a:prstGeom>
              <a:blipFill>
                <a:blip r:embed="rId3"/>
                <a:stretch>
                  <a:fillRect l="-5376" r="-9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Flowchart: Connector 2"/>
              <p:cNvSpPr/>
              <p:nvPr/>
            </p:nvSpPr>
            <p:spPr>
              <a:xfrm>
                <a:off x="4973484" y="4038054"/>
                <a:ext cx="557366" cy="549788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Flowchart: Connector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3484" y="4038054"/>
                <a:ext cx="557366" cy="549788"/>
              </a:xfrm>
              <a:prstGeom prst="flowChartConnector">
                <a:avLst/>
              </a:prstGeom>
              <a:blipFill>
                <a:blip r:embed="rId4"/>
                <a:stretch>
                  <a:fillRect l="-12903" r="-182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Flowchart: Connector 5"/>
              <p:cNvSpPr/>
              <p:nvPr/>
            </p:nvSpPr>
            <p:spPr>
              <a:xfrm>
                <a:off x="4973484" y="4939754"/>
                <a:ext cx="557366" cy="549788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Flowchart: Connector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3484" y="4939754"/>
                <a:ext cx="557366" cy="549788"/>
              </a:xfrm>
              <a:prstGeom prst="flowChartConnector">
                <a:avLst/>
              </a:prstGeom>
              <a:blipFill>
                <a:blip r:embed="rId5"/>
                <a:stretch>
                  <a:fillRect l="-13978" r="-182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urved Connector 7"/>
          <p:cNvCxnSpPr>
            <a:stCxn id="3" idx="6"/>
            <a:endCxn id="7" idx="2"/>
          </p:cNvCxnSpPr>
          <p:nvPr/>
        </p:nvCxnSpPr>
        <p:spPr>
          <a:xfrm>
            <a:off x="5530850" y="4312948"/>
            <a:ext cx="2052352" cy="45085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6" idx="6"/>
            <a:endCxn id="7" idx="2"/>
          </p:cNvCxnSpPr>
          <p:nvPr/>
        </p:nvCxnSpPr>
        <p:spPr>
          <a:xfrm flipV="1">
            <a:off x="5530850" y="4763798"/>
            <a:ext cx="2052352" cy="45085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79365" y="5622226"/>
            <a:ext cx="311623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000" dirty="0" smtClean="0"/>
              <a:t>This is bad as a hash function!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24685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6" grpId="0" animBg="1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+mn-lt"/>
              </a:rPr>
              <a:t>ECB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116516" y="2911109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516" y="2911109"/>
                <a:ext cx="685800" cy="6858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107116" y="2911109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116" y="2911109"/>
                <a:ext cx="685800" cy="6858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097716" y="2911109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7716" y="2911109"/>
                <a:ext cx="685800" cy="6858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85426" y="2128789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426" y="2128789"/>
                <a:ext cx="276101" cy="276999"/>
              </a:xfrm>
              <a:prstGeom prst="rect">
                <a:avLst/>
              </a:prstGeom>
              <a:blipFill>
                <a:blip r:embed="rId6"/>
                <a:stretch>
                  <a:fillRect l="-13333" r="-6667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273858" y="2131190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3858" y="2131190"/>
                <a:ext cx="281423" cy="276999"/>
              </a:xfrm>
              <a:prstGeom prst="rect">
                <a:avLst/>
              </a:prstGeom>
              <a:blipFill>
                <a:blip r:embed="rId7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260013" y="2128789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013" y="2128789"/>
                <a:ext cx="281423" cy="276999"/>
              </a:xfrm>
              <a:prstGeom prst="rect">
                <a:avLst/>
              </a:prstGeom>
              <a:blipFill>
                <a:blip r:embed="rId8"/>
                <a:stretch>
                  <a:fillRect l="-13043" r="-6522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315820" y="4089669"/>
                <a:ext cx="277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5820" y="4089669"/>
                <a:ext cx="277768" cy="276999"/>
              </a:xfrm>
              <a:prstGeom prst="rect">
                <a:avLst/>
              </a:prstGeom>
              <a:blipFill>
                <a:blip r:embed="rId9"/>
                <a:stretch>
                  <a:fillRect l="-22222" r="-6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328383" y="4092070"/>
                <a:ext cx="283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8383" y="4092070"/>
                <a:ext cx="283090" cy="276999"/>
              </a:xfrm>
              <a:prstGeom prst="rect">
                <a:avLst/>
              </a:prstGeom>
              <a:blipFill>
                <a:blip r:embed="rId10"/>
                <a:stretch>
                  <a:fillRect l="-21739" r="-6522" b="-23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334223" y="4089669"/>
                <a:ext cx="283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223" y="4089669"/>
                <a:ext cx="283090" cy="276999"/>
              </a:xfrm>
              <a:prstGeom prst="rect">
                <a:avLst/>
              </a:prstGeom>
              <a:blipFill>
                <a:blip r:embed="rId11"/>
                <a:stretch>
                  <a:fillRect l="-21739" r="-6522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>
            <a:stCxn id="5" idx="2"/>
            <a:endCxn id="4" idx="0"/>
          </p:cNvCxnSpPr>
          <p:nvPr/>
        </p:nvCxnSpPr>
        <p:spPr>
          <a:xfrm flipH="1">
            <a:off x="1459416" y="2405788"/>
            <a:ext cx="449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2"/>
            <a:endCxn id="8" idx="0"/>
          </p:cNvCxnSpPr>
          <p:nvPr/>
        </p:nvCxnSpPr>
        <p:spPr>
          <a:xfrm flipH="1">
            <a:off x="2450016" y="2408189"/>
            <a:ext cx="942" cy="50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2"/>
            <a:endCxn id="9" idx="0"/>
          </p:cNvCxnSpPr>
          <p:nvPr/>
        </p:nvCxnSpPr>
        <p:spPr>
          <a:xfrm>
            <a:off x="3437113" y="2405788"/>
            <a:ext cx="3503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1459416" y="3622309"/>
            <a:ext cx="449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450016" y="3624710"/>
            <a:ext cx="942" cy="50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437113" y="3622309"/>
            <a:ext cx="3503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0" y="5092836"/>
                <a:ext cx="9144000" cy="9048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Analysis: </a:t>
                </a:r>
                <a:r>
                  <a:rPr lang="en-US" sz="2400" dirty="0" smtClean="0"/>
                  <a:t>Identical Plaintext Blocks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 smtClean="0"/>
                  <a:t> Identical Ciphertext Blocks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Should never be used in practice</a:t>
                </a: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92836"/>
                <a:ext cx="9144000" cy="904863"/>
              </a:xfrm>
              <a:prstGeom prst="rect">
                <a:avLst/>
              </a:prstGeom>
              <a:blipFill>
                <a:blip r:embed="rId12"/>
                <a:stretch>
                  <a:fillRect l="-1000" t="-671" b="-80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5119032" y="2909503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032" y="2909503"/>
                <a:ext cx="685800" cy="6858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6109632" y="2909503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9632" y="2909503"/>
                <a:ext cx="685800" cy="6858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7100232" y="2909503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0232" y="2909503"/>
                <a:ext cx="685800" cy="6858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287942" y="2127183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942" y="2127183"/>
                <a:ext cx="276101" cy="276999"/>
              </a:xfrm>
              <a:prstGeom prst="rect">
                <a:avLst/>
              </a:prstGeom>
              <a:blipFill>
                <a:blip r:embed="rId15"/>
                <a:stretch>
                  <a:fillRect l="-21739" r="-6522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276374" y="2129584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374" y="2129584"/>
                <a:ext cx="281423" cy="276999"/>
              </a:xfrm>
              <a:prstGeom prst="rect">
                <a:avLst/>
              </a:prstGeom>
              <a:blipFill>
                <a:blip r:embed="rId16"/>
                <a:stretch>
                  <a:fillRect l="-21739" r="-6522" b="-23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262529" y="2127183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2529" y="2127183"/>
                <a:ext cx="281423" cy="276999"/>
              </a:xfrm>
              <a:prstGeom prst="rect">
                <a:avLst/>
              </a:prstGeom>
              <a:blipFill>
                <a:blip r:embed="rId17"/>
                <a:stretch>
                  <a:fillRect l="-21277" r="-6383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318336" y="4088063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336" y="4088063"/>
                <a:ext cx="276101" cy="276999"/>
              </a:xfrm>
              <a:prstGeom prst="rect">
                <a:avLst/>
              </a:prstGeom>
              <a:blipFill>
                <a:blip r:embed="rId18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330899" y="4090464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0899" y="4090464"/>
                <a:ext cx="281424" cy="276999"/>
              </a:xfrm>
              <a:prstGeom prst="rect">
                <a:avLst/>
              </a:prstGeom>
              <a:blipFill>
                <a:blip r:embed="rId19"/>
                <a:stretch>
                  <a:fillRect l="-13043" r="-6522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336739" y="4088063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6739" y="4088063"/>
                <a:ext cx="281424" cy="276999"/>
              </a:xfrm>
              <a:prstGeom prst="rect">
                <a:avLst/>
              </a:prstGeom>
              <a:blipFill>
                <a:blip r:embed="rId20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>
            <a:stCxn id="28" idx="2"/>
            <a:endCxn id="20" idx="0"/>
          </p:cNvCxnSpPr>
          <p:nvPr/>
        </p:nvCxnSpPr>
        <p:spPr>
          <a:xfrm flipH="1">
            <a:off x="5461932" y="2404182"/>
            <a:ext cx="449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9" idx="2"/>
            <a:endCxn id="22" idx="0"/>
          </p:cNvCxnSpPr>
          <p:nvPr/>
        </p:nvCxnSpPr>
        <p:spPr>
          <a:xfrm flipH="1">
            <a:off x="6452532" y="2406583"/>
            <a:ext cx="942" cy="50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0" idx="2"/>
            <a:endCxn id="23" idx="0"/>
          </p:cNvCxnSpPr>
          <p:nvPr/>
        </p:nvCxnSpPr>
        <p:spPr>
          <a:xfrm>
            <a:off x="7439629" y="2404182"/>
            <a:ext cx="3503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5461932" y="3620703"/>
            <a:ext cx="449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6452532" y="3623104"/>
            <a:ext cx="942" cy="50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439629" y="3620703"/>
            <a:ext cx="3503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657322" y="4620390"/>
            <a:ext cx="160736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000" b="1" dirty="0" smtClean="0"/>
              <a:t>ECB Encryption</a:t>
            </a:r>
            <a:endParaRPr lang="zh-CN" alt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640589" y="4620390"/>
            <a:ext cx="163621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000" b="1" dirty="0" smtClean="0"/>
              <a:t>ECB Decryption</a:t>
            </a:r>
            <a:endParaRPr lang="zh-CN" alt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0" y="1353336"/>
                <a:ext cx="9144000" cy="5050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Block cipher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𝓟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𝓚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𝓔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𝓓</m:t>
                        </m:r>
                      </m:e>
                    </m:d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 smtClean="0"/>
                  <a:t>  is an encryption rule</a:t>
                </a:r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53336"/>
                <a:ext cx="9144000" cy="505010"/>
              </a:xfrm>
              <a:prstGeom prst="rect">
                <a:avLst/>
              </a:prstGeom>
              <a:blipFill>
                <a:blip r:embed="rId21"/>
                <a:stretch>
                  <a:fillRect l="-1000" t="-1205" b="-265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75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3" grpId="0" animBg="1"/>
      <p:bldP spid="28" grpId="0"/>
      <p:bldP spid="29" grpId="0"/>
      <p:bldP spid="30" grpId="0"/>
      <p:bldP spid="31" grpId="0"/>
      <p:bldP spid="32" grpId="0"/>
      <p:bldP spid="33" grpId="0"/>
      <p:bldP spid="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+mn-lt"/>
              </a:rPr>
              <a:t>CBC</a:t>
            </a:r>
            <a:endParaRPr lang="en-US" dirty="0">
              <a:latin typeface="+mn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5092836"/>
            <a:ext cx="9144000" cy="880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 smtClean="0"/>
              <a:t>Remark: </a:t>
            </a:r>
            <a:r>
              <a:rPr lang="en-US" sz="2400" dirty="0" smtClean="0"/>
              <a:t> </a:t>
            </a:r>
            <a:r>
              <a:rPr lang="en-US" altLang="zh-CN" sz="2400" dirty="0" smtClean="0"/>
              <a:t>initialization vector </a:t>
            </a:r>
            <a:r>
              <a:rPr lang="en-US" altLang="zh-CN" sz="2400" dirty="0"/>
              <a:t>(</a:t>
            </a:r>
            <a:r>
              <a:rPr lang="en-US" altLang="zh-CN" sz="2400" dirty="0" smtClean="0"/>
              <a:t>IV) should be randomly chosen every time</a:t>
            </a:r>
            <a:endParaRPr lang="en-US" altLang="zh-CN" sz="2400" dirty="0"/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Never use the same IV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57322" y="4620390"/>
            <a:ext cx="162236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000" b="1" dirty="0" smtClean="0"/>
              <a:t>CBC Encryption</a:t>
            </a:r>
            <a:endParaRPr lang="zh-CN" alt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640589" y="4620390"/>
            <a:ext cx="165122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000" b="1" dirty="0" smtClean="0"/>
              <a:t>CBC Decryption</a:t>
            </a:r>
            <a:endParaRPr lang="zh-CN" alt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1472657" y="2911106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657" y="2911106"/>
                <a:ext cx="685800" cy="6858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2463257" y="2911106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257" y="2911106"/>
                <a:ext cx="685800" cy="6858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3453857" y="2911106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3857" y="2911106"/>
                <a:ext cx="685800" cy="6858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641567" y="1964503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567" y="1964503"/>
                <a:ext cx="276101" cy="276999"/>
              </a:xfrm>
              <a:prstGeom prst="rect">
                <a:avLst/>
              </a:prstGeom>
              <a:blipFill>
                <a:blip r:embed="rId6"/>
                <a:stretch>
                  <a:fillRect l="-13043" r="-6522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629999" y="1966904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9999" y="1966904"/>
                <a:ext cx="281424" cy="276999"/>
              </a:xfrm>
              <a:prstGeom prst="rect">
                <a:avLst/>
              </a:prstGeom>
              <a:blipFill>
                <a:blip r:embed="rId7"/>
                <a:stretch>
                  <a:fillRect l="-12766" r="-6383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616154" y="1964503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6154" y="1964503"/>
                <a:ext cx="281423" cy="276999"/>
              </a:xfrm>
              <a:prstGeom prst="rect">
                <a:avLst/>
              </a:prstGeom>
              <a:blipFill>
                <a:blip r:embed="rId8"/>
                <a:stretch>
                  <a:fillRect l="-13043" r="-8696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671961" y="4089666"/>
                <a:ext cx="277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961" y="4089666"/>
                <a:ext cx="277768" cy="276999"/>
              </a:xfrm>
              <a:prstGeom prst="rect">
                <a:avLst/>
              </a:prstGeom>
              <a:blipFill>
                <a:blip r:embed="rId9"/>
                <a:stretch>
                  <a:fillRect l="-21739" r="-6522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2684524" y="4092067"/>
                <a:ext cx="283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4524" y="4092067"/>
                <a:ext cx="283090" cy="276999"/>
              </a:xfrm>
              <a:prstGeom prst="rect">
                <a:avLst/>
              </a:prstGeom>
              <a:blipFill>
                <a:blip r:embed="rId10"/>
                <a:stretch>
                  <a:fillRect l="-21277" r="-6383" b="-23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690364" y="4089666"/>
                <a:ext cx="283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0364" y="4089666"/>
                <a:ext cx="283090" cy="276999"/>
              </a:xfrm>
              <a:prstGeom prst="rect">
                <a:avLst/>
              </a:prstGeom>
              <a:blipFill>
                <a:blip r:embed="rId11"/>
                <a:stretch>
                  <a:fillRect l="-21277" r="-6383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/>
          <p:nvPr/>
        </p:nvCxnSpPr>
        <p:spPr>
          <a:xfrm flipH="1">
            <a:off x="1815596" y="2307274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1815557" y="3622306"/>
            <a:ext cx="449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2806157" y="3624707"/>
            <a:ext cx="942" cy="50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3793254" y="3622306"/>
            <a:ext cx="3503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662464" y="4150625"/>
                <a:ext cx="292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464" y="4150625"/>
                <a:ext cx="292644" cy="276999"/>
              </a:xfrm>
              <a:prstGeom prst="rect">
                <a:avLst/>
              </a:prstGeom>
              <a:blipFill>
                <a:blip r:embed="rId12"/>
                <a:stretch>
                  <a:fillRect l="-20833" r="-14583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664937" y="2441067"/>
                <a:ext cx="292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937" y="2441067"/>
                <a:ext cx="292644" cy="276999"/>
              </a:xfrm>
              <a:prstGeom prst="rect">
                <a:avLst/>
              </a:prstGeom>
              <a:blipFill>
                <a:blip r:embed="rId13"/>
                <a:stretch>
                  <a:fillRect l="-18750" r="-16667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55" idx="2"/>
            <a:endCxn id="54" idx="0"/>
          </p:cNvCxnSpPr>
          <p:nvPr/>
        </p:nvCxnSpPr>
        <p:spPr>
          <a:xfrm flipH="1">
            <a:off x="808786" y="2718066"/>
            <a:ext cx="2473" cy="1432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1696903" y="2444947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903" y="2444947"/>
                <a:ext cx="253274" cy="276999"/>
              </a:xfrm>
              <a:prstGeom prst="rect">
                <a:avLst/>
              </a:prstGeom>
              <a:blipFill>
                <a:blip r:embed="rId14"/>
                <a:stretch>
                  <a:fillRect l="-26190" r="-23810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/>
          <p:cNvCxnSpPr/>
          <p:nvPr/>
        </p:nvCxnSpPr>
        <p:spPr>
          <a:xfrm flipH="1">
            <a:off x="1818097" y="2683194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920615" y="2587187"/>
            <a:ext cx="813254" cy="3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2785876" y="2304336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2667183" y="2442009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183" y="2442009"/>
                <a:ext cx="253274" cy="276999"/>
              </a:xfrm>
              <a:prstGeom prst="rect">
                <a:avLst/>
              </a:prstGeom>
              <a:blipFill>
                <a:blip r:embed="rId15"/>
                <a:stretch>
                  <a:fillRect l="-26829" r="-26829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/>
          <p:cNvCxnSpPr/>
          <p:nvPr/>
        </p:nvCxnSpPr>
        <p:spPr>
          <a:xfrm flipH="1">
            <a:off x="2788377" y="2680256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3776476" y="2304336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3657783" y="2442009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783" y="2442009"/>
                <a:ext cx="253274" cy="276999"/>
              </a:xfrm>
              <a:prstGeom prst="rect">
                <a:avLst/>
              </a:prstGeom>
              <a:blipFill>
                <a:blip r:embed="rId16"/>
                <a:stretch>
                  <a:fillRect l="-26190" r="-2381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/>
          <p:nvPr/>
        </p:nvCxnSpPr>
        <p:spPr>
          <a:xfrm flipH="1">
            <a:off x="3778977" y="2680256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299962" y="2591459"/>
            <a:ext cx="417328" cy="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2299962" y="2591459"/>
            <a:ext cx="0" cy="12061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1813836" y="3797566"/>
            <a:ext cx="4925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3303229" y="2593606"/>
            <a:ext cx="417328" cy="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303229" y="2593606"/>
            <a:ext cx="0" cy="12061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2817103" y="3799713"/>
            <a:ext cx="4925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/>
              <p:cNvSpPr/>
              <p:nvPr/>
            </p:nvSpPr>
            <p:spPr>
              <a:xfrm>
                <a:off x="5388546" y="2909504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8546" y="2909504"/>
                <a:ext cx="685800" cy="6858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6379146" y="2909504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146" y="2909504"/>
                <a:ext cx="685800" cy="68580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7369746" y="2909504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9746" y="2909504"/>
                <a:ext cx="685800" cy="6858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5592562" y="1962901"/>
                <a:ext cx="277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2562" y="1962901"/>
                <a:ext cx="277768" cy="276999"/>
              </a:xfrm>
              <a:prstGeom prst="rect">
                <a:avLst/>
              </a:prstGeom>
              <a:blipFill>
                <a:blip r:embed="rId19"/>
                <a:stretch>
                  <a:fillRect l="-21739" r="-6522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6580501" y="1965302"/>
                <a:ext cx="283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0501" y="1965302"/>
                <a:ext cx="283091" cy="276999"/>
              </a:xfrm>
              <a:prstGeom prst="rect">
                <a:avLst/>
              </a:prstGeom>
              <a:blipFill>
                <a:blip r:embed="rId20"/>
                <a:stretch>
                  <a:fillRect l="-21277" r="-6383" b="-23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7571101" y="1962901"/>
                <a:ext cx="283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101" y="1962901"/>
                <a:ext cx="283091" cy="276999"/>
              </a:xfrm>
              <a:prstGeom prst="rect">
                <a:avLst/>
              </a:prstGeom>
              <a:blipFill>
                <a:blip r:embed="rId21"/>
                <a:stretch>
                  <a:fillRect l="-21739" r="-6522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/>
          <p:cNvCxnSpPr/>
          <p:nvPr/>
        </p:nvCxnSpPr>
        <p:spPr>
          <a:xfrm flipH="1">
            <a:off x="5731261" y="3605087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4580826" y="1994965"/>
                <a:ext cx="292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0826" y="1994965"/>
                <a:ext cx="292644" cy="276999"/>
              </a:xfrm>
              <a:prstGeom prst="rect">
                <a:avLst/>
              </a:prstGeom>
              <a:blipFill>
                <a:blip r:embed="rId22"/>
                <a:stretch>
                  <a:fillRect l="-18750" r="-16667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5604809" y="3713881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4809" y="3713881"/>
                <a:ext cx="253274" cy="276999"/>
              </a:xfrm>
              <a:prstGeom prst="rect">
                <a:avLst/>
              </a:prstGeom>
              <a:blipFill>
                <a:blip r:embed="rId23"/>
                <a:stretch>
                  <a:fillRect l="-26190" r="-23810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Arrow Connector 88"/>
          <p:cNvCxnSpPr/>
          <p:nvPr/>
        </p:nvCxnSpPr>
        <p:spPr>
          <a:xfrm flipH="1">
            <a:off x="5731261" y="3942507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>
            <a:off x="6697100" y="3602149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6570648" y="3710943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648" y="3710943"/>
                <a:ext cx="253274" cy="276999"/>
              </a:xfrm>
              <a:prstGeom prst="rect">
                <a:avLst/>
              </a:prstGeom>
              <a:blipFill>
                <a:blip r:embed="rId24"/>
                <a:stretch>
                  <a:fillRect l="-26829" r="-26829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Arrow Connector 92"/>
          <p:cNvCxnSpPr/>
          <p:nvPr/>
        </p:nvCxnSpPr>
        <p:spPr>
          <a:xfrm flipH="1">
            <a:off x="6697100" y="3939569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>
            <a:off x="7712461" y="3602149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7586009" y="3710943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6009" y="3710943"/>
                <a:ext cx="253274" cy="276999"/>
              </a:xfrm>
              <a:prstGeom prst="rect">
                <a:avLst/>
              </a:prstGeom>
              <a:blipFill>
                <a:blip r:embed="rId25"/>
                <a:stretch>
                  <a:fillRect l="-26190" r="-2381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Arrow Connector 95"/>
          <p:cNvCxnSpPr/>
          <p:nvPr/>
        </p:nvCxnSpPr>
        <p:spPr>
          <a:xfrm flipH="1">
            <a:off x="7712461" y="3939569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77" idx="2"/>
            <a:endCxn id="74" idx="0"/>
          </p:cNvCxnSpPr>
          <p:nvPr/>
        </p:nvCxnSpPr>
        <p:spPr>
          <a:xfrm flipH="1">
            <a:off x="7712646" y="2239900"/>
            <a:ext cx="1" cy="669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76" idx="2"/>
            <a:endCxn id="73" idx="0"/>
          </p:cNvCxnSpPr>
          <p:nvPr/>
        </p:nvCxnSpPr>
        <p:spPr>
          <a:xfrm flipH="1">
            <a:off x="6722046" y="2242301"/>
            <a:ext cx="1" cy="667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75" idx="2"/>
            <a:endCxn id="72" idx="0"/>
          </p:cNvCxnSpPr>
          <p:nvPr/>
        </p:nvCxnSpPr>
        <p:spPr>
          <a:xfrm>
            <a:off x="5731446" y="2239900"/>
            <a:ext cx="0" cy="669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Elbow Connector 112"/>
          <p:cNvCxnSpPr/>
          <p:nvPr/>
        </p:nvCxnSpPr>
        <p:spPr>
          <a:xfrm>
            <a:off x="6722403" y="2599559"/>
            <a:ext cx="863606" cy="12689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Elbow Connector 122"/>
          <p:cNvCxnSpPr/>
          <p:nvPr/>
        </p:nvCxnSpPr>
        <p:spPr>
          <a:xfrm>
            <a:off x="5738153" y="2599559"/>
            <a:ext cx="863606" cy="12689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Elbow Connector 123"/>
          <p:cNvCxnSpPr/>
          <p:nvPr/>
        </p:nvCxnSpPr>
        <p:spPr>
          <a:xfrm>
            <a:off x="4779303" y="2160951"/>
            <a:ext cx="863606" cy="16889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/>
              <p:cNvSpPr txBox="1"/>
              <p:nvPr/>
            </p:nvSpPr>
            <p:spPr>
              <a:xfrm>
                <a:off x="5596261" y="4089666"/>
                <a:ext cx="277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6" name="TextBox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261" y="4089666"/>
                <a:ext cx="277768" cy="276999"/>
              </a:xfrm>
              <a:prstGeom prst="rect">
                <a:avLst/>
              </a:prstGeom>
              <a:blipFill>
                <a:blip r:embed="rId26"/>
                <a:stretch>
                  <a:fillRect l="-10870" r="-8696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/>
              <p:cNvSpPr txBox="1"/>
              <p:nvPr/>
            </p:nvSpPr>
            <p:spPr>
              <a:xfrm>
                <a:off x="6608824" y="4089666"/>
                <a:ext cx="283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824" y="4089666"/>
                <a:ext cx="283090" cy="276999"/>
              </a:xfrm>
              <a:prstGeom prst="rect">
                <a:avLst/>
              </a:prstGeom>
              <a:blipFill>
                <a:blip r:embed="rId27"/>
                <a:stretch>
                  <a:fillRect l="-10638" r="-8511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/>
              <p:cNvSpPr txBox="1"/>
              <p:nvPr/>
            </p:nvSpPr>
            <p:spPr>
              <a:xfrm>
                <a:off x="7614664" y="4089666"/>
                <a:ext cx="283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8" name="TextBox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4664" y="4089666"/>
                <a:ext cx="283090" cy="276999"/>
              </a:xfrm>
              <a:prstGeom prst="rect">
                <a:avLst/>
              </a:prstGeom>
              <a:blipFill>
                <a:blip r:embed="rId28"/>
                <a:stretch>
                  <a:fillRect l="-10638" r="-8511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/>
              <p:cNvSpPr/>
              <p:nvPr/>
            </p:nvSpPr>
            <p:spPr>
              <a:xfrm>
                <a:off x="0" y="1353336"/>
                <a:ext cx="9144000" cy="5050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Block cipher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𝓟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𝓚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𝓔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𝓓</m:t>
                        </m:r>
                      </m:e>
                    </m:d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 smtClean="0"/>
                  <a:t>  is an encryption rule</a:t>
                </a:r>
              </a:p>
            </p:txBody>
          </p:sp>
        </mc:Choice>
        <mc:Fallback xmlns="">
          <p:sp>
            <p:nvSpPr>
              <p:cNvPr id="78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53336"/>
                <a:ext cx="9144000" cy="505010"/>
              </a:xfrm>
              <a:prstGeom prst="rect">
                <a:avLst/>
              </a:prstGeom>
              <a:blipFill>
                <a:blip r:embed="rId29"/>
                <a:stretch>
                  <a:fillRect l="-1000" t="-1205" b="-265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791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72" grpId="0" animBg="1"/>
      <p:bldP spid="73" grpId="0" animBg="1"/>
      <p:bldP spid="74" grpId="0" animBg="1"/>
      <p:bldP spid="75" grpId="0"/>
      <p:bldP spid="76" grpId="0"/>
      <p:bldP spid="77" grpId="0"/>
      <p:bldP spid="86" grpId="0"/>
      <p:bldP spid="88" grpId="0"/>
      <p:bldP spid="92" grpId="0"/>
      <p:bldP spid="95" grpId="0"/>
      <p:bldP spid="126" grpId="0"/>
      <p:bldP spid="127" grpId="0"/>
      <p:bldP spid="1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+mn-lt"/>
              </a:rPr>
              <a:t>OFB</a:t>
            </a:r>
            <a:endParaRPr lang="en-US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57322" y="4620390"/>
            <a:ext cx="164000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000" b="1" dirty="0" smtClean="0"/>
              <a:t>OFB Encryption</a:t>
            </a:r>
            <a:endParaRPr lang="zh-CN" alt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640589" y="4620390"/>
            <a:ext cx="166885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000" b="1" dirty="0" smtClean="0"/>
              <a:t>OFB Decryption</a:t>
            </a:r>
            <a:endParaRPr lang="zh-CN" alt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1622307" y="2583975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307" y="2583975"/>
                <a:ext cx="685800" cy="6858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2612907" y="2583975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907" y="2583975"/>
                <a:ext cx="685800" cy="6858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3603507" y="2583975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507" y="2583975"/>
                <a:ext cx="685800" cy="6858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350541" y="3729888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541" y="3729888"/>
                <a:ext cx="276101" cy="276999"/>
              </a:xfrm>
              <a:prstGeom prst="rect">
                <a:avLst/>
              </a:prstGeom>
              <a:blipFill>
                <a:blip r:embed="rId6"/>
                <a:stretch>
                  <a:fillRect l="-13333" r="-6667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885632" y="4263205"/>
                <a:ext cx="277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632" y="4263205"/>
                <a:ext cx="277768" cy="276999"/>
              </a:xfrm>
              <a:prstGeom prst="rect">
                <a:avLst/>
              </a:prstGeom>
              <a:blipFill>
                <a:blip r:embed="rId7"/>
                <a:stretch>
                  <a:fillRect l="-21739" r="-6522" b="-23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2840320" y="4265606"/>
                <a:ext cx="283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320" y="4265606"/>
                <a:ext cx="283090" cy="276999"/>
              </a:xfrm>
              <a:prstGeom prst="rect">
                <a:avLst/>
              </a:prstGeom>
              <a:blipFill>
                <a:blip r:embed="rId8"/>
                <a:stretch>
                  <a:fillRect l="-21739" r="-6522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3846160" y="4263205"/>
                <a:ext cx="283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6160" y="4263205"/>
                <a:ext cx="283090" cy="276999"/>
              </a:xfrm>
              <a:prstGeom prst="rect">
                <a:avLst/>
              </a:prstGeom>
              <a:blipFill>
                <a:blip r:embed="rId9"/>
                <a:stretch>
                  <a:fillRect l="-21739" r="-6522" b="-23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/>
          <p:nvPr/>
        </p:nvCxnSpPr>
        <p:spPr>
          <a:xfrm rot="16200000" flipH="1">
            <a:off x="1799857" y="3800349"/>
            <a:ext cx="375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1965207" y="3295175"/>
            <a:ext cx="449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2955807" y="3297576"/>
            <a:ext cx="942" cy="50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942904" y="3295175"/>
            <a:ext cx="3503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812114" y="4293105"/>
                <a:ext cx="292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14" y="4293105"/>
                <a:ext cx="292644" cy="276999"/>
              </a:xfrm>
              <a:prstGeom prst="rect">
                <a:avLst/>
              </a:prstGeom>
              <a:blipFill>
                <a:blip r:embed="rId10"/>
                <a:stretch>
                  <a:fillRect l="-18750" r="-16667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814587" y="2113936"/>
                <a:ext cx="292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587" y="2113936"/>
                <a:ext cx="292644" cy="276999"/>
              </a:xfrm>
              <a:prstGeom prst="rect">
                <a:avLst/>
              </a:prstGeom>
              <a:blipFill>
                <a:blip r:embed="rId11"/>
                <a:stretch>
                  <a:fillRect l="-20833" r="-14583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/>
          <p:cNvCxnSpPr>
            <a:stCxn id="53" idx="2"/>
            <a:endCxn id="52" idx="0"/>
          </p:cNvCxnSpPr>
          <p:nvPr/>
        </p:nvCxnSpPr>
        <p:spPr>
          <a:xfrm flipH="1">
            <a:off x="958436" y="2390935"/>
            <a:ext cx="2473" cy="1902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1856862" y="3736649"/>
                <a:ext cx="2558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862" y="3736649"/>
                <a:ext cx="255807" cy="276999"/>
              </a:xfrm>
              <a:prstGeom prst="rect">
                <a:avLst/>
              </a:prstGeom>
              <a:blipFill>
                <a:blip r:embed="rId12"/>
                <a:stretch>
                  <a:fillRect l="-23810" r="-2619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2827142" y="3733711"/>
                <a:ext cx="2558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7142" y="3733711"/>
                <a:ext cx="255807" cy="276999"/>
              </a:xfrm>
              <a:prstGeom prst="rect">
                <a:avLst/>
              </a:prstGeom>
              <a:blipFill>
                <a:blip r:embed="rId13"/>
                <a:stretch>
                  <a:fillRect l="-23810" r="-26190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/>
          <p:cNvCxnSpPr/>
          <p:nvPr/>
        </p:nvCxnSpPr>
        <p:spPr>
          <a:xfrm flipH="1">
            <a:off x="2938027" y="2261659"/>
            <a:ext cx="371" cy="345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3817742" y="3733711"/>
                <a:ext cx="2558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7742" y="3733711"/>
                <a:ext cx="255807" cy="276999"/>
              </a:xfrm>
              <a:prstGeom prst="rect">
                <a:avLst/>
              </a:prstGeom>
              <a:blipFill>
                <a:blip r:embed="rId14"/>
                <a:stretch>
                  <a:fillRect l="-23810" r="-26190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Connector 58"/>
          <p:cNvCxnSpPr/>
          <p:nvPr/>
        </p:nvCxnSpPr>
        <p:spPr>
          <a:xfrm>
            <a:off x="2449612" y="2264328"/>
            <a:ext cx="0" cy="12061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963486" y="3470435"/>
            <a:ext cx="4925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3452879" y="2266475"/>
            <a:ext cx="0" cy="12061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966753" y="3472582"/>
            <a:ext cx="4925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endCxn id="41" idx="0"/>
          </p:cNvCxnSpPr>
          <p:nvPr/>
        </p:nvCxnSpPr>
        <p:spPr>
          <a:xfrm>
            <a:off x="1104758" y="2264328"/>
            <a:ext cx="860449" cy="3196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453473" y="2264328"/>
            <a:ext cx="4795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3927035" y="2258855"/>
            <a:ext cx="371" cy="345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447561" y="2261524"/>
            <a:ext cx="4795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2338145" y="3724980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8145" y="3724980"/>
                <a:ext cx="281424" cy="276999"/>
              </a:xfrm>
              <a:prstGeom prst="rect">
                <a:avLst/>
              </a:prstGeom>
              <a:blipFill>
                <a:blip r:embed="rId15"/>
                <a:stretch>
                  <a:fillRect l="-13043" r="-6522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/>
          <p:cNvCxnSpPr/>
          <p:nvPr/>
        </p:nvCxnSpPr>
        <p:spPr>
          <a:xfrm rot="16200000" flipH="1">
            <a:off x="2787488" y="3795441"/>
            <a:ext cx="375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3320086" y="3729631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0086" y="3729631"/>
                <a:ext cx="281424" cy="276999"/>
              </a:xfrm>
              <a:prstGeom prst="rect">
                <a:avLst/>
              </a:prstGeom>
              <a:blipFill>
                <a:blip r:embed="rId16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Arrow Connector 69"/>
          <p:cNvCxnSpPr/>
          <p:nvPr/>
        </p:nvCxnSpPr>
        <p:spPr>
          <a:xfrm rot="16200000" flipH="1">
            <a:off x="3746279" y="3800092"/>
            <a:ext cx="375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1984982" y="3942005"/>
            <a:ext cx="449" cy="345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2952432" y="3944026"/>
            <a:ext cx="942" cy="343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3939529" y="3942005"/>
            <a:ext cx="3503" cy="345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5560130" y="2588892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130" y="2588892"/>
                <a:ext cx="685800" cy="6858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6550730" y="2588892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0730" y="2588892"/>
                <a:ext cx="685800" cy="68580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>
                <a:off x="7541330" y="2588892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330" y="2588892"/>
                <a:ext cx="685800" cy="6858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5288364" y="3734805"/>
                <a:ext cx="277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364" y="3734805"/>
                <a:ext cx="277768" cy="276999"/>
              </a:xfrm>
              <a:prstGeom prst="rect">
                <a:avLst/>
              </a:prstGeom>
              <a:blipFill>
                <a:blip r:embed="rId19"/>
                <a:stretch>
                  <a:fillRect l="-22222" r="-6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5823455" y="4268122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3455" y="4268122"/>
                <a:ext cx="276101" cy="276999"/>
              </a:xfrm>
              <a:prstGeom prst="rect">
                <a:avLst/>
              </a:prstGeom>
              <a:blipFill>
                <a:blip r:embed="rId20"/>
                <a:stretch>
                  <a:fillRect l="-13043" r="-6522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6778143" y="4270523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8143" y="4270523"/>
                <a:ext cx="281424" cy="276999"/>
              </a:xfrm>
              <a:prstGeom prst="rect">
                <a:avLst/>
              </a:prstGeom>
              <a:blipFill>
                <a:blip r:embed="rId21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7783983" y="4268122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3983" y="4268122"/>
                <a:ext cx="281424" cy="276999"/>
              </a:xfrm>
              <a:prstGeom prst="rect">
                <a:avLst/>
              </a:prstGeom>
              <a:blipFill>
                <a:blip r:embed="rId22"/>
                <a:stretch>
                  <a:fillRect l="-13043" r="-6522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/>
          <p:cNvCxnSpPr/>
          <p:nvPr/>
        </p:nvCxnSpPr>
        <p:spPr>
          <a:xfrm rot="16200000" flipH="1">
            <a:off x="5737680" y="3805266"/>
            <a:ext cx="375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>
            <a:off x="5903030" y="3300092"/>
            <a:ext cx="449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6893630" y="3302493"/>
            <a:ext cx="942" cy="50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7880727" y="3300092"/>
            <a:ext cx="3503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4749937" y="3767084"/>
                <a:ext cx="292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9937" y="3767084"/>
                <a:ext cx="292644" cy="276999"/>
              </a:xfrm>
              <a:prstGeom prst="rect">
                <a:avLst/>
              </a:prstGeom>
              <a:blipFill>
                <a:blip r:embed="rId23"/>
                <a:stretch>
                  <a:fillRect l="-18750" r="-16667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5794685" y="3741566"/>
                <a:ext cx="2558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4685" y="3741566"/>
                <a:ext cx="255807" cy="276999"/>
              </a:xfrm>
              <a:prstGeom prst="rect">
                <a:avLst/>
              </a:prstGeom>
              <a:blipFill>
                <a:blip r:embed="rId25"/>
                <a:stretch>
                  <a:fillRect l="-23810" r="-2619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6764965" y="3738628"/>
                <a:ext cx="2558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4965" y="3738628"/>
                <a:ext cx="255807" cy="276999"/>
              </a:xfrm>
              <a:prstGeom prst="rect">
                <a:avLst/>
              </a:prstGeom>
              <a:blipFill>
                <a:blip r:embed="rId26"/>
                <a:stretch>
                  <a:fillRect l="-23810" r="-26190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Straight Arrow Connector 89"/>
          <p:cNvCxnSpPr/>
          <p:nvPr/>
        </p:nvCxnSpPr>
        <p:spPr>
          <a:xfrm flipH="1">
            <a:off x="6875850" y="2266576"/>
            <a:ext cx="371" cy="345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7755565" y="3738628"/>
                <a:ext cx="2558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5565" y="3738628"/>
                <a:ext cx="255807" cy="276999"/>
              </a:xfrm>
              <a:prstGeom prst="rect">
                <a:avLst/>
              </a:prstGeom>
              <a:blipFill>
                <a:blip r:embed="rId27"/>
                <a:stretch>
                  <a:fillRect l="-23810" r="-26190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Straight Connector 91"/>
          <p:cNvCxnSpPr/>
          <p:nvPr/>
        </p:nvCxnSpPr>
        <p:spPr>
          <a:xfrm>
            <a:off x="6387435" y="2269245"/>
            <a:ext cx="0" cy="12061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5901309" y="3475352"/>
            <a:ext cx="4925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7390702" y="2271392"/>
            <a:ext cx="0" cy="12061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6904576" y="3477499"/>
            <a:ext cx="4925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6391296" y="2269245"/>
            <a:ext cx="4795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>
            <a:off x="7864858" y="2263772"/>
            <a:ext cx="371" cy="345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7385384" y="2266441"/>
            <a:ext cx="4795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6275968" y="3729897"/>
                <a:ext cx="2932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5968" y="3729897"/>
                <a:ext cx="293285" cy="276999"/>
              </a:xfrm>
              <a:prstGeom prst="rect">
                <a:avLst/>
              </a:prstGeom>
              <a:blipFill>
                <a:blip r:embed="rId28"/>
                <a:stretch>
                  <a:fillRect l="-18750" r="-41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Straight Arrow Connector 100"/>
          <p:cNvCxnSpPr/>
          <p:nvPr/>
        </p:nvCxnSpPr>
        <p:spPr>
          <a:xfrm rot="16200000" flipH="1">
            <a:off x="6725311" y="3800358"/>
            <a:ext cx="375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7257909" y="3734548"/>
                <a:ext cx="283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909" y="3734548"/>
                <a:ext cx="283090" cy="276999"/>
              </a:xfrm>
              <a:prstGeom prst="rect">
                <a:avLst/>
              </a:prstGeom>
              <a:blipFill>
                <a:blip r:embed="rId29"/>
                <a:stretch>
                  <a:fillRect l="-21739" r="-6522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Straight Arrow Connector 102"/>
          <p:cNvCxnSpPr/>
          <p:nvPr/>
        </p:nvCxnSpPr>
        <p:spPr>
          <a:xfrm rot="16200000" flipH="1">
            <a:off x="7684102" y="3805009"/>
            <a:ext cx="375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H="1">
            <a:off x="5922805" y="3946922"/>
            <a:ext cx="449" cy="345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>
            <a:off x="6890255" y="3948943"/>
            <a:ext cx="942" cy="343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7877352" y="3946922"/>
            <a:ext cx="3503" cy="345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angle 106"/>
              <p:cNvSpPr/>
              <p:nvPr/>
            </p:nvSpPr>
            <p:spPr>
              <a:xfrm>
                <a:off x="0" y="1353336"/>
                <a:ext cx="9144000" cy="5050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Block cipher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𝓟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𝓚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𝓔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𝓓</m:t>
                        </m:r>
                      </m:e>
                    </m:d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 smtClean="0"/>
                  <a:t>  is an encryption rule</a:t>
                </a:r>
              </a:p>
            </p:txBody>
          </p:sp>
        </mc:Choice>
        <mc:Fallback xmlns="">
          <p:sp>
            <p:nvSpPr>
              <p:cNvPr id="107" name="Rectangle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53336"/>
                <a:ext cx="9144000" cy="505010"/>
              </a:xfrm>
              <a:prstGeom prst="rect">
                <a:avLst/>
              </a:prstGeom>
              <a:blipFill>
                <a:blip r:embed="rId30"/>
                <a:stretch>
                  <a:fillRect l="-1000" t="-1205" b="-265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Rectangle 107"/>
          <p:cNvSpPr/>
          <p:nvPr/>
        </p:nvSpPr>
        <p:spPr>
          <a:xfrm>
            <a:off x="0" y="5092836"/>
            <a:ext cx="91440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 smtClean="0"/>
              <a:t>Remark: </a:t>
            </a:r>
            <a:r>
              <a:rPr lang="en-US" sz="2400" dirty="0" smtClean="0"/>
              <a:t> </a:t>
            </a:r>
            <a:r>
              <a:rPr lang="en-US" altLang="zh-CN" sz="2400" dirty="0" smtClean="0"/>
              <a:t>initialization vector </a:t>
            </a:r>
            <a:r>
              <a:rPr lang="en-US" altLang="zh-CN" sz="2400" dirty="0"/>
              <a:t>(</a:t>
            </a:r>
            <a:r>
              <a:rPr lang="en-US" altLang="zh-CN" sz="2400" dirty="0" smtClean="0"/>
              <a:t>IV) should be never reused.</a:t>
            </a:r>
            <a:endParaRPr lang="en-US" altLang="zh-CN" sz="2000" dirty="0" smtClean="0"/>
          </a:p>
        </p:txBody>
      </p:sp>
      <p:cxnSp>
        <p:nvCxnSpPr>
          <p:cNvPr id="5" name="Elbow Connector 4"/>
          <p:cNvCxnSpPr>
            <a:stCxn id="85" idx="0"/>
            <a:endCxn id="74" idx="0"/>
          </p:cNvCxnSpPr>
          <p:nvPr/>
        </p:nvCxnSpPr>
        <p:spPr>
          <a:xfrm rot="5400000" flipH="1" flipV="1">
            <a:off x="4810548" y="2674603"/>
            <a:ext cx="1178192" cy="1006771"/>
          </a:xfrm>
          <a:prstGeom prst="bentConnector3">
            <a:avLst>
              <a:gd name="adj1" fmla="val 12607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36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74" grpId="0" animBg="1"/>
      <p:bldP spid="75" grpId="0" animBg="1"/>
      <p:bldP spid="76" grpId="0" animBg="1"/>
      <p:bldP spid="77" grpId="0"/>
      <p:bldP spid="78" grpId="0"/>
      <p:bldP spid="79" grpId="0"/>
      <p:bldP spid="80" grpId="0"/>
      <p:bldP spid="85" grpId="0"/>
      <p:bldP spid="88" grpId="0"/>
      <p:bldP spid="89" grpId="0"/>
      <p:bldP spid="91" grpId="0"/>
      <p:bldP spid="100" grpId="0"/>
      <p:bldP spid="10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+mn-lt"/>
              </a:rPr>
              <a:t>CTR</a:t>
            </a:r>
            <a:endParaRPr lang="en-US" dirty="0">
              <a:latin typeface="+mn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5092836"/>
            <a:ext cx="9144000" cy="505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 smtClean="0"/>
              <a:t>Analysis: </a:t>
            </a:r>
            <a:r>
              <a:rPr lang="en-US" sz="2400" dirty="0" smtClean="0"/>
              <a:t>The encryption and decryption can be parallelized. </a:t>
            </a:r>
            <a:endParaRPr lang="en-US" sz="2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657322" y="4620390"/>
            <a:ext cx="161403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000" b="1" dirty="0" smtClean="0"/>
              <a:t>CTR Encryption</a:t>
            </a:r>
            <a:endParaRPr lang="zh-CN" alt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640589" y="4620390"/>
            <a:ext cx="164288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000" b="1" dirty="0" smtClean="0"/>
              <a:t>CTR Decryption</a:t>
            </a:r>
            <a:endParaRPr lang="zh-CN" alt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1599230" y="2645788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230" y="2645788"/>
                <a:ext cx="685800" cy="6858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2589830" y="2645788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830" y="2645788"/>
                <a:ext cx="685800" cy="6858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3580430" y="2645788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430" y="2645788"/>
                <a:ext cx="685800" cy="6858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306875" y="3641296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875" y="3641296"/>
                <a:ext cx="276101" cy="276999"/>
              </a:xfrm>
              <a:prstGeom prst="rect">
                <a:avLst/>
              </a:prstGeom>
              <a:blipFill>
                <a:blip r:embed="rId6"/>
                <a:stretch>
                  <a:fillRect l="-13043" r="-6522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814595" y="4174613"/>
                <a:ext cx="277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4595" y="4174613"/>
                <a:ext cx="277768" cy="276999"/>
              </a:xfrm>
              <a:prstGeom prst="rect">
                <a:avLst/>
              </a:prstGeom>
              <a:blipFill>
                <a:blip r:embed="rId7"/>
                <a:stretch>
                  <a:fillRect l="-22222" r="-6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2804543" y="4177014"/>
                <a:ext cx="283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4543" y="4177014"/>
                <a:ext cx="283090" cy="276999"/>
              </a:xfrm>
              <a:prstGeom prst="rect">
                <a:avLst/>
              </a:prstGeom>
              <a:blipFill>
                <a:blip r:embed="rId8"/>
                <a:stretch>
                  <a:fillRect l="-21277" r="-6383" b="-23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3791333" y="4174613"/>
                <a:ext cx="283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333" y="4174613"/>
                <a:ext cx="283090" cy="276999"/>
              </a:xfrm>
              <a:prstGeom prst="rect">
                <a:avLst/>
              </a:prstGeom>
              <a:blipFill>
                <a:blip r:embed="rId9"/>
                <a:stretch>
                  <a:fillRect l="-21739" r="-6522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/>
          <p:nvPr/>
        </p:nvCxnSpPr>
        <p:spPr>
          <a:xfrm rot="16200000" flipH="1">
            <a:off x="1756191" y="3711757"/>
            <a:ext cx="375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1941615" y="3331588"/>
            <a:ext cx="1030" cy="31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56" idx="0"/>
          </p:cNvCxnSpPr>
          <p:nvPr/>
        </p:nvCxnSpPr>
        <p:spPr>
          <a:xfrm flipH="1">
            <a:off x="2931969" y="3359389"/>
            <a:ext cx="1703" cy="285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57" idx="0"/>
          </p:cNvCxnSpPr>
          <p:nvPr/>
        </p:nvCxnSpPr>
        <p:spPr>
          <a:xfrm>
            <a:off x="3919827" y="3356988"/>
            <a:ext cx="2742" cy="288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941437" y="4146638"/>
                <a:ext cx="3286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ctr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437" y="4146638"/>
                <a:ext cx="328616" cy="276999"/>
              </a:xfrm>
              <a:prstGeom prst="rect">
                <a:avLst/>
              </a:prstGeom>
              <a:blipFill>
                <a:blip r:embed="rId10"/>
                <a:stretch>
                  <a:fillRect l="-12963" r="-16667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943910" y="2149920"/>
                <a:ext cx="3286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ctr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910" y="2149920"/>
                <a:ext cx="328616" cy="276999"/>
              </a:xfrm>
              <a:prstGeom prst="rect">
                <a:avLst/>
              </a:prstGeom>
              <a:blipFill>
                <a:blip r:embed="rId11"/>
                <a:stretch>
                  <a:fillRect l="-14815" r="-14815" b="-4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/>
          <p:cNvCxnSpPr>
            <a:stCxn id="53" idx="2"/>
            <a:endCxn id="52" idx="0"/>
          </p:cNvCxnSpPr>
          <p:nvPr/>
        </p:nvCxnSpPr>
        <p:spPr>
          <a:xfrm flipH="1">
            <a:off x="1105745" y="2426919"/>
            <a:ext cx="2473" cy="1719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1814227" y="3648057"/>
                <a:ext cx="2558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4227" y="3648057"/>
                <a:ext cx="255807" cy="276999"/>
              </a:xfrm>
              <a:prstGeom prst="rect">
                <a:avLst/>
              </a:prstGeom>
              <a:blipFill>
                <a:blip r:embed="rId12"/>
                <a:stretch>
                  <a:fillRect l="-23810" r="-26190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2804065" y="3645119"/>
                <a:ext cx="2558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4065" y="3645119"/>
                <a:ext cx="255807" cy="276999"/>
              </a:xfrm>
              <a:prstGeom prst="rect">
                <a:avLst/>
              </a:prstGeom>
              <a:blipFill>
                <a:blip r:embed="rId13"/>
                <a:stretch>
                  <a:fillRect l="-23810" r="-2619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3794665" y="3645119"/>
                <a:ext cx="2558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665" y="3645119"/>
                <a:ext cx="255807" cy="276999"/>
              </a:xfrm>
              <a:prstGeom prst="rect">
                <a:avLst/>
              </a:prstGeom>
              <a:blipFill>
                <a:blip r:embed="rId14"/>
                <a:stretch>
                  <a:fillRect l="-23810" r="-2619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/>
          <p:cNvCxnSpPr>
            <a:stCxn id="68" idx="2"/>
            <a:endCxn id="43" idx="0"/>
          </p:cNvCxnSpPr>
          <p:nvPr/>
        </p:nvCxnSpPr>
        <p:spPr>
          <a:xfrm>
            <a:off x="3921316" y="2426919"/>
            <a:ext cx="2014" cy="218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2315068" y="3636388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068" y="3636388"/>
                <a:ext cx="281424" cy="276999"/>
              </a:xfrm>
              <a:prstGeom prst="rect">
                <a:avLst/>
              </a:prstGeom>
              <a:blipFill>
                <a:blip r:embed="rId15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/>
          <p:nvPr/>
        </p:nvCxnSpPr>
        <p:spPr>
          <a:xfrm rot="16200000" flipH="1">
            <a:off x="2764411" y="3706849"/>
            <a:ext cx="375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3297009" y="3641039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009" y="3641039"/>
                <a:ext cx="281424" cy="276999"/>
              </a:xfrm>
              <a:prstGeom prst="rect">
                <a:avLst/>
              </a:prstGeom>
              <a:blipFill>
                <a:blip r:embed="rId16"/>
                <a:stretch>
                  <a:fillRect l="-13043" r="-6522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/>
          <p:cNvCxnSpPr/>
          <p:nvPr/>
        </p:nvCxnSpPr>
        <p:spPr>
          <a:xfrm rot="16200000" flipH="1">
            <a:off x="3723202" y="3711500"/>
            <a:ext cx="375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1941723" y="3925056"/>
            <a:ext cx="814" cy="273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6" idx="2"/>
            <a:endCxn id="46" idx="0"/>
          </p:cNvCxnSpPr>
          <p:nvPr/>
        </p:nvCxnSpPr>
        <p:spPr>
          <a:xfrm>
            <a:off x="2931969" y="3922118"/>
            <a:ext cx="14119" cy="254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7" idx="2"/>
            <a:endCxn id="47" idx="0"/>
          </p:cNvCxnSpPr>
          <p:nvPr/>
        </p:nvCxnSpPr>
        <p:spPr>
          <a:xfrm>
            <a:off x="3922569" y="3922118"/>
            <a:ext cx="10309" cy="252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1573830" y="2149920"/>
                <a:ext cx="732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ctr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830" y="2149920"/>
                <a:ext cx="732572" cy="276999"/>
              </a:xfrm>
              <a:prstGeom prst="rect">
                <a:avLst/>
              </a:prstGeom>
              <a:blipFill>
                <a:blip r:embed="rId17"/>
                <a:stretch>
                  <a:fillRect l="-5833" r="-7500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2568591" y="2149920"/>
                <a:ext cx="732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ctr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591" y="2149920"/>
                <a:ext cx="732572" cy="276999"/>
              </a:xfrm>
              <a:prstGeom prst="rect">
                <a:avLst/>
              </a:prstGeom>
              <a:blipFill>
                <a:blip r:embed="rId18"/>
                <a:stretch>
                  <a:fillRect l="-5785" r="-6612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3555030" y="2149920"/>
                <a:ext cx="732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ctr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030" y="2149920"/>
                <a:ext cx="732572" cy="276999"/>
              </a:xfrm>
              <a:prstGeom prst="rect">
                <a:avLst/>
              </a:prstGeom>
              <a:blipFill>
                <a:blip r:embed="rId19"/>
                <a:stretch>
                  <a:fillRect l="-5833" r="-7500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/>
          <p:cNvCxnSpPr>
            <a:stCxn id="67" idx="2"/>
            <a:endCxn id="42" idx="0"/>
          </p:cNvCxnSpPr>
          <p:nvPr/>
        </p:nvCxnSpPr>
        <p:spPr>
          <a:xfrm flipH="1">
            <a:off x="2932730" y="2426919"/>
            <a:ext cx="2147" cy="218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6" idx="2"/>
            <a:endCxn id="41" idx="0"/>
          </p:cNvCxnSpPr>
          <p:nvPr/>
        </p:nvCxnSpPr>
        <p:spPr>
          <a:xfrm>
            <a:off x="1940116" y="2426919"/>
            <a:ext cx="2014" cy="218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5556723" y="2640872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723" y="2640872"/>
                <a:ext cx="685800" cy="68580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/>
              <p:cNvSpPr/>
              <p:nvPr/>
            </p:nvSpPr>
            <p:spPr>
              <a:xfrm>
                <a:off x="6547323" y="2640872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7323" y="2640872"/>
                <a:ext cx="685800" cy="68580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7537923" y="2640872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7923" y="2640872"/>
                <a:ext cx="685800" cy="68580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5264368" y="3636380"/>
                <a:ext cx="277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368" y="3636380"/>
                <a:ext cx="277768" cy="276999"/>
              </a:xfrm>
              <a:prstGeom prst="rect">
                <a:avLst/>
              </a:prstGeom>
              <a:blipFill>
                <a:blip r:embed="rId22"/>
                <a:stretch>
                  <a:fillRect l="-22222" r="-6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5799459" y="4169697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9459" y="4169697"/>
                <a:ext cx="276101" cy="276999"/>
              </a:xfrm>
              <a:prstGeom prst="rect">
                <a:avLst/>
              </a:prstGeom>
              <a:blipFill>
                <a:blip r:embed="rId23"/>
                <a:stretch>
                  <a:fillRect l="-13043" r="-6522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6762036" y="4172098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036" y="4172098"/>
                <a:ext cx="281424" cy="276999"/>
              </a:xfrm>
              <a:prstGeom prst="rect">
                <a:avLst/>
              </a:prstGeom>
              <a:blipFill>
                <a:blip r:embed="rId24"/>
                <a:stretch>
                  <a:fillRect l="-13043" r="-8696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7748826" y="4169697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8826" y="4169697"/>
                <a:ext cx="281424" cy="276999"/>
              </a:xfrm>
              <a:prstGeom prst="rect">
                <a:avLst/>
              </a:prstGeom>
              <a:blipFill>
                <a:blip r:embed="rId25"/>
                <a:stretch>
                  <a:fillRect l="-13043" r="-8696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Arrow Connector 77"/>
          <p:cNvCxnSpPr/>
          <p:nvPr/>
        </p:nvCxnSpPr>
        <p:spPr>
          <a:xfrm rot="16200000" flipH="1">
            <a:off x="5713684" y="3706841"/>
            <a:ext cx="375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1" idx="2"/>
            <a:endCxn id="85" idx="0"/>
          </p:cNvCxnSpPr>
          <p:nvPr/>
        </p:nvCxnSpPr>
        <p:spPr>
          <a:xfrm flipH="1">
            <a:off x="5898593" y="3326672"/>
            <a:ext cx="1030" cy="31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86" idx="0"/>
          </p:cNvCxnSpPr>
          <p:nvPr/>
        </p:nvCxnSpPr>
        <p:spPr>
          <a:xfrm flipH="1">
            <a:off x="6889462" y="3354473"/>
            <a:ext cx="1703" cy="285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endCxn id="87" idx="0"/>
          </p:cNvCxnSpPr>
          <p:nvPr/>
        </p:nvCxnSpPr>
        <p:spPr>
          <a:xfrm>
            <a:off x="7877320" y="3352072"/>
            <a:ext cx="2742" cy="288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901403" y="2145004"/>
                <a:ext cx="3286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ctr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403" y="2145004"/>
                <a:ext cx="328616" cy="276999"/>
              </a:xfrm>
              <a:prstGeom prst="rect">
                <a:avLst/>
              </a:prstGeom>
              <a:blipFill>
                <a:blip r:embed="rId26"/>
                <a:stretch>
                  <a:fillRect l="-12963" r="-16667" b="-4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5770689" y="3643141"/>
                <a:ext cx="2558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689" y="3643141"/>
                <a:ext cx="255807" cy="276999"/>
              </a:xfrm>
              <a:prstGeom prst="rect">
                <a:avLst/>
              </a:prstGeom>
              <a:blipFill>
                <a:blip r:embed="rId27"/>
                <a:stretch>
                  <a:fillRect l="-23810" r="-2619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6761558" y="3640203"/>
                <a:ext cx="2558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1558" y="3640203"/>
                <a:ext cx="255807" cy="276999"/>
              </a:xfrm>
              <a:prstGeom prst="rect">
                <a:avLst/>
              </a:prstGeom>
              <a:blipFill>
                <a:blip r:embed="rId28"/>
                <a:stretch>
                  <a:fillRect l="-23810" r="-26190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7752158" y="3640203"/>
                <a:ext cx="2558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2158" y="3640203"/>
                <a:ext cx="255807" cy="276999"/>
              </a:xfrm>
              <a:prstGeom prst="rect">
                <a:avLst/>
              </a:prstGeom>
              <a:blipFill>
                <a:blip r:embed="rId29"/>
                <a:stretch>
                  <a:fillRect l="-23810" r="-26190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Arrow Connector 87"/>
          <p:cNvCxnSpPr>
            <a:stCxn id="98" idx="2"/>
            <a:endCxn id="73" idx="0"/>
          </p:cNvCxnSpPr>
          <p:nvPr/>
        </p:nvCxnSpPr>
        <p:spPr>
          <a:xfrm>
            <a:off x="7859759" y="2422003"/>
            <a:ext cx="21064" cy="218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6272561" y="3631472"/>
                <a:ext cx="283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561" y="3631472"/>
                <a:ext cx="283090" cy="276999"/>
              </a:xfrm>
              <a:prstGeom prst="rect">
                <a:avLst/>
              </a:prstGeom>
              <a:blipFill>
                <a:blip r:embed="rId30"/>
                <a:stretch>
                  <a:fillRect l="-21739" r="-6522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Straight Arrow Connector 89"/>
          <p:cNvCxnSpPr/>
          <p:nvPr/>
        </p:nvCxnSpPr>
        <p:spPr>
          <a:xfrm rot="16200000" flipH="1">
            <a:off x="6721904" y="3701933"/>
            <a:ext cx="375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7254502" y="3636123"/>
                <a:ext cx="283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4502" y="3636123"/>
                <a:ext cx="283090" cy="276999"/>
              </a:xfrm>
              <a:prstGeom prst="rect">
                <a:avLst/>
              </a:prstGeom>
              <a:blipFill>
                <a:blip r:embed="rId31"/>
                <a:stretch>
                  <a:fillRect l="-21739" r="-8696" b="-23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Straight Arrow Connector 91"/>
          <p:cNvCxnSpPr/>
          <p:nvPr/>
        </p:nvCxnSpPr>
        <p:spPr>
          <a:xfrm rot="16200000" flipH="1">
            <a:off x="7680695" y="3706584"/>
            <a:ext cx="375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5" idx="2"/>
          </p:cNvCxnSpPr>
          <p:nvPr/>
        </p:nvCxnSpPr>
        <p:spPr>
          <a:xfrm>
            <a:off x="5898593" y="3920140"/>
            <a:ext cx="217" cy="273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86" idx="2"/>
            <a:endCxn id="76" idx="0"/>
          </p:cNvCxnSpPr>
          <p:nvPr/>
        </p:nvCxnSpPr>
        <p:spPr>
          <a:xfrm>
            <a:off x="6889462" y="3917202"/>
            <a:ext cx="13286" cy="254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7" idx="2"/>
            <a:endCxn id="77" idx="0"/>
          </p:cNvCxnSpPr>
          <p:nvPr/>
        </p:nvCxnSpPr>
        <p:spPr>
          <a:xfrm>
            <a:off x="7880062" y="3917202"/>
            <a:ext cx="9476" cy="252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5518623" y="2145004"/>
                <a:ext cx="732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ctr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8623" y="2145004"/>
                <a:ext cx="732572" cy="276999"/>
              </a:xfrm>
              <a:prstGeom prst="rect">
                <a:avLst/>
              </a:prstGeom>
              <a:blipFill>
                <a:blip r:embed="rId32"/>
                <a:stretch>
                  <a:fillRect l="-5833" r="-7500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6507034" y="2145004"/>
                <a:ext cx="732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ctr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7034" y="2145004"/>
                <a:ext cx="732572" cy="276999"/>
              </a:xfrm>
              <a:prstGeom prst="rect">
                <a:avLst/>
              </a:prstGeom>
              <a:blipFill>
                <a:blip r:embed="rId33"/>
                <a:stretch>
                  <a:fillRect l="-5785" r="-6612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7493473" y="2145004"/>
                <a:ext cx="732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ctr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3473" y="2145004"/>
                <a:ext cx="732572" cy="276999"/>
              </a:xfrm>
              <a:prstGeom prst="rect">
                <a:avLst/>
              </a:prstGeom>
              <a:blipFill>
                <a:blip r:embed="rId34"/>
                <a:stretch>
                  <a:fillRect l="-5833" r="-7500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Straight Arrow Connector 98"/>
          <p:cNvCxnSpPr>
            <a:stCxn id="97" idx="2"/>
            <a:endCxn id="72" idx="0"/>
          </p:cNvCxnSpPr>
          <p:nvPr/>
        </p:nvCxnSpPr>
        <p:spPr>
          <a:xfrm>
            <a:off x="6873320" y="2422003"/>
            <a:ext cx="16903" cy="218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96" idx="2"/>
            <a:endCxn id="71" idx="0"/>
          </p:cNvCxnSpPr>
          <p:nvPr/>
        </p:nvCxnSpPr>
        <p:spPr>
          <a:xfrm>
            <a:off x="5884909" y="2422003"/>
            <a:ext cx="14714" cy="218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/>
              <p:cNvSpPr/>
              <p:nvPr/>
            </p:nvSpPr>
            <p:spPr>
              <a:xfrm>
                <a:off x="0" y="1353336"/>
                <a:ext cx="9144000" cy="5050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Block cipher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𝓟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𝓚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𝓔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𝓓</m:t>
                        </m:r>
                      </m:e>
                    </m:d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 smtClean="0"/>
                  <a:t>  is an encryption rule</a:t>
                </a:r>
              </a:p>
            </p:txBody>
          </p:sp>
        </mc:Choice>
        <mc:Fallback xmlns="">
          <p:sp>
            <p:nvSpPr>
              <p:cNvPr id="82" name="Rectangle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53336"/>
                <a:ext cx="9144000" cy="505010"/>
              </a:xfrm>
              <a:prstGeom prst="rect">
                <a:avLst/>
              </a:prstGeom>
              <a:blipFill>
                <a:blip r:embed="rId35"/>
                <a:stretch>
                  <a:fillRect l="-1000" t="-1205" b="-265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4901403" y="3644426"/>
                <a:ext cx="3286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ctr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403" y="3644426"/>
                <a:ext cx="328616" cy="276999"/>
              </a:xfrm>
              <a:prstGeom prst="rect">
                <a:avLst/>
              </a:prstGeom>
              <a:blipFill>
                <a:blip r:embed="rId36"/>
                <a:stretch>
                  <a:fillRect l="-12963" r="-16667" b="-4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9893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71" grpId="0" animBg="1"/>
      <p:bldP spid="72" grpId="0" animBg="1"/>
      <p:bldP spid="73" grpId="0" animBg="1"/>
      <p:bldP spid="74" grpId="0"/>
      <p:bldP spid="75" grpId="0"/>
      <p:bldP spid="76" grpId="0"/>
      <p:bldP spid="77" grpId="0"/>
      <p:bldP spid="83" grpId="0"/>
      <p:bldP spid="85" grpId="0"/>
      <p:bldP spid="86" grpId="0"/>
      <p:bldP spid="87" grpId="0"/>
      <p:bldP spid="89" grpId="0"/>
      <p:bldP spid="91" grpId="0"/>
      <p:bldP spid="96" grpId="0"/>
      <p:bldP spid="97" grpId="0"/>
      <p:bldP spid="98" grpId="0"/>
      <p:bldP spid="8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+mn-lt"/>
              </a:rPr>
              <a:t>CFB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353336"/>
                <a:ext cx="9144000" cy="5050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Block cipher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𝓟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𝓚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𝓔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𝓓</m:t>
                        </m:r>
                      </m:e>
                    </m:d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 smtClean="0"/>
                  <a:t>  is an encryption rule</a:t>
                </a: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53336"/>
                <a:ext cx="9144000" cy="505010"/>
              </a:xfrm>
              <a:prstGeom prst="rect">
                <a:avLst/>
              </a:prstGeom>
              <a:blipFill>
                <a:blip r:embed="rId3"/>
                <a:stretch>
                  <a:fillRect l="-1000" t="-1205" b="-265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0" y="5092836"/>
                <a:ext cx="9144000" cy="5050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Analysis: </a:t>
                </a:r>
                <a:r>
                  <a:rPr lang="en-US" sz="2400" dirty="0" smtClean="0"/>
                  <a:t>Same as OFB except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sz="2400" dirty="0" smtClean="0"/>
                  <a:t> is applied to the ciphertext blocks</a:t>
                </a: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92836"/>
                <a:ext cx="9144000" cy="505010"/>
              </a:xfrm>
              <a:prstGeom prst="rect">
                <a:avLst/>
              </a:prstGeom>
              <a:blipFill>
                <a:blip r:embed="rId4"/>
                <a:stretch>
                  <a:fillRect l="-1000" t="-1205" b="-265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657322" y="4620390"/>
            <a:ext cx="160313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000" b="1" dirty="0" smtClean="0"/>
              <a:t>CFB Encryption</a:t>
            </a:r>
            <a:endParaRPr lang="zh-CN" alt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640589" y="4620390"/>
            <a:ext cx="163198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000" b="1" dirty="0" smtClean="0"/>
              <a:t>CFB Decryption</a:t>
            </a:r>
            <a:endParaRPr lang="zh-CN" alt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1622307" y="2583975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307" y="2583975"/>
                <a:ext cx="685800" cy="6858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2612907" y="2583975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907" y="2583975"/>
                <a:ext cx="685800" cy="6858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3603507" y="2583975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507" y="2583975"/>
                <a:ext cx="685800" cy="6858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350541" y="3729888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541" y="3729888"/>
                <a:ext cx="276101" cy="276999"/>
              </a:xfrm>
              <a:prstGeom prst="rect">
                <a:avLst/>
              </a:prstGeom>
              <a:blipFill>
                <a:blip r:embed="rId7"/>
                <a:stretch>
                  <a:fillRect l="-13333" r="-6667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885632" y="4263205"/>
                <a:ext cx="277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632" y="4263205"/>
                <a:ext cx="277768" cy="276999"/>
              </a:xfrm>
              <a:prstGeom prst="rect">
                <a:avLst/>
              </a:prstGeom>
              <a:blipFill>
                <a:blip r:embed="rId8"/>
                <a:stretch>
                  <a:fillRect l="-21739" r="-6522" b="-23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2840320" y="4265606"/>
                <a:ext cx="283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320" y="4265606"/>
                <a:ext cx="283090" cy="276999"/>
              </a:xfrm>
              <a:prstGeom prst="rect">
                <a:avLst/>
              </a:prstGeom>
              <a:blipFill>
                <a:blip r:embed="rId9"/>
                <a:stretch>
                  <a:fillRect l="-21739" r="-6522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3846160" y="4263205"/>
                <a:ext cx="283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6160" y="4263205"/>
                <a:ext cx="283090" cy="276999"/>
              </a:xfrm>
              <a:prstGeom prst="rect">
                <a:avLst/>
              </a:prstGeom>
              <a:blipFill>
                <a:blip r:embed="rId10"/>
                <a:stretch>
                  <a:fillRect l="-21739" r="-6522" b="-23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/>
          <p:nvPr/>
        </p:nvCxnSpPr>
        <p:spPr>
          <a:xfrm rot="16200000" flipH="1">
            <a:off x="1799857" y="3800349"/>
            <a:ext cx="375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1965207" y="3295175"/>
            <a:ext cx="449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2955807" y="3297576"/>
            <a:ext cx="942" cy="50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942904" y="3295175"/>
            <a:ext cx="3503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812114" y="4293105"/>
                <a:ext cx="292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14" y="4293105"/>
                <a:ext cx="292644" cy="276999"/>
              </a:xfrm>
              <a:prstGeom prst="rect">
                <a:avLst/>
              </a:prstGeom>
              <a:blipFill>
                <a:blip r:embed="rId11"/>
                <a:stretch>
                  <a:fillRect l="-18750" r="-16667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814587" y="2113936"/>
                <a:ext cx="292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587" y="2113936"/>
                <a:ext cx="292644" cy="276999"/>
              </a:xfrm>
              <a:prstGeom prst="rect">
                <a:avLst/>
              </a:prstGeom>
              <a:blipFill>
                <a:blip r:embed="rId12"/>
                <a:stretch>
                  <a:fillRect l="-20833" r="-14583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/>
          <p:cNvCxnSpPr>
            <a:stCxn id="53" idx="2"/>
            <a:endCxn id="52" idx="0"/>
          </p:cNvCxnSpPr>
          <p:nvPr/>
        </p:nvCxnSpPr>
        <p:spPr>
          <a:xfrm flipH="1">
            <a:off x="958436" y="2390935"/>
            <a:ext cx="2473" cy="1902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1856862" y="3736649"/>
                <a:ext cx="2558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862" y="3736649"/>
                <a:ext cx="255807" cy="276999"/>
              </a:xfrm>
              <a:prstGeom prst="rect">
                <a:avLst/>
              </a:prstGeom>
              <a:blipFill>
                <a:blip r:embed="rId13"/>
                <a:stretch>
                  <a:fillRect l="-23810" r="-2619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2827142" y="3733711"/>
                <a:ext cx="2558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7142" y="3733711"/>
                <a:ext cx="255807" cy="276999"/>
              </a:xfrm>
              <a:prstGeom prst="rect">
                <a:avLst/>
              </a:prstGeom>
              <a:blipFill>
                <a:blip r:embed="rId14"/>
                <a:stretch>
                  <a:fillRect l="-23810" r="-26190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3817742" y="3733711"/>
                <a:ext cx="2558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7742" y="3733711"/>
                <a:ext cx="255807" cy="276999"/>
              </a:xfrm>
              <a:prstGeom prst="rect">
                <a:avLst/>
              </a:prstGeom>
              <a:blipFill>
                <a:blip r:embed="rId15"/>
                <a:stretch>
                  <a:fillRect l="-23810" r="-26190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Elbow Connector 62"/>
          <p:cNvCxnSpPr>
            <a:endCxn id="41" idx="0"/>
          </p:cNvCxnSpPr>
          <p:nvPr/>
        </p:nvCxnSpPr>
        <p:spPr>
          <a:xfrm>
            <a:off x="1104758" y="2264328"/>
            <a:ext cx="860449" cy="3196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2465965" y="3724980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965" y="3724980"/>
                <a:ext cx="281424" cy="276999"/>
              </a:xfrm>
              <a:prstGeom prst="rect">
                <a:avLst/>
              </a:prstGeom>
              <a:blipFill>
                <a:blip r:embed="rId16"/>
                <a:stretch>
                  <a:fillRect l="-13043" r="-6522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/>
          <p:cNvCxnSpPr/>
          <p:nvPr/>
        </p:nvCxnSpPr>
        <p:spPr>
          <a:xfrm rot="16200000" flipH="1">
            <a:off x="2787488" y="3795441"/>
            <a:ext cx="375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3447086" y="3729631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7086" y="3729631"/>
                <a:ext cx="281424" cy="276999"/>
              </a:xfrm>
              <a:prstGeom prst="rect">
                <a:avLst/>
              </a:prstGeom>
              <a:blipFill>
                <a:blip r:embed="rId17"/>
                <a:stretch>
                  <a:fillRect l="-12766" r="-6383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Arrow Connector 69"/>
          <p:cNvCxnSpPr/>
          <p:nvPr/>
        </p:nvCxnSpPr>
        <p:spPr>
          <a:xfrm rot="16200000" flipH="1">
            <a:off x="3746279" y="3800092"/>
            <a:ext cx="375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1984982" y="3942005"/>
            <a:ext cx="449" cy="345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2952432" y="3944026"/>
            <a:ext cx="942" cy="343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3939529" y="3942005"/>
            <a:ext cx="3503" cy="345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Elbow Connector 6"/>
          <p:cNvCxnSpPr/>
          <p:nvPr/>
        </p:nvCxnSpPr>
        <p:spPr>
          <a:xfrm flipV="1">
            <a:off x="1977202" y="2583975"/>
            <a:ext cx="978605" cy="1553641"/>
          </a:xfrm>
          <a:prstGeom prst="bentConnector4">
            <a:avLst>
              <a:gd name="adj1" fmla="val 45458"/>
              <a:gd name="adj2" fmla="val 12070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Elbow Connector 120"/>
          <p:cNvCxnSpPr/>
          <p:nvPr/>
        </p:nvCxnSpPr>
        <p:spPr>
          <a:xfrm flipV="1">
            <a:off x="2959338" y="2583975"/>
            <a:ext cx="978605" cy="1553641"/>
          </a:xfrm>
          <a:prstGeom prst="bentConnector4">
            <a:avLst>
              <a:gd name="adj1" fmla="val 45458"/>
              <a:gd name="adj2" fmla="val 12070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Rectangle 153"/>
              <p:cNvSpPr/>
              <p:nvPr/>
            </p:nvSpPr>
            <p:spPr>
              <a:xfrm>
                <a:off x="5146245" y="2588892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4" name="Rectangle 1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245" y="2588892"/>
                <a:ext cx="685800" cy="68580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Rectangle 154"/>
              <p:cNvSpPr/>
              <p:nvPr/>
            </p:nvSpPr>
            <p:spPr>
              <a:xfrm>
                <a:off x="6550730" y="2588892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5" name="Rectangle 1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0730" y="2588892"/>
                <a:ext cx="685800" cy="68580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Rectangle 155"/>
              <p:cNvSpPr/>
              <p:nvPr/>
            </p:nvSpPr>
            <p:spPr>
              <a:xfrm>
                <a:off x="7839714" y="2588892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6" name="Rectangle 1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9714" y="2588892"/>
                <a:ext cx="685800" cy="68580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/>
              <p:cNvSpPr txBox="1"/>
              <p:nvPr/>
            </p:nvSpPr>
            <p:spPr>
              <a:xfrm>
                <a:off x="5808133" y="3734805"/>
                <a:ext cx="277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7" name="TextBox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133" y="3734805"/>
                <a:ext cx="277768" cy="276999"/>
              </a:xfrm>
              <a:prstGeom prst="rect">
                <a:avLst/>
              </a:prstGeom>
              <a:blipFill>
                <a:blip r:embed="rId21"/>
                <a:stretch>
                  <a:fillRect l="-22222" r="-6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/>
              <p:cNvSpPr txBox="1"/>
              <p:nvPr/>
            </p:nvSpPr>
            <p:spPr>
              <a:xfrm>
                <a:off x="5409570" y="4268122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8" name="TextBox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9570" y="4268122"/>
                <a:ext cx="276101" cy="276999"/>
              </a:xfrm>
              <a:prstGeom prst="rect">
                <a:avLst/>
              </a:prstGeom>
              <a:blipFill>
                <a:blip r:embed="rId22"/>
                <a:stretch>
                  <a:fillRect l="-13043" r="-6522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/>
              <p:cNvSpPr txBox="1"/>
              <p:nvPr/>
            </p:nvSpPr>
            <p:spPr>
              <a:xfrm>
                <a:off x="6778143" y="4270523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TextBox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8143" y="4270523"/>
                <a:ext cx="281424" cy="276999"/>
              </a:xfrm>
              <a:prstGeom prst="rect">
                <a:avLst/>
              </a:prstGeom>
              <a:blipFill>
                <a:blip r:embed="rId23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/>
              <p:cNvSpPr txBox="1"/>
              <p:nvPr/>
            </p:nvSpPr>
            <p:spPr>
              <a:xfrm>
                <a:off x="8082367" y="4268122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0" name="TextBox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2367" y="4268122"/>
                <a:ext cx="281424" cy="276999"/>
              </a:xfrm>
              <a:prstGeom prst="rect">
                <a:avLst/>
              </a:prstGeom>
              <a:blipFill>
                <a:blip r:embed="rId24"/>
                <a:stretch>
                  <a:fillRect l="-13043" r="-6522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1" name="Straight Arrow Connector 160"/>
          <p:cNvCxnSpPr>
            <a:stCxn id="157" idx="1"/>
            <a:endCxn id="168" idx="3"/>
          </p:cNvCxnSpPr>
          <p:nvPr/>
        </p:nvCxnSpPr>
        <p:spPr>
          <a:xfrm flipH="1">
            <a:off x="5636607" y="3873305"/>
            <a:ext cx="171526" cy="6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H="1">
            <a:off x="5489145" y="3300092"/>
            <a:ext cx="449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flipH="1">
            <a:off x="6893630" y="3302493"/>
            <a:ext cx="942" cy="50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>
            <a:off x="8179111" y="3300092"/>
            <a:ext cx="3503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/>
              <p:cNvSpPr txBox="1"/>
              <p:nvPr/>
            </p:nvSpPr>
            <p:spPr>
              <a:xfrm>
                <a:off x="4567056" y="3749381"/>
                <a:ext cx="292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5" name="TextBox 1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7056" y="3749381"/>
                <a:ext cx="292644" cy="276999"/>
              </a:xfrm>
              <a:prstGeom prst="rect">
                <a:avLst/>
              </a:prstGeom>
              <a:blipFill>
                <a:blip r:embed="rId25"/>
                <a:stretch>
                  <a:fillRect l="-18750" r="-16667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/>
              <p:cNvSpPr txBox="1"/>
              <p:nvPr/>
            </p:nvSpPr>
            <p:spPr>
              <a:xfrm>
                <a:off x="5380800" y="3741566"/>
                <a:ext cx="2558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8" name="TextBox 1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800" y="3741566"/>
                <a:ext cx="255807" cy="276999"/>
              </a:xfrm>
              <a:prstGeom prst="rect">
                <a:avLst/>
              </a:prstGeom>
              <a:blipFill>
                <a:blip r:embed="rId26"/>
                <a:stretch>
                  <a:fillRect l="-23810" r="-2619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168"/>
              <p:cNvSpPr txBox="1"/>
              <p:nvPr/>
            </p:nvSpPr>
            <p:spPr>
              <a:xfrm>
                <a:off x="6764965" y="3738628"/>
                <a:ext cx="2558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9" name="TextBox 1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4965" y="3738628"/>
                <a:ext cx="255807" cy="276999"/>
              </a:xfrm>
              <a:prstGeom prst="rect">
                <a:avLst/>
              </a:prstGeom>
              <a:blipFill>
                <a:blip r:embed="rId27"/>
                <a:stretch>
                  <a:fillRect l="-23810" r="-26190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/>
              <p:cNvSpPr txBox="1"/>
              <p:nvPr/>
            </p:nvSpPr>
            <p:spPr>
              <a:xfrm>
                <a:off x="8053949" y="3738628"/>
                <a:ext cx="2558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1" name="TextBox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3949" y="3738628"/>
                <a:ext cx="255807" cy="276999"/>
              </a:xfrm>
              <a:prstGeom prst="rect">
                <a:avLst/>
              </a:prstGeom>
              <a:blipFill>
                <a:blip r:embed="rId28"/>
                <a:stretch>
                  <a:fillRect l="-23810" r="-26190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/>
              <p:cNvSpPr txBox="1"/>
              <p:nvPr/>
            </p:nvSpPr>
            <p:spPr>
              <a:xfrm>
                <a:off x="7132620" y="3729897"/>
                <a:ext cx="2932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0" name="TextBox 1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620" y="3729897"/>
                <a:ext cx="293285" cy="276999"/>
              </a:xfrm>
              <a:prstGeom prst="rect">
                <a:avLst/>
              </a:prstGeom>
              <a:blipFill>
                <a:blip r:embed="rId29"/>
                <a:stretch>
                  <a:fillRect l="-18750" r="-625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1" name="Straight Arrow Connector 180"/>
          <p:cNvCxnSpPr>
            <a:stCxn id="180" idx="1"/>
            <a:endCxn id="169" idx="3"/>
          </p:cNvCxnSpPr>
          <p:nvPr/>
        </p:nvCxnSpPr>
        <p:spPr>
          <a:xfrm flipH="1">
            <a:off x="7020772" y="3868397"/>
            <a:ext cx="111848" cy="8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/>
              <p:cNvSpPr txBox="1"/>
              <p:nvPr/>
            </p:nvSpPr>
            <p:spPr>
              <a:xfrm>
                <a:off x="8489947" y="3734548"/>
                <a:ext cx="283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2" name="TextBox 1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9947" y="3734548"/>
                <a:ext cx="283090" cy="276999"/>
              </a:xfrm>
              <a:prstGeom prst="rect">
                <a:avLst/>
              </a:prstGeom>
              <a:blipFill>
                <a:blip r:embed="rId30"/>
                <a:stretch>
                  <a:fillRect l="-21739" r="-6522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3" name="Straight Arrow Connector 182"/>
          <p:cNvCxnSpPr>
            <a:stCxn id="182" idx="1"/>
            <a:endCxn id="171" idx="3"/>
          </p:cNvCxnSpPr>
          <p:nvPr/>
        </p:nvCxnSpPr>
        <p:spPr>
          <a:xfrm flipH="1">
            <a:off x="8309756" y="3873048"/>
            <a:ext cx="180191" cy="4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 flipH="1">
            <a:off x="5508920" y="3946922"/>
            <a:ext cx="449" cy="345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 flipH="1">
            <a:off x="6890255" y="3948943"/>
            <a:ext cx="942" cy="343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>
            <a:off x="8175736" y="3946922"/>
            <a:ext cx="3503" cy="345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Elbow Connector 189"/>
          <p:cNvCxnSpPr>
            <a:stCxn id="180" idx="3"/>
            <a:endCxn id="156" idx="0"/>
          </p:cNvCxnSpPr>
          <p:nvPr/>
        </p:nvCxnSpPr>
        <p:spPr>
          <a:xfrm flipV="1">
            <a:off x="7425905" y="2588892"/>
            <a:ext cx="756709" cy="1279505"/>
          </a:xfrm>
          <a:prstGeom prst="bentConnector4">
            <a:avLst>
              <a:gd name="adj1" fmla="val 27343"/>
              <a:gd name="adj2" fmla="val 11786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Elbow Connector 192"/>
          <p:cNvCxnSpPr>
            <a:stCxn id="157" idx="3"/>
            <a:endCxn id="155" idx="0"/>
          </p:cNvCxnSpPr>
          <p:nvPr/>
        </p:nvCxnSpPr>
        <p:spPr>
          <a:xfrm flipV="1">
            <a:off x="6085901" y="2588892"/>
            <a:ext cx="807729" cy="1284413"/>
          </a:xfrm>
          <a:prstGeom prst="bentConnector4">
            <a:avLst>
              <a:gd name="adj1" fmla="val 28774"/>
              <a:gd name="adj2" fmla="val 11779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Elbow Connector 197"/>
          <p:cNvCxnSpPr>
            <a:stCxn id="165" idx="3"/>
            <a:endCxn id="154" idx="0"/>
          </p:cNvCxnSpPr>
          <p:nvPr/>
        </p:nvCxnSpPr>
        <p:spPr>
          <a:xfrm flipV="1">
            <a:off x="4859700" y="2588892"/>
            <a:ext cx="629445" cy="1298989"/>
          </a:xfrm>
          <a:prstGeom prst="bentConnector4">
            <a:avLst>
              <a:gd name="adj1" fmla="val 22762"/>
              <a:gd name="adj2" fmla="val 11759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56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154" grpId="0" animBg="1"/>
      <p:bldP spid="155" grpId="0" animBg="1"/>
      <p:bldP spid="156" grpId="0" animBg="1"/>
      <p:bldP spid="157" grpId="0"/>
      <p:bldP spid="158" grpId="0"/>
      <p:bldP spid="159" grpId="0"/>
      <p:bldP spid="160" grpId="0"/>
      <p:bldP spid="165" grpId="0"/>
      <p:bldP spid="168" grpId="0"/>
      <p:bldP spid="169" grpId="0"/>
      <p:bldP spid="171" grpId="0"/>
      <p:bldP spid="180" grpId="0"/>
      <p:bldP spid="18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889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+mn-lt"/>
              </a:rPr>
              <a:t>Message Integrity</a:t>
            </a:r>
            <a:endParaRPr lang="en-US" sz="3100" dirty="0">
              <a:latin typeface="+mn-lt"/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1905000" y="2119451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63648"/>
            <a:ext cx="7239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2"/>
          <p:cNvSpPr txBox="1"/>
          <p:nvPr/>
        </p:nvSpPr>
        <p:spPr>
          <a:xfrm>
            <a:off x="1828800" y="1673919"/>
            <a:ext cx="487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Transfer $1000 from Alice’s account to Bob’s</a:t>
            </a:r>
            <a:endParaRPr lang="en-US" sz="2000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252" y="1524000"/>
            <a:ext cx="1562100" cy="12496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0" y="3011448"/>
                <a:ext cx="9144000" cy="28253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 smtClean="0"/>
                  <a:t>Questions that will be asked by the bank: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Is the message really from Alice?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Has the message been modified?</a:t>
                </a:r>
              </a:p>
              <a:p>
                <a:r>
                  <a:rPr lang="en-US" altLang="zh-CN" sz="2400" b="1" dirty="0" smtClean="0"/>
                  <a:t>Message Integrity: </a:t>
                </a:r>
                <a:r>
                  <a:rPr lang="en-US" altLang="zh-CN" sz="2400" dirty="0" smtClean="0"/>
                  <a:t> prevent undetected tampering of messages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Unauthorized modifications should be detectable</a:t>
                </a:r>
              </a:p>
              <a:p>
                <a:r>
                  <a:rPr lang="en-US" altLang="zh-CN" sz="2400" b="1" dirty="0" smtClean="0"/>
                  <a:t>Encryptions cannot provide message integrity</a:t>
                </a:r>
                <a:r>
                  <a:rPr lang="en-US" altLang="zh-CN" sz="2400" dirty="0" smtClean="0"/>
                  <a:t>: </a:t>
                </a:r>
                <a:r>
                  <a:rPr lang="en-US" altLang="zh-CN" sz="2400" b="1" dirty="0" smtClean="0">
                    <a:solidFill>
                      <a:srgbClr val="C00000"/>
                    </a:solidFill>
                  </a:rPr>
                  <a:t>bit-flipping attack</a:t>
                </a:r>
                <a:r>
                  <a:rPr lang="en-US" altLang="zh-CN" sz="2400" dirty="0" smtClean="0"/>
                  <a:t>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/>
                  <a:t>One-Time Pad: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sz="2000" dirty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1" dirty="0"/>
                  <a:t>Attack</a:t>
                </a:r>
                <a:r>
                  <a:rPr lang="en-US" altLang="zh-CN" dirty="0"/>
                  <a:t>: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flip a bit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11448"/>
                <a:ext cx="9144000" cy="2825389"/>
              </a:xfrm>
              <a:prstGeom prst="rect">
                <a:avLst/>
              </a:prstGeom>
              <a:blipFill>
                <a:blip r:embed="rId5"/>
                <a:stretch>
                  <a:fillRect l="-1000" t="-1728" b="-19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1066800" y="2599778"/>
                <a:ext cx="5979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𝐀𝐥𝐢𝐜𝐞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599778"/>
                <a:ext cx="597921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9184" r="-1020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530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15437</TotalTime>
  <Words>503</Words>
  <Application>Microsoft Office PowerPoint</Application>
  <PresentationFormat>On-screen Show (4:3)</PresentationFormat>
  <Paragraphs>332</Paragraphs>
  <Slides>20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Euclid Math One</vt:lpstr>
      <vt:lpstr>Euclid Symbol</vt:lpstr>
      <vt:lpstr>宋体</vt:lpstr>
      <vt:lpstr>Arial</vt:lpstr>
      <vt:lpstr>Calibri</vt:lpstr>
      <vt:lpstr>Calibri Light</vt:lpstr>
      <vt:lpstr>Cambria Math</vt:lpstr>
      <vt:lpstr>Times New Roman</vt:lpstr>
      <vt:lpstr>Office Theme</vt:lpstr>
      <vt:lpstr>Applied Cryptography ECB, CBC, OFB, CTR, CFB, message integrity, hash family, preimage resistant, second preimage resistant, collision resistant</vt:lpstr>
      <vt:lpstr>Modes of Operation</vt:lpstr>
      <vt:lpstr>ECB</vt:lpstr>
      <vt:lpstr>CBC</vt:lpstr>
      <vt:lpstr>OFB</vt:lpstr>
      <vt:lpstr>CTR</vt:lpstr>
      <vt:lpstr>CFB</vt:lpstr>
      <vt:lpstr>PowerPoint Presentation</vt:lpstr>
      <vt:lpstr>Message Integrity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Nonhomogeneous R.R.</dc:title>
  <dc:creator>zhanglf</dc:creator>
  <cp:lastModifiedBy>zhanglf</cp:lastModifiedBy>
  <cp:revision>516</cp:revision>
  <cp:lastPrinted>2022-03-09T06:51:05Z</cp:lastPrinted>
  <dcterms:created xsi:type="dcterms:W3CDTF">2017-01-18T12:13:36Z</dcterms:created>
  <dcterms:modified xsi:type="dcterms:W3CDTF">2022-03-14T08:45:16Z</dcterms:modified>
</cp:coreProperties>
</file>