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623" r:id="rId2"/>
    <p:sldId id="873" r:id="rId3"/>
    <p:sldId id="874" r:id="rId4"/>
    <p:sldId id="875" r:id="rId5"/>
    <p:sldId id="876" r:id="rId6"/>
    <p:sldId id="877" r:id="rId7"/>
    <p:sldId id="870" r:id="rId8"/>
    <p:sldId id="856" r:id="rId9"/>
    <p:sldId id="857" r:id="rId10"/>
    <p:sldId id="858" r:id="rId11"/>
    <p:sldId id="859" r:id="rId12"/>
    <p:sldId id="860" r:id="rId13"/>
    <p:sldId id="861" r:id="rId14"/>
    <p:sldId id="862" r:id="rId15"/>
    <p:sldId id="863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6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6.png"/><Relationship Id="rId10" Type="http://schemas.openxmlformats.org/officeDocument/2006/relationships/image" Target="../media/image55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0.png"/><Relationship Id="rId21" Type="http://schemas.openxmlformats.org/officeDocument/2006/relationships/image" Target="../media/image80.png"/><Relationship Id="rId7" Type="http://schemas.openxmlformats.org/officeDocument/2006/relationships/image" Target="../media/image660.png"/><Relationship Id="rId12" Type="http://schemas.openxmlformats.org/officeDocument/2006/relationships/image" Target="../media/image7110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1.png"/><Relationship Id="rId16" Type="http://schemas.openxmlformats.org/officeDocument/2006/relationships/image" Target="../media/image750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0.png"/><Relationship Id="rId24" Type="http://schemas.openxmlformats.org/officeDocument/2006/relationships/image" Target="../media/image83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0.png"/><Relationship Id="rId19" Type="http://schemas.openxmlformats.org/officeDocument/2006/relationships/image" Target="../media/image78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Relationship Id="rId22" Type="http://schemas.openxmlformats.org/officeDocument/2006/relationships/image" Target="../media/image81.png"/><Relationship Id="rId27" Type="http://schemas.openxmlformats.org/officeDocument/2006/relationships/image" Target="../media/image8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91.png"/><Relationship Id="rId26" Type="http://schemas.openxmlformats.org/officeDocument/2006/relationships/image" Target="../media/image580.png"/><Relationship Id="rId3" Type="http://schemas.openxmlformats.org/officeDocument/2006/relationships/image" Target="../media/image620.png"/><Relationship Id="rId21" Type="http://schemas.openxmlformats.org/officeDocument/2006/relationships/image" Target="../media/image94.png"/><Relationship Id="rId7" Type="http://schemas.openxmlformats.org/officeDocument/2006/relationships/image" Target="../media/image660.png"/><Relationship Id="rId12" Type="http://schemas.openxmlformats.org/officeDocument/2006/relationships/image" Target="../media/image7110.png"/><Relationship Id="rId17" Type="http://schemas.openxmlformats.org/officeDocument/2006/relationships/image" Target="../media/image90.png"/><Relationship Id="rId25" Type="http://schemas.openxmlformats.org/officeDocument/2006/relationships/image" Target="../media/image570.png"/><Relationship Id="rId2" Type="http://schemas.openxmlformats.org/officeDocument/2006/relationships/image" Target="../media/image61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0.png"/><Relationship Id="rId24" Type="http://schemas.openxmlformats.org/officeDocument/2006/relationships/image" Target="../media/image560.png"/><Relationship Id="rId5" Type="http://schemas.openxmlformats.org/officeDocument/2006/relationships/image" Target="../media/image640.png"/><Relationship Id="rId15" Type="http://schemas.openxmlformats.org/officeDocument/2006/relationships/image" Target="../media/image470.png"/><Relationship Id="rId23" Type="http://schemas.openxmlformats.org/officeDocument/2006/relationships/image" Target="../media/image96.png"/><Relationship Id="rId28" Type="http://schemas.openxmlformats.org/officeDocument/2006/relationships/image" Target="../media/image71.png"/><Relationship Id="rId10" Type="http://schemas.openxmlformats.org/officeDocument/2006/relationships/image" Target="../media/image690.png"/><Relationship Id="rId19" Type="http://schemas.openxmlformats.org/officeDocument/2006/relationships/image" Target="../media/image9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Relationship Id="rId22" Type="http://schemas.openxmlformats.org/officeDocument/2006/relationships/image" Target="../media/image95.png"/><Relationship Id="rId27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91.png"/><Relationship Id="rId26" Type="http://schemas.openxmlformats.org/officeDocument/2006/relationships/image" Target="../media/image580.png"/><Relationship Id="rId3" Type="http://schemas.openxmlformats.org/officeDocument/2006/relationships/image" Target="../media/image620.png"/><Relationship Id="rId21" Type="http://schemas.openxmlformats.org/officeDocument/2006/relationships/image" Target="../media/image94.png"/><Relationship Id="rId7" Type="http://schemas.openxmlformats.org/officeDocument/2006/relationships/image" Target="../media/image660.png"/><Relationship Id="rId12" Type="http://schemas.openxmlformats.org/officeDocument/2006/relationships/image" Target="../media/image7110.png"/><Relationship Id="rId17" Type="http://schemas.openxmlformats.org/officeDocument/2006/relationships/image" Target="../media/image90.png"/><Relationship Id="rId25" Type="http://schemas.openxmlformats.org/officeDocument/2006/relationships/image" Target="../media/image570.png"/><Relationship Id="rId2" Type="http://schemas.openxmlformats.org/officeDocument/2006/relationships/image" Target="../media/image61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0.png"/><Relationship Id="rId24" Type="http://schemas.openxmlformats.org/officeDocument/2006/relationships/image" Target="../media/image560.png"/><Relationship Id="rId5" Type="http://schemas.openxmlformats.org/officeDocument/2006/relationships/image" Target="../media/image640.png"/><Relationship Id="rId15" Type="http://schemas.openxmlformats.org/officeDocument/2006/relationships/image" Target="../media/image470.png"/><Relationship Id="rId23" Type="http://schemas.openxmlformats.org/officeDocument/2006/relationships/image" Target="../media/image96.png"/><Relationship Id="rId28" Type="http://schemas.openxmlformats.org/officeDocument/2006/relationships/image" Target="../media/image99.png"/><Relationship Id="rId10" Type="http://schemas.openxmlformats.org/officeDocument/2006/relationships/image" Target="../media/image690.png"/><Relationship Id="rId19" Type="http://schemas.openxmlformats.org/officeDocument/2006/relationships/image" Target="../media/image9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Relationship Id="rId22" Type="http://schemas.openxmlformats.org/officeDocument/2006/relationships/image" Target="../media/image95.png"/><Relationship Id="rId27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91.png"/><Relationship Id="rId26" Type="http://schemas.openxmlformats.org/officeDocument/2006/relationships/image" Target="../media/image580.png"/><Relationship Id="rId3" Type="http://schemas.openxmlformats.org/officeDocument/2006/relationships/image" Target="../media/image620.png"/><Relationship Id="rId21" Type="http://schemas.openxmlformats.org/officeDocument/2006/relationships/image" Target="../media/image94.png"/><Relationship Id="rId7" Type="http://schemas.openxmlformats.org/officeDocument/2006/relationships/image" Target="../media/image660.png"/><Relationship Id="rId12" Type="http://schemas.openxmlformats.org/officeDocument/2006/relationships/image" Target="../media/image7110.png"/><Relationship Id="rId17" Type="http://schemas.openxmlformats.org/officeDocument/2006/relationships/image" Target="../media/image90.png"/><Relationship Id="rId25" Type="http://schemas.openxmlformats.org/officeDocument/2006/relationships/image" Target="../media/image570.png"/><Relationship Id="rId2" Type="http://schemas.openxmlformats.org/officeDocument/2006/relationships/image" Target="../media/image61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0.png"/><Relationship Id="rId24" Type="http://schemas.openxmlformats.org/officeDocument/2006/relationships/image" Target="../media/image560.png"/><Relationship Id="rId5" Type="http://schemas.openxmlformats.org/officeDocument/2006/relationships/image" Target="../media/image640.png"/><Relationship Id="rId15" Type="http://schemas.openxmlformats.org/officeDocument/2006/relationships/image" Target="../media/image470.png"/><Relationship Id="rId23" Type="http://schemas.openxmlformats.org/officeDocument/2006/relationships/image" Target="../media/image96.png"/><Relationship Id="rId28" Type="http://schemas.openxmlformats.org/officeDocument/2006/relationships/image" Target="../media/image3.png"/><Relationship Id="rId10" Type="http://schemas.openxmlformats.org/officeDocument/2006/relationships/image" Target="../media/image690.png"/><Relationship Id="rId19" Type="http://schemas.openxmlformats.org/officeDocument/2006/relationships/image" Target="../media/image9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Relationship Id="rId22" Type="http://schemas.openxmlformats.org/officeDocument/2006/relationships/image" Target="../media/image95.png"/><Relationship Id="rId27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24100.png"/><Relationship Id="rId3" Type="http://schemas.openxmlformats.org/officeDocument/2006/relationships/image" Target="../media/image700.png"/><Relationship Id="rId7" Type="http://schemas.openxmlformats.org/officeDocument/2006/relationships/image" Target="../media/image73.png"/><Relationship Id="rId12" Type="http://schemas.openxmlformats.org/officeDocument/2006/relationships/image" Target="../media/image23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60.png"/><Relationship Id="rId4" Type="http://schemas.openxmlformats.org/officeDocument/2006/relationships/image" Target="../media/image711.png"/><Relationship Id="rId9" Type="http://schemas.openxmlformats.org/officeDocument/2006/relationships/image" Target="../media/image20100.png"/><Relationship Id="rId14" Type="http://schemas.openxmlformats.org/officeDocument/2006/relationships/image" Target="../media/image25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3" Type="http://schemas.openxmlformats.org/officeDocument/2006/relationships/image" Target="../media/image291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" Type="http://schemas.openxmlformats.org/officeDocument/2006/relationships/image" Target="../media/image2810.png"/><Relationship Id="rId1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5" Type="http://schemas.openxmlformats.org/officeDocument/2006/relationships/image" Target="../media/image410.png"/><Relationship Id="rId10" Type="http://schemas.openxmlformats.org/officeDocument/2006/relationships/image" Target="../media/image360.png"/><Relationship Id="rId4" Type="http://schemas.openxmlformats.org/officeDocument/2006/relationships/image" Target="../media/image301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smtClean="0">
                <a:latin typeface="+mn-lt"/>
                <a:cs typeface="Calibri" panose="020F0502020204030204" pitchFamily="34" charset="0"/>
              </a:rPr>
              <a:t>Collision-To-Second-Preimage, Collision-To-Second-Preimage, </a:t>
            </a:r>
            <a:br>
              <a:rPr lang="en-US" altLang="zh-CN" sz="2000" dirty="0" smtClean="0">
                <a:latin typeface="+mn-lt"/>
                <a:cs typeface="Calibri" panose="020F0502020204030204" pitchFamily="34" charset="0"/>
              </a:rPr>
            </a:br>
            <a:r>
              <a:rPr lang="en-US" sz="2000" dirty="0" smtClean="0">
                <a:latin typeface="+mn-lt"/>
              </a:rPr>
              <a:t>Merkle-</a:t>
            </a:r>
            <a:r>
              <a:rPr lang="en-US" sz="2000" dirty="0" err="1" smtClean="0">
                <a:latin typeface="+mn-lt"/>
              </a:rPr>
              <a:t>Damgård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onstruction</a:t>
            </a:r>
            <a:endParaRPr lang="en-US" sz="2000" dirty="0">
              <a:latin typeface="+mn-lt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Merkle-Damgård Construction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>
                    <a:latin typeface="+mn-lt"/>
                  </a:rPr>
                  <a:t>)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l="-867" r="-233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150374"/>
                <a:ext cx="9144000" cy="5026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 We Have: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What We Will Construct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</a:t>
                </a:r>
                <a:endParaRPr lang="en-US" altLang="zh-CN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𝒳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𝒴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CONSTRUCTION: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=⋯=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(0≤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=⌈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−1)⌉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binary representation of the integer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374"/>
                <a:ext cx="9144000" cy="5026697"/>
              </a:xfrm>
              <a:prstGeom prst="rect">
                <a:avLst/>
              </a:prstGeom>
              <a:blipFill>
                <a:blip r:embed="rId3"/>
                <a:stretch>
                  <a:fillRect l="-1000" t="-121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21906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11617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10410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21906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11617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10410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21906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11617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10410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10410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21906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11617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10410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21906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23535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23535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23535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23535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23535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23535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1136244"/>
                <a:ext cx="798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1136244"/>
                <a:ext cx="79874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11330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1133021"/>
                <a:ext cx="804707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11427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1142771"/>
                <a:ext cx="804707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2300879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2300879"/>
                <a:ext cx="520655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1152595"/>
                <a:ext cx="106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1152595"/>
                <a:ext cx="1060290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2301207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2301207"/>
                <a:ext cx="765915" cy="400110"/>
              </a:xfrm>
              <a:prstGeom prst="rect">
                <a:avLst/>
              </a:prstGeom>
              <a:blipFill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21803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21803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21803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21803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21803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21903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21190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21190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22264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pc="-113" dirty="0" smtClean="0">
                <a:latin typeface="+mn-lt"/>
                <a:ea typeface="Cambria Math" panose="02040503050406030204" pitchFamily="18" charset="0"/>
                <a:cs typeface="Calibri" panose="020F0502020204030204" pitchFamily="34" charset="0"/>
              </a:rPr>
              <a:t>The Processing Step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51706" y="12011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201152"/>
                <a:ext cx="277320" cy="307777"/>
              </a:xfrm>
              <a:prstGeom prst="rect">
                <a:avLst/>
              </a:prstGeom>
              <a:blipFill>
                <a:blip r:embed="rId12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151706" y="23822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23822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21190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2119038"/>
                <a:ext cx="376853" cy="400110"/>
              </a:xfrm>
              <a:prstGeom prst="rect">
                <a:avLst/>
              </a:prstGeom>
              <a:blipFill>
                <a:blip r:embed="rId14"/>
                <a:stretch>
                  <a:fillRect r="-7541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/>
              <p:nvPr/>
            </p:nvSpPr>
            <p:spPr>
              <a:xfrm>
                <a:off x="0" y="3234062"/>
                <a:ext cx="9143999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5.6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compress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CRHF,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the function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nary>
                      <m:naryPr>
                        <m:chr m:val="⋃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constructed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Algorithm 5.6, is a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CRHF 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(collision-resistant hash function)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 Idea: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not collision resistant, then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collision resistant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problem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the problem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Proof: Construct 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b="1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′)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collision for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:endPara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4062"/>
                <a:ext cx="9143999" cy="3067699"/>
              </a:xfrm>
              <a:prstGeom prst="rect">
                <a:avLst/>
              </a:prstGeom>
              <a:blipFill>
                <a:blip r:embed="rId15"/>
                <a:stretch>
                  <a:fillRect l="-1000" t="-1590" r="-2067" b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6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13524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3235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028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3235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028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3235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13524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3235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028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13524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r="-14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13521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13882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blipFill>
                <a:blip r:embed="rId12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  <a:blipFill>
                <a:blip r:embed="rId14"/>
                <a:stretch>
                  <a:fillRect r="-7541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/>
              <p:nvPr/>
            </p:nvSpPr>
            <p:spPr>
              <a:xfrm>
                <a:off x="0" y="2320661"/>
                <a:ext cx="9144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Hash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0661"/>
                <a:ext cx="9144000" cy="1015663"/>
              </a:xfrm>
              <a:prstGeom prst="rect">
                <a:avLst/>
              </a:prstGeom>
              <a:blipFill>
                <a:blip r:embed="rId15"/>
                <a:stretch>
                  <a:fillRect t="-2410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45274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34985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33778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4527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34985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33778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4527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34985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3377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6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3377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45274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34985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0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33778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45274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4690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4690351"/>
                <a:ext cx="410532" cy="400110"/>
              </a:xfrm>
              <a:prstGeom prst="rect">
                <a:avLst/>
              </a:prstGeom>
              <a:blipFill>
                <a:blip r:embed="rId16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4690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4690351"/>
                <a:ext cx="410532" cy="400110"/>
              </a:xfrm>
              <a:prstGeom prst="rect">
                <a:avLst/>
              </a:prstGeom>
              <a:blipFill>
                <a:blip r:embed="rId1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4690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4690351"/>
                <a:ext cx="410532" cy="400110"/>
              </a:xfrm>
              <a:prstGeom prst="rect">
                <a:avLst/>
              </a:prstGeom>
              <a:blipFill>
                <a:blip r:embed="rId18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3473044"/>
                <a:ext cx="798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3473044"/>
                <a:ext cx="798745" cy="400110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34698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3469821"/>
                <a:ext cx="804707" cy="400110"/>
              </a:xfrm>
              <a:prstGeom prst="rect">
                <a:avLst/>
              </a:prstGeom>
              <a:blipFill>
                <a:blip r:embed="rId2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34795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3479571"/>
                <a:ext cx="804707" cy="400110"/>
              </a:xfrm>
              <a:prstGeom prst="rect">
                <a:avLst/>
              </a:prstGeom>
              <a:blipFill>
                <a:blip r:embed="rId2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4637679"/>
                <a:ext cx="499111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4637679"/>
                <a:ext cx="499111" cy="400622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3489395"/>
                <a:ext cx="1038746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3489395"/>
                <a:ext cx="1038746" cy="400687"/>
              </a:xfrm>
              <a:prstGeom prst="rect">
                <a:avLst/>
              </a:prstGeom>
              <a:blipFill>
                <a:blip r:embed="rId2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4638007"/>
                <a:ext cx="744370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4638007"/>
                <a:ext cx="744370" cy="400687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4517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4517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4517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4517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4517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45271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4455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4455838"/>
                <a:ext cx="376853" cy="400110"/>
              </a:xfrm>
              <a:prstGeom prst="rect">
                <a:avLst/>
              </a:prstGeom>
              <a:blipFill>
                <a:blip r:embed="rId25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45632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151706" y="35379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537952"/>
                <a:ext cx="277320" cy="307777"/>
              </a:xfrm>
              <a:prstGeom prst="rect">
                <a:avLst/>
              </a:prstGeom>
              <a:blipFill>
                <a:blip r:embed="rId26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151706" y="47190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4719052"/>
                <a:ext cx="277320" cy="307777"/>
              </a:xfrm>
              <a:prstGeom prst="rect">
                <a:avLst/>
              </a:prstGeom>
              <a:blipFill>
                <a:blip r:embed="rId27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4455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4455838"/>
                <a:ext cx="376853" cy="400110"/>
              </a:xfrm>
              <a:prstGeom prst="rect">
                <a:avLst/>
              </a:prstGeom>
              <a:blipFill>
                <a:blip r:embed="rId28"/>
                <a:stretch>
                  <a:fillRect r="-8852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5513194"/>
                <a:ext cx="9144000" cy="101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ℓ+1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Hash values: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ℓ+1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13194"/>
                <a:ext cx="9144000" cy="1017330"/>
              </a:xfrm>
              <a:prstGeom prst="rect">
                <a:avLst/>
              </a:prstGeom>
              <a:blipFill>
                <a:blip r:embed="rId29"/>
                <a:stretch>
                  <a:fillRect t="-179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0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13524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3235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028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3235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028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3235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13524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3235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028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13524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r="-14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13521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13882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blipFill>
                <a:blip r:embed="rId12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  <a:blipFill>
                <a:blip r:embed="rId14"/>
                <a:stretch>
                  <a:fillRect r="-7541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35622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25333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4126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3562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25333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4126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3562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25333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412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6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412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35622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25333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0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4126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35622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3725151"/>
                <a:ext cx="410532" cy="400110"/>
              </a:xfrm>
              <a:prstGeom prst="rect">
                <a:avLst/>
              </a:prstGeom>
              <a:blipFill>
                <a:blip r:embed="rId15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3725151"/>
                <a:ext cx="410532" cy="400110"/>
              </a:xfrm>
              <a:prstGeom prst="rect">
                <a:avLst/>
              </a:prstGeom>
              <a:blipFill>
                <a:blip r:embed="rId1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3725151"/>
                <a:ext cx="410532" cy="400110"/>
              </a:xfrm>
              <a:prstGeom prst="rect">
                <a:avLst/>
              </a:prstGeom>
              <a:blipFill>
                <a:blip r:embed="rId17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507844"/>
                <a:ext cx="798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507844"/>
                <a:ext cx="798745" cy="4001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5046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504621"/>
                <a:ext cx="804707" cy="400110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25143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2514371"/>
                <a:ext cx="804707" cy="400110"/>
              </a:xfrm>
              <a:prstGeom prst="rect">
                <a:avLst/>
              </a:prstGeom>
              <a:blipFill>
                <a:blip r:embed="rId2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3672479"/>
                <a:ext cx="499111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3672479"/>
                <a:ext cx="499111" cy="400622"/>
              </a:xfrm>
              <a:prstGeom prst="rect">
                <a:avLst/>
              </a:prstGeom>
              <a:blipFill>
                <a:blip r:embed="rId2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2524195"/>
                <a:ext cx="1038746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2524195"/>
                <a:ext cx="1038746" cy="400687"/>
              </a:xfrm>
              <a:prstGeom prst="rect">
                <a:avLst/>
              </a:prstGeom>
              <a:blipFill>
                <a:blip r:embed="rId2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3672807"/>
                <a:ext cx="744370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3672807"/>
                <a:ext cx="744370" cy="400687"/>
              </a:xfrm>
              <a:prstGeom prst="rect">
                <a:avLst/>
              </a:prstGeom>
              <a:blipFill>
                <a:blip r:embed="rId2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3551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3551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35619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3490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3490638"/>
                <a:ext cx="376853" cy="400110"/>
              </a:xfrm>
              <a:prstGeom prst="rect">
                <a:avLst/>
              </a:prstGeom>
              <a:blipFill>
                <a:blip r:embed="rId24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35980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151706" y="25727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2572752"/>
                <a:ext cx="277320" cy="307777"/>
              </a:xfrm>
              <a:prstGeom prst="rect">
                <a:avLst/>
              </a:prstGeom>
              <a:blipFill>
                <a:blip r:embed="rId25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151706" y="37538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753852"/>
                <a:ext cx="277320" cy="307777"/>
              </a:xfrm>
              <a:prstGeom prst="rect">
                <a:avLst/>
              </a:prstGeom>
              <a:blipFill>
                <a:blip r:embed="rId26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3490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3490638"/>
                <a:ext cx="376853" cy="400110"/>
              </a:xfrm>
              <a:prstGeom prst="rect">
                <a:avLst/>
              </a:prstGeom>
              <a:blipFill>
                <a:blip r:embed="rId27"/>
                <a:stretch>
                  <a:fillRect r="-8852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/>
              <p:nvPr/>
            </p:nvSpPr>
            <p:spPr>
              <a:xfrm>
                <a:off x="0" y="4505726"/>
                <a:ext cx="9144000" cy="1267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Case 1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∥1∥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𝐜𝐨𝐦𝐩𝐫𝐞𝐬𝐬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ℓ+1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ℓ+1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5726"/>
                <a:ext cx="9144000" cy="1267206"/>
              </a:xfrm>
              <a:prstGeom prst="rect">
                <a:avLst/>
              </a:prstGeom>
              <a:blipFill>
                <a:blip r:embed="rId28"/>
                <a:stretch>
                  <a:fillRect t="-2404" b="-4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2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13524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3235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028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3235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028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3235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13524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3235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028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13524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r="-14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13521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13882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blipFill>
                <a:blip r:embed="rId12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  <a:blipFill>
                <a:blip r:embed="rId14"/>
                <a:stretch>
                  <a:fillRect r="-7541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35622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25333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4126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3562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25333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4126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3562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25333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412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6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412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35622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25333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0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4126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35622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3725151"/>
                <a:ext cx="410532" cy="400110"/>
              </a:xfrm>
              <a:prstGeom prst="rect">
                <a:avLst/>
              </a:prstGeom>
              <a:blipFill>
                <a:blip r:embed="rId15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3725151"/>
                <a:ext cx="410532" cy="400110"/>
              </a:xfrm>
              <a:prstGeom prst="rect">
                <a:avLst/>
              </a:prstGeom>
              <a:blipFill>
                <a:blip r:embed="rId1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3725151"/>
                <a:ext cx="410532" cy="400110"/>
              </a:xfrm>
              <a:prstGeom prst="rect">
                <a:avLst/>
              </a:prstGeom>
              <a:blipFill>
                <a:blip r:embed="rId17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507844"/>
                <a:ext cx="798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507844"/>
                <a:ext cx="798745" cy="4001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5046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504621"/>
                <a:ext cx="804707" cy="400110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25143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2514371"/>
                <a:ext cx="804707" cy="400110"/>
              </a:xfrm>
              <a:prstGeom prst="rect">
                <a:avLst/>
              </a:prstGeom>
              <a:blipFill>
                <a:blip r:embed="rId2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3672479"/>
                <a:ext cx="499111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3672479"/>
                <a:ext cx="499111" cy="400622"/>
              </a:xfrm>
              <a:prstGeom prst="rect">
                <a:avLst/>
              </a:prstGeom>
              <a:blipFill>
                <a:blip r:embed="rId2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2524195"/>
                <a:ext cx="1038746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2524195"/>
                <a:ext cx="1038746" cy="400687"/>
              </a:xfrm>
              <a:prstGeom prst="rect">
                <a:avLst/>
              </a:prstGeom>
              <a:blipFill>
                <a:blip r:embed="rId2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3672807"/>
                <a:ext cx="744370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3672807"/>
                <a:ext cx="744370" cy="400687"/>
              </a:xfrm>
              <a:prstGeom prst="rect">
                <a:avLst/>
              </a:prstGeom>
              <a:blipFill>
                <a:blip r:embed="rId2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3551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3551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35619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3490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3490638"/>
                <a:ext cx="376853" cy="400110"/>
              </a:xfrm>
              <a:prstGeom prst="rect">
                <a:avLst/>
              </a:prstGeom>
              <a:blipFill>
                <a:blip r:embed="rId24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35980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151706" y="25727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2572752"/>
                <a:ext cx="277320" cy="307777"/>
              </a:xfrm>
              <a:prstGeom prst="rect">
                <a:avLst/>
              </a:prstGeom>
              <a:blipFill>
                <a:blip r:embed="rId25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151706" y="37538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753852"/>
                <a:ext cx="277320" cy="307777"/>
              </a:xfrm>
              <a:prstGeom prst="rect">
                <a:avLst/>
              </a:prstGeom>
              <a:blipFill>
                <a:blip r:embed="rId26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3490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3490638"/>
                <a:ext cx="376853" cy="400110"/>
              </a:xfrm>
              <a:prstGeom prst="rect">
                <a:avLst/>
              </a:prstGeom>
              <a:blipFill>
                <a:blip r:embed="rId27"/>
                <a:stretch>
                  <a:fillRect r="-8852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/>
              <p:nvPr/>
            </p:nvSpPr>
            <p:spPr>
              <a:xfrm>
                <a:off x="0" y="4505726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Case 2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′|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=ℓ,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∥1∥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𝐜𝐨𝐦𝐩𝐫𝐞𝐬𝐬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 smtClean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: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∥1∥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𝐜𝐨𝐦𝐩𝐫𝐞𝐬𝐬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Proceed until find a collision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 (contradiction)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5726"/>
                <a:ext cx="9144000" cy="2062103"/>
              </a:xfrm>
              <a:prstGeom prst="rect">
                <a:avLst/>
              </a:prstGeom>
              <a:blipFill>
                <a:blip r:embed="rId28"/>
                <a:stretch>
                  <a:fillRect t="-147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6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13524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3235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028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3235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028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13524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3235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028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13524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3235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028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13524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15153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15153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15153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r="-14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98044"/>
                <a:ext cx="79874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94821"/>
                <a:ext cx="804707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304571"/>
                <a:ext cx="804707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1462679"/>
                <a:ext cx="520655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314395"/>
                <a:ext cx="106029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1463007"/>
                <a:ext cx="765915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13421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13421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13521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12808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13882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62952"/>
                <a:ext cx="277320" cy="307777"/>
              </a:xfrm>
              <a:prstGeom prst="rect">
                <a:avLst/>
              </a:prstGeom>
              <a:blipFill>
                <a:blip r:embed="rId12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5440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1280838"/>
                <a:ext cx="376853" cy="400110"/>
              </a:xfrm>
              <a:prstGeom prst="rect">
                <a:avLst/>
              </a:prstGeom>
              <a:blipFill>
                <a:blip r:embed="rId14"/>
                <a:stretch>
                  <a:fillRect r="-7541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35622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25333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4126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3562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25333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4126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3562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25333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412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6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412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35622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25333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0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4126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35622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3725151"/>
                <a:ext cx="410532" cy="400110"/>
              </a:xfrm>
              <a:prstGeom prst="rect">
                <a:avLst/>
              </a:prstGeom>
              <a:blipFill>
                <a:blip r:embed="rId15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3725151"/>
                <a:ext cx="410532" cy="400110"/>
              </a:xfrm>
              <a:prstGeom prst="rect">
                <a:avLst/>
              </a:prstGeom>
              <a:blipFill>
                <a:blip r:embed="rId1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3725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3725151"/>
                <a:ext cx="410532" cy="400110"/>
              </a:xfrm>
              <a:prstGeom prst="rect">
                <a:avLst/>
              </a:prstGeom>
              <a:blipFill>
                <a:blip r:embed="rId17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507844"/>
                <a:ext cx="798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507844"/>
                <a:ext cx="798745" cy="4001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50462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504621"/>
                <a:ext cx="804707" cy="400110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2514371"/>
                <a:ext cx="804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2514371"/>
                <a:ext cx="804707" cy="400110"/>
              </a:xfrm>
              <a:prstGeom prst="rect">
                <a:avLst/>
              </a:prstGeom>
              <a:blipFill>
                <a:blip r:embed="rId2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56549" y="3672479"/>
                <a:ext cx="499111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49" y="3672479"/>
                <a:ext cx="499111" cy="400622"/>
              </a:xfrm>
              <a:prstGeom prst="rect">
                <a:avLst/>
              </a:prstGeom>
              <a:blipFill>
                <a:blip r:embed="rId2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124965" y="2524195"/>
                <a:ext cx="1038746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5" y="2524195"/>
                <a:ext cx="1038746" cy="400687"/>
              </a:xfrm>
              <a:prstGeom prst="rect">
                <a:avLst/>
              </a:prstGeom>
              <a:blipFill>
                <a:blip r:embed="rId2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464304" y="3672807"/>
                <a:ext cx="744370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04" y="3672807"/>
                <a:ext cx="744370" cy="400687"/>
              </a:xfrm>
              <a:prstGeom prst="rect">
                <a:avLst/>
              </a:prstGeom>
              <a:blipFill>
                <a:blip r:embed="rId2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3551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3551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3551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35619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3490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3490638"/>
                <a:ext cx="376853" cy="400110"/>
              </a:xfrm>
              <a:prstGeom prst="rect">
                <a:avLst/>
              </a:prstGeom>
              <a:blipFill>
                <a:blip r:embed="rId24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35980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151706" y="25727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2572752"/>
                <a:ext cx="277320" cy="307777"/>
              </a:xfrm>
              <a:prstGeom prst="rect">
                <a:avLst/>
              </a:prstGeom>
              <a:blipFill>
                <a:blip r:embed="rId25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151706" y="37538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753852"/>
                <a:ext cx="277320" cy="307777"/>
              </a:xfrm>
              <a:prstGeom prst="rect">
                <a:avLst/>
              </a:prstGeom>
              <a:blipFill>
                <a:blip r:embed="rId26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3490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3490638"/>
                <a:ext cx="376853" cy="400110"/>
              </a:xfrm>
              <a:prstGeom prst="rect">
                <a:avLst/>
              </a:prstGeom>
              <a:blipFill>
                <a:blip r:embed="rId27"/>
                <a:stretch>
                  <a:fillRect r="-8852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/>
              <p:nvPr/>
            </p:nvSpPr>
            <p:spPr>
              <a:xfrm>
                <a:off x="0" y="4505726"/>
                <a:ext cx="9144000" cy="1840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Case 3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′|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cs typeface="Calibri" panose="020F0502020204030204" pitchFamily="34" charset="0"/>
                  </a:rPr>
                  <a:t>Assume</a:t>
                </a:r>
                <a:r>
                  <a:rPr lang="en-US" altLang="zh-CN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ℓ 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Proceed as in Case 2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Either find a collision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∥1∥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∥1∥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ℓ−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or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𝐜𝐨𝐦𝐩𝐫𝐞𝐬𝐬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∥1∥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 collision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5726"/>
                <a:ext cx="9144000" cy="1840376"/>
              </a:xfrm>
              <a:prstGeom prst="rect">
                <a:avLst/>
              </a:prstGeom>
              <a:blipFill>
                <a:blip r:embed="rId28"/>
                <a:stretch>
                  <a:fillRect t="-1656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Comparisons of Security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796574"/>
                <a:ext cx="9144000" cy="553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Security Properties of Hash Functions: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Preimage resistant: 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Preimage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cannot be efficiently solved.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Second-Preimage Resistant: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Second-Preimage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cannot be efficiently solved.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Collison-Resistant: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cannot be efficiently solved.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Which of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Preimage, Second-Preimage,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Collision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easiest?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Example: if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easier than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Preimage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</a:p>
              <a:p>
                <a:pPr lvl="1" algn="ctr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“cannot efficiently solve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“cannot efficiently solve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Preimage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lvl="1" algn="ctr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“collision resistant”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“preimage resistant”</a:t>
                </a:r>
              </a:p>
              <a:p>
                <a:pPr lvl="1" algn="ctr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“collision resistant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is stronger than “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preimage resistant”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How to compare between the difficulty of two problems?</a:t>
                </a: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Reduction: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reduction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from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algorithm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that uses an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solve the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6574"/>
                <a:ext cx="9144000" cy="5533823"/>
              </a:xfrm>
              <a:prstGeom prst="rect">
                <a:avLst/>
              </a:prstGeom>
              <a:blipFill>
                <a:blip r:embed="rId2"/>
                <a:stretch>
                  <a:fillRect l="-1000" t="-110" r="-533" b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502169" y="832670"/>
            <a:ext cx="316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Which one is strongest?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430696" y="5533263"/>
                <a:ext cx="4599004" cy="1138773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Reduction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solves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Output the two roots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6" y="5533263"/>
                <a:ext cx="4599004" cy="1138773"/>
              </a:xfrm>
              <a:prstGeom prst="rect">
                <a:avLst/>
              </a:prstGeom>
              <a:blipFill>
                <a:blip r:embed="rId3"/>
                <a:stretch>
                  <a:fillRect l="-3307" t="-6383" b="-1117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8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Comparisons of Security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279174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ALGORITHM5.4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Collision-To-Second-Preimage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 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external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Oracle-2</a:t>
                </a:r>
                <a:r>
                  <a:rPr lang="en-US" altLang="zh-CN" sz="2000" baseline="30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nd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-Preimage,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comment: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consider the hash function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be fixed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uniformly at random</a:t>
                </a:r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</a:t>
                </a: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Oracle-2nd-Preimage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then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(failure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ANALYSIS: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the problem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Second Preimage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the problem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5.4: If Oracle-2</a:t>
                </a:r>
                <a:r>
                  <a:rPr lang="en-US" altLang="zh-CN" sz="2000" baseline="30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nd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-Preimage is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Collision-To-Second-Preimage is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easier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“Collision resistant” is stronger than “Second Preimage Resistant”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9174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000" t="-107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Comparisons of Security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035867"/>
                <a:ext cx="9144000" cy="530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5.5: Collision-To-Preimage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 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external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Oracle-Preimage,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comment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consider the hash function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be fixed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uniformly at 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Oracle-Preimage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′)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then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(failure)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THEOREM 5.5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Euclid Math One" panose="05050601010101010101" pitchFamily="18" charset="2"/>
                      </a:rPr>
                      <m:t>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hash function where </a:t>
                </a:r>
                <a14:m>
                  <m:oMath xmlns:m="http://schemas.openxmlformats.org/officeDocument/2006/math">
                    <m: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m:rPr>
                        <m:nor/>
                      </m:rP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2400" spc="-113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m:rPr>
                        <m:nor/>
                      </m:rP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are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finite and </a:t>
                </a:r>
                <a14:m>
                  <m:oMath xmlns:m="http://schemas.openxmlformats.org/officeDocument/2006/math">
                    <m: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m:rPr>
                        <m:nor/>
                      </m:rP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zh-CN" sz="2400" i="1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m:rPr>
                        <m:nor/>
                      </m:rPr>
                      <a:rPr lang="en-US" altLang="zh-CN" sz="2400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Suppose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Oracle-Preimage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algorithm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Preimage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for the fixed hash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Collision-To-Preimage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1/2,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-algorithm for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for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fixed hash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zh-CN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5867"/>
                <a:ext cx="9144000" cy="5306324"/>
              </a:xfrm>
              <a:prstGeom prst="rect">
                <a:avLst/>
              </a:prstGeom>
              <a:blipFill>
                <a:blip r:embed="rId2"/>
                <a:stretch>
                  <a:fillRect l="-1000" t="-115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Comparisons of Security</a:t>
            </a:r>
            <a:endParaRPr lang="en-US" dirty="0">
              <a:latin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6568" y="1653679"/>
            <a:ext cx="2044700" cy="34036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3340768" y="2180729"/>
            <a:ext cx="1028700" cy="23241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673768" y="1761629"/>
                <a:ext cx="1130300" cy="66675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1761629"/>
                <a:ext cx="1130300" cy="6667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673768" y="2587129"/>
                <a:ext cx="1130300" cy="66675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2587129"/>
                <a:ext cx="1130300" cy="6667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673768" y="4149229"/>
                <a:ext cx="1130300" cy="66675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4149229"/>
                <a:ext cx="1130300" cy="6667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6364" y="3482479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64" y="3482479"/>
                <a:ext cx="165109" cy="369332"/>
              </a:xfrm>
              <a:prstGeom prst="rect">
                <a:avLst/>
              </a:prstGeom>
              <a:blipFill>
                <a:blip r:embed="rId5"/>
                <a:stretch>
                  <a:fillRect l="-40741" r="-4074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378868" y="2228354"/>
                <a:ext cx="952500" cy="374650"/>
              </a:xfrm>
              <a:prstGeom prst="ellipse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68" y="2228354"/>
                <a:ext cx="952500" cy="374650"/>
              </a:xfrm>
              <a:prstGeom prst="ellipse">
                <a:avLst/>
              </a:prstGeom>
              <a:blipFill>
                <a:blip r:embed="rId6"/>
                <a:stretch>
                  <a:fillRect b="-476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378868" y="2733179"/>
                <a:ext cx="952500" cy="374650"/>
              </a:xfrm>
              <a:prstGeom prst="ellipse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68" y="2733179"/>
                <a:ext cx="952500" cy="374650"/>
              </a:xfrm>
              <a:prstGeom prst="ellipse">
                <a:avLst/>
              </a:prstGeom>
              <a:blipFill>
                <a:blip r:embed="rId7"/>
                <a:stretch>
                  <a:fillRect b="-468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3378868" y="4069854"/>
                <a:ext cx="952500" cy="374650"/>
              </a:xfrm>
              <a:prstGeom prst="ellipse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68" y="4069854"/>
                <a:ext cx="952500" cy="374650"/>
              </a:xfrm>
              <a:prstGeom prst="ellipse">
                <a:avLst/>
              </a:prstGeom>
              <a:blipFill>
                <a:blip r:embed="rId8"/>
                <a:stretch>
                  <a:fillRect b="-476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772564" y="3469779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64" y="3469779"/>
                <a:ext cx="165109" cy="369332"/>
              </a:xfrm>
              <a:prstGeom prst="rect">
                <a:avLst/>
              </a:prstGeom>
              <a:blipFill>
                <a:blip r:embed="rId9"/>
                <a:stretch>
                  <a:fillRect l="-40741" r="-4074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13371" y="5163795"/>
                <a:ext cx="334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71" y="5163795"/>
                <a:ext cx="334259" cy="369332"/>
              </a:xfrm>
              <a:prstGeom prst="rect">
                <a:avLst/>
              </a:prstGeom>
              <a:blipFill>
                <a:blip r:embed="rId10"/>
                <a:stretch>
                  <a:fillRect l="-22222" r="-185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740055" y="5163795"/>
                <a:ext cx="306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55" y="5163795"/>
                <a:ext cx="306301" cy="369332"/>
              </a:xfrm>
              <a:prstGeom prst="rect">
                <a:avLst/>
              </a:prstGeom>
              <a:blipFill>
                <a:blip r:embed="rId11"/>
                <a:stretch>
                  <a:fillRect l="-34000" r="-30000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endCxn id="13" idx="2"/>
          </p:cNvCxnSpPr>
          <p:nvPr/>
        </p:nvCxnSpPr>
        <p:spPr>
          <a:xfrm>
            <a:off x="1804068" y="2082304"/>
            <a:ext cx="1574800" cy="3333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14" idx="2"/>
          </p:cNvCxnSpPr>
          <p:nvPr/>
        </p:nvCxnSpPr>
        <p:spPr>
          <a:xfrm>
            <a:off x="1804068" y="2920504"/>
            <a:ext cx="157480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</p:cNvCxnSpPr>
          <p:nvPr/>
        </p:nvCxnSpPr>
        <p:spPr>
          <a:xfrm flipV="1">
            <a:off x="1804068" y="4268292"/>
            <a:ext cx="1574800" cy="21431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734707" y="3469779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707" y="3469779"/>
                <a:ext cx="165109" cy="369332"/>
              </a:xfrm>
              <a:prstGeom prst="rect">
                <a:avLst/>
              </a:prstGeom>
              <a:blipFill>
                <a:blip r:embed="rId12"/>
                <a:stretch>
                  <a:fillRect l="-40741" r="-4074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134991" y="5209962"/>
                <a:ext cx="115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|≥2|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91" y="5209962"/>
                <a:ext cx="1152880" cy="276999"/>
              </a:xfrm>
              <a:prstGeom prst="rect">
                <a:avLst/>
              </a:prstGeom>
              <a:blipFill>
                <a:blip r:embed="rId13"/>
                <a:stretch>
                  <a:fillRect l="-6878" t="-4444" r="-68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553956" y="1425079"/>
                <a:ext cx="4406899" cy="416081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in Algorithm 5.5 belongs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success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success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|−|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956" y="1425079"/>
                <a:ext cx="4406899" cy="4160819"/>
              </a:xfrm>
              <a:prstGeom prst="rect">
                <a:avLst/>
              </a:prstGeom>
              <a:blipFill>
                <a:blip r:embed="rId14"/>
                <a:stretch>
                  <a:fillRect l="-3172" t="-87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" grpId="0"/>
      <p:bldP spid="13" grpId="0" animBg="1"/>
      <p:bldP spid="14" grpId="0" animBg="1"/>
      <p:bldP spid="15" grpId="0" animBg="1"/>
      <p:bldP spid="16" grpId="0"/>
      <p:bldP spid="27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6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Iterated Hash Functions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094020"/>
                <a:ext cx="9144000" cy="526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Compression Function: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function of the form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𝐂𝐨𝐦𝐩𝐫𝐞𝐬𝐬</m:t>
                      </m:r>
                      <m:r>
                        <a:rPr lang="en-US" altLang="zh-CN" sz="240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Iterated Hash Function: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Extend the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an infinite domain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nary>
                        <m:naryPr>
                          <m:chr m:val="⋃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spc="-113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preprocessing </a:t>
                </a:r>
                <a:r>
                  <a:rPr lang="en-US" altLang="zh-CN" sz="2000" b="1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step:  </a:t>
                </a:r>
                <a:r>
                  <a:rPr lang="en-US" altLang="zh-CN" sz="2000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Transform the input  </a:t>
                </a:r>
                <a14:m>
                  <m:oMath xmlns:m="http://schemas.openxmlformats.org/officeDocument/2006/math">
                    <m:r>
                      <a:rPr lang="en-US" altLang="zh-CN" sz="2000" b="0" i="1" spc="-113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altLang="zh-CN" sz="2000" i="1" spc="-113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2000" i="1" spc="-113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zh-CN" sz="2000" i="1" spc="-113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i="1" spc="-113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000" i="1" spc="-113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altLang="zh-CN" sz="2000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pc="-113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2000" i="1" spc="-113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zh-CN" sz="2000" i="1" spc="-113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spc="-113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spc="-113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pc="-113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pc="-113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pc="-113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pc="-113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for</m:t>
                      </m:r>
                      <m:r>
                        <a:rPr lang="en-US" altLang="zh-CN" sz="2000" b="0" i="0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all</m:t>
                      </m:r>
                      <m:r>
                        <a:rPr lang="en-US" altLang="zh-CN" sz="2000" b="0" i="0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∈[</m:t>
                      </m:r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altLang="zh-CN" sz="2000" b="0" i="1" spc="-113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altLang="zh-CN" sz="2000" spc="-113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processing step: </a:t>
                </a:r>
                <a:r>
                  <a:rPr lang="en-US" altLang="zh-CN" sz="2000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pc="-113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IV</m:t>
                    </m:r>
                    <m:r>
                      <a:rPr lang="en-US" altLang="zh-CN" sz="2000" b="0" i="1" spc="-113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spc="-113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pc="-11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pc="-11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pc="-113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, compute</a:t>
                </a:r>
                <a:endParaRPr lang="en-US" altLang="zh-CN" sz="2000" spc="-113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-113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spc="-113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IV</m:t>
                    </m:r>
                  </m:oMath>
                </a14:m>
                <a:endParaRPr lang="en-US" altLang="zh-CN" sz="2000" spc="-113" dirty="0">
                  <a:solidFill>
                    <a:srgbClr val="C00000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b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𝐜𝐨𝐦𝐩𝐫𝐞𝐬𝐬</m:t>
                    </m:r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spc="-113" dirty="0">
                  <a:solidFill>
                    <a:srgbClr val="C00000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b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𝐜𝐨𝐦𝐩𝐫𝐞𝐬𝐬</m:t>
                    </m:r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i="1" spc="-113" dirty="0">
                  <a:solidFill>
                    <a:srgbClr val="C00000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spc="-113" dirty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spc="-113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     ⋮     ⋮</m:t>
                    </m:r>
                  </m:oMath>
                </a14:m>
                <a:endParaRPr lang="en-US" altLang="zh-CN" sz="2000" spc="-113" dirty="0">
                  <a:solidFill>
                    <a:srgbClr val="C00000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b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𝐜𝐨𝐦𝐩𝐫𝐞𝐬𝐬</m:t>
                    </m:r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altLang="zh-CN" sz="2000" spc="-113" dirty="0">
                  <a:solidFill>
                    <a:srgbClr val="C00000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output transformation: </a:t>
                </a:r>
                <a:r>
                  <a:rPr lang="en-US" altLang="zh-CN" sz="2000" spc="-113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Output  </a:t>
                </a:r>
                <a14:m>
                  <m:oMath xmlns:m="http://schemas.openxmlformats.org/officeDocument/2006/math">
                    <m:r>
                      <a:rPr lang="en-US" altLang="zh-CN" sz="2000" i="1" spc="-113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i="1" spc="-113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 spc="-113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pc="-113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-113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spc="-113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pc="-113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i="1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altLang="zh-CN" sz="2000" i="1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 spc="-113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pc="-113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spc="-113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 spc="-113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 spc="-113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spc="-113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pc="-113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spc="-113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 spc="-113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altLang="zh-CN" sz="2000" b="0" i="0" spc="-113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4020"/>
                <a:ext cx="9144000" cy="5266313"/>
              </a:xfrm>
              <a:prstGeom prst="rect">
                <a:avLst/>
              </a:prstGeom>
              <a:blipFill>
                <a:blip r:embed="rId2"/>
                <a:stretch>
                  <a:fillRect l="-1000" t="-116" b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70700" y="3797300"/>
                <a:ext cx="1574469" cy="27699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𝐩𝐚𝐝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3797300"/>
                <a:ext cx="1574469" cy="276999"/>
              </a:xfrm>
              <a:prstGeom prst="rect">
                <a:avLst/>
              </a:prstGeom>
              <a:blipFill>
                <a:blip r:embed="rId3"/>
                <a:stretch>
                  <a:fillRect l="-1923" t="-4255" r="-3846" b="-319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208283" y="43242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384399" y="32953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2116437" y="31746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421526" y="4324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597642" y="32953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329682" y="31746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637132" y="4324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814923" y="32953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546962" y="3174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858078" y="3174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160788" y="43242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336904" y="32953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7068945" y="31746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369895" y="43242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628224" y="4487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24" y="44871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833630" y="4487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30" y="44871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4057092" y="4487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2" y="44871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519438" y="3269844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38" y="3269844"/>
                <a:ext cx="492571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724956" y="3266621"/>
                <a:ext cx="4985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56" y="3266621"/>
                <a:ext cx="498534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935113" y="3276371"/>
                <a:ext cx="4985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13" y="3276371"/>
                <a:ext cx="498534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318449" y="4434479"/>
                <a:ext cx="7207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49" y="4434479"/>
                <a:ext cx="7207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480565" y="3286195"/>
                <a:ext cx="480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65" y="3286195"/>
                <a:ext cx="480067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692904" y="4434807"/>
                <a:ext cx="4755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904" y="4434807"/>
                <a:ext cx="47551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702837" y="4313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927755" y="4313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164906" y="4313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454606" y="4313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648690" y="4313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199159" y="43239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532935" y="44939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5" y="44939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584024" y="43600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00AE2E-D2E4-4516-95A2-A1CAC2C57C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4984" y="2538817"/>
            <a:ext cx="1269585" cy="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755EA9-3596-47BB-9636-E1745072DA26}"/>
                  </a:ext>
                </a:extLst>
              </p:cNvPr>
              <p:cNvSpPr/>
              <p:nvPr/>
            </p:nvSpPr>
            <p:spPr>
              <a:xfrm>
                <a:off x="1514512" y="1578127"/>
                <a:ext cx="5715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755EA9-3596-47BB-9636-E1745072D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12" y="1578127"/>
                <a:ext cx="571531" cy="400110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65B5409-99F0-4FDF-822D-7FBBAC462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0928" y="2553534"/>
            <a:ext cx="1269585" cy="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A66D08B-0EF4-4D2F-AB48-39F256166C98}"/>
                  </a:ext>
                </a:extLst>
              </p:cNvPr>
              <p:cNvSpPr/>
              <p:nvPr/>
            </p:nvSpPr>
            <p:spPr>
              <a:xfrm>
                <a:off x="2720455" y="1592840"/>
                <a:ext cx="5715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A66D08B-0EF4-4D2F-AB48-39F256166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455" y="1592840"/>
                <a:ext cx="571531" cy="400110"/>
              </a:xfrm>
              <a:prstGeom prst="rect">
                <a:avLst/>
              </a:prstGeom>
              <a:blipFill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5151E82-5464-4C46-A70F-6C099CBBFA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4724" y="2538817"/>
            <a:ext cx="1269585" cy="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D25B45E-A2EE-42EA-8139-21B406DBB34C}"/>
                  </a:ext>
                </a:extLst>
              </p:cNvPr>
              <p:cNvSpPr/>
              <p:nvPr/>
            </p:nvSpPr>
            <p:spPr>
              <a:xfrm>
                <a:off x="3944250" y="1578124"/>
                <a:ext cx="5715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D25B45E-A2EE-42EA-8139-21B406DBB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250" y="1578124"/>
                <a:ext cx="571531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FF92F6-23EF-4885-AA41-DC273B2E91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116" y="2538817"/>
            <a:ext cx="1269585" cy="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1484CCA-014F-42B1-92D4-502E084CDBB7}"/>
                  </a:ext>
                </a:extLst>
              </p:cNvPr>
              <p:cNvSpPr/>
              <p:nvPr/>
            </p:nvSpPr>
            <p:spPr>
              <a:xfrm>
                <a:off x="6485644" y="1578125"/>
                <a:ext cx="5715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1484CCA-014F-42B1-92D4-502E084CD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4" y="1578125"/>
                <a:ext cx="571531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pc="-113" dirty="0" smtClean="0">
                <a:latin typeface="+mn-lt"/>
                <a:ea typeface="Cambria Math" panose="02040503050406030204" pitchFamily="18" charset="0"/>
                <a:cs typeface="Calibri" panose="020F0502020204030204" pitchFamily="34" charset="0"/>
              </a:rPr>
              <a:t>The Processing Step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291406" y="16329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06" y="1632952"/>
                <a:ext cx="277320" cy="307777"/>
              </a:xfrm>
              <a:prstGeom prst="rect">
                <a:avLst/>
              </a:prstGeom>
              <a:blipFill>
                <a:blip r:embed="rId16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291406" y="33347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06" y="3334752"/>
                <a:ext cx="277320" cy="307777"/>
              </a:xfrm>
              <a:prstGeom prst="rect">
                <a:avLst/>
              </a:prstGeom>
              <a:blipFill>
                <a:blip r:embed="rId17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291406" y="45158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06" y="4515852"/>
                <a:ext cx="277320" cy="307777"/>
              </a:xfrm>
              <a:prstGeom prst="rect">
                <a:avLst/>
              </a:prstGeom>
              <a:blipFill>
                <a:blip r:embed="rId18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6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15597</TotalTime>
  <Words>540</Words>
  <Application>Microsoft Office PowerPoint</Application>
  <PresentationFormat>On-screen Show (4:3)</PresentationFormat>
  <Paragraphs>318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Euclid Math One</vt:lpstr>
      <vt:lpstr>宋体</vt:lpstr>
      <vt:lpstr>Arial</vt:lpstr>
      <vt:lpstr>Calibri</vt:lpstr>
      <vt:lpstr>Calibri Light</vt:lpstr>
      <vt:lpstr>Cambria Math</vt:lpstr>
      <vt:lpstr>Office Theme</vt:lpstr>
      <vt:lpstr>Applied Cryptography Collision-To-Second-Preimage, Collision-To-Second-Preimage,  Merkle-Damgård construction</vt:lpstr>
      <vt:lpstr>Comparisons of Security</vt:lpstr>
      <vt:lpstr>Comparisons of Security</vt:lpstr>
      <vt:lpstr>Comparisons of Security</vt:lpstr>
      <vt:lpstr>Comparisons of Security</vt:lpstr>
      <vt:lpstr>PowerPoint Presentation</vt:lpstr>
      <vt:lpstr>Iterated Hash Functions</vt:lpstr>
      <vt:lpstr>The Processing Step</vt:lpstr>
      <vt:lpstr>PowerPoint Presentation</vt:lpstr>
      <vt:lpstr>Merkle-Damgård Construction (t≥2) </vt:lpstr>
      <vt:lpstr>The Processing Step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531</cp:revision>
  <cp:lastPrinted>2022-03-09T06:51:05Z</cp:lastPrinted>
  <dcterms:created xsi:type="dcterms:W3CDTF">2017-01-18T12:13:36Z</dcterms:created>
  <dcterms:modified xsi:type="dcterms:W3CDTF">2022-03-21T08:44:10Z</dcterms:modified>
</cp:coreProperties>
</file>