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623" r:id="rId2"/>
    <p:sldId id="886" r:id="rId3"/>
    <p:sldId id="897" r:id="rId4"/>
    <p:sldId id="898" r:id="rId5"/>
    <p:sldId id="899" r:id="rId6"/>
    <p:sldId id="900" r:id="rId7"/>
    <p:sldId id="887" r:id="rId8"/>
    <p:sldId id="889" r:id="rId9"/>
    <p:sldId id="908" r:id="rId10"/>
    <p:sldId id="896" r:id="rId11"/>
    <p:sldId id="893" r:id="rId12"/>
    <p:sldId id="902" r:id="rId13"/>
    <p:sldId id="903" r:id="rId14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3120" autoAdjust="0"/>
  </p:normalViewPr>
  <p:slideViewPr>
    <p:cSldViewPr snapToGrid="0">
      <p:cViewPr varScale="1">
        <p:scale>
          <a:sx n="82" d="100"/>
          <a:sy n="82" d="100"/>
        </p:scale>
        <p:origin x="165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312942-3E4B-4078-96ED-034CC43A875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B1B55DB-5081-4016-A0AE-1AB8B6D38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2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5B68C6-1673-46BD-B251-778BD79C2E8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7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89B32A-B815-48D7-BEA8-49864EE3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8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9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2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1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6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9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B2F3-5485-4BC1-9822-1AF2EB367C3D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5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0.png"/><Relationship Id="rId21" Type="http://schemas.openxmlformats.org/officeDocument/2006/relationships/image" Target="../media/image36.png"/><Relationship Id="rId7" Type="http://schemas.openxmlformats.org/officeDocument/2006/relationships/image" Target="../media/image220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0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50.png"/><Relationship Id="rId19" Type="http://schemas.openxmlformats.org/officeDocument/2006/relationships/image" Target="../media/image34.png"/><Relationship Id="rId31" Type="http://schemas.openxmlformats.org/officeDocument/2006/relationships/image" Target="../media/image1.emf"/><Relationship Id="rId4" Type="http://schemas.openxmlformats.org/officeDocument/2006/relationships/image" Target="../media/image190.png"/><Relationship Id="rId9" Type="http://schemas.openxmlformats.org/officeDocument/2006/relationships/image" Target="../media/image240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9" Type="http://schemas.openxmlformats.org/officeDocument/2006/relationships/image" Target="../media/image84.png"/><Relationship Id="rId21" Type="http://schemas.openxmlformats.org/officeDocument/2006/relationships/image" Target="../media/image66.png"/><Relationship Id="rId34" Type="http://schemas.openxmlformats.org/officeDocument/2006/relationships/image" Target="../media/image7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Relationship Id="rId8" Type="http://schemas.openxmlformats.org/officeDocument/2006/relationships/image" Target="../media/image53.png"/><Relationship Id="rId3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9" Type="http://schemas.openxmlformats.org/officeDocument/2006/relationships/image" Target="../media/image84.png"/><Relationship Id="rId21" Type="http://schemas.openxmlformats.org/officeDocument/2006/relationships/image" Target="../media/image66.png"/><Relationship Id="rId34" Type="http://schemas.openxmlformats.org/officeDocument/2006/relationships/image" Target="../media/image79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41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8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1799"/>
            <a:ext cx="9144000" cy="1326222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Applied Cryptography</a:t>
            </a: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CBC-MAC, birthday chosen message attack, nested MAC, HMAC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encrypt-then-MAC, unconditionally secure MAC</a:t>
            </a:r>
            <a:endParaRPr lang="en-US" sz="22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167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Liangfeng Zhang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ShanghaiTech University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Authenticated Encryption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932014"/>
                <a:ext cx="9144000" cy="5305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Motivation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: Achieve both confidentiality and integrity in communication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Confidentiality: Encryption; Integrity: MAC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CONSTRUCTIONS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-secret key for MAC;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: secret key for encryption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MAC-and-Encrypt: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Decryption: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MAC-then-Encrypt</a:t>
                </a:r>
                <a:r>
                  <a:rPr lang="en-US" altLang="zh-CN" sz="2000" b="1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,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Decryption: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Encrypt-then-MAC: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Decryption: 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i="1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REMARK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: </a:t>
                </a:r>
                <a:r>
                  <a:rPr lang="en-US" altLang="zh-CN" sz="2400" b="1" dirty="0">
                    <a:ea typeface="Cambria Math" panose="02040503050406030204" pitchFamily="18" charset="0"/>
                  </a:rPr>
                  <a:t>Encrypt-then-MAC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is preferred in the three constructions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Encryption is secure + MAC is secure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Encrypt-then-MAC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is</a:t>
                </a:r>
                <a:r>
                  <a:rPr lang="en-US" altLang="zh-CN" sz="2000" dirty="0" smtClean="0"/>
                  <a:t> secure.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solidFill>
                      <a:schemeClr val="tx2">
                        <a:lumMod val="50000"/>
                      </a:schemeClr>
                    </a:solidFill>
                  </a:rPr>
                  <a:t>Bellare</a:t>
                </a:r>
                <a:r>
                  <a:rPr lang="en-US" altLang="zh-CN" sz="2000" dirty="0">
                    <a:solidFill>
                      <a:schemeClr val="tx2">
                        <a:lumMod val="50000"/>
                      </a:schemeClr>
                    </a:solidFill>
                  </a:rPr>
                  <a:t>, </a:t>
                </a:r>
                <a:r>
                  <a:rPr lang="en-US" altLang="zh-CN" sz="2000" dirty="0" err="1" smtClean="0">
                    <a:solidFill>
                      <a:schemeClr val="tx2">
                        <a:lumMod val="50000"/>
                      </a:schemeClr>
                    </a:solidFill>
                  </a:rPr>
                  <a:t>Namprempre</a:t>
                </a:r>
                <a:endParaRPr lang="en-US" altLang="zh-CN" sz="20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Decrypt is not needed if the communication has been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modified.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2014"/>
                <a:ext cx="9144000" cy="5305298"/>
              </a:xfrm>
              <a:prstGeom prst="rect">
                <a:avLst/>
              </a:prstGeom>
              <a:blipFill>
                <a:blip r:embed="rId2"/>
                <a:stretch>
                  <a:fillRect l="-1000" t="-115" r="-867" b="-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2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4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Unconditionally Secure MACs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1052736"/>
                <a:ext cx="9144000" cy="515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Unconditionally secure MAC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: A keyed hash family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</a:t>
                </a:r>
                <a:r>
                  <a:rPr lang="en-US" altLang="zh-CN" sz="2000" dirty="0"/>
                  <a:t>adversary has </a:t>
                </a:r>
                <a:r>
                  <a:rPr lang="en-US" altLang="zh-CN" sz="2000" b="1" dirty="0"/>
                  <a:t>infinite</a:t>
                </a:r>
                <a:r>
                  <a:rPr lang="en-US" altLang="zh-CN" sz="2000" dirty="0"/>
                  <a:t> computing </a:t>
                </a:r>
                <a:r>
                  <a:rPr lang="en-US" altLang="zh-CN" sz="2000" dirty="0" smtClean="0"/>
                  <a:t>power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Any given </a:t>
                </a:r>
                <a:r>
                  <a:rPr lang="en-US" altLang="zh-CN" sz="2000" dirty="0"/>
                  <a:t>key is used to produce </a:t>
                </a:r>
                <a:r>
                  <a:rPr lang="en-US" altLang="zh-CN" sz="2000" b="1" dirty="0"/>
                  <a:t>only one</a:t>
                </a:r>
                <a:r>
                  <a:rPr lang="en-US" altLang="zh-CN" sz="2000" dirty="0"/>
                  <a:t> authentication </a:t>
                </a:r>
                <a:r>
                  <a:rPr lang="en-US" altLang="zh-CN" sz="2000" dirty="0" smtClean="0"/>
                  <a:t>tag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K</a:t>
                </a:r>
                <a:r>
                  <a:rPr lang="en-US" altLang="zh-CN" sz="2000" dirty="0" smtClean="0"/>
                  <a:t>nown </a:t>
                </a:r>
                <a:r>
                  <a:rPr lang="en-US" altLang="zh-CN" sz="2000" dirty="0"/>
                  <a:t>message </a:t>
                </a:r>
                <a:r>
                  <a:rPr lang="en-US" altLang="zh-CN" sz="2000" dirty="0" smtClean="0"/>
                  <a:t>attacks (</a:t>
                </a:r>
                <a:r>
                  <a:rPr lang="en-US" altLang="zh-CN" sz="2000" b="1" dirty="0" smtClean="0"/>
                  <a:t>KMA</a:t>
                </a:r>
                <a:r>
                  <a:rPr lang="en-US" altLang="zh-CN" sz="2000" dirty="0" smtClean="0"/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Impersonation Attack: </a:t>
                </a:r>
                <a:r>
                  <a:rPr lang="en-US" altLang="zh-CN" sz="2000" dirty="0" smtClean="0"/>
                  <a:t>Charlie observes </a:t>
                </a:r>
                <a:r>
                  <a:rPr lang="en-US" altLang="zh-CN" sz="2000" b="1" dirty="0" smtClean="0"/>
                  <a:t>nothing</a:t>
                </a:r>
                <a:r>
                  <a:rPr lang="en-US" altLang="zh-CN" sz="2000" dirty="0" smtClean="0"/>
                  <a:t> and creates a pair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If Bob accepts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, then Charlie’s attack is successful.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Substitution </a:t>
                </a:r>
                <a:r>
                  <a:rPr lang="en-US" altLang="zh-CN" sz="2000" b="1" dirty="0"/>
                  <a:t>Attack: </a:t>
                </a:r>
                <a:r>
                  <a:rPr lang="en-US" altLang="zh-CN" sz="2000" dirty="0"/>
                  <a:t>Charlie </a:t>
                </a:r>
                <a:r>
                  <a:rPr lang="en-US" altLang="zh-CN" sz="2000" dirty="0" smtClean="0"/>
                  <a:t>observes a valid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 and </a:t>
                </a:r>
                <a:r>
                  <a:rPr lang="en-US" altLang="zh-CN" sz="2000" dirty="0"/>
                  <a:t>creates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 and Bob accepts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, then 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Charlie’s attack is successful.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2736"/>
                <a:ext cx="9144000" cy="5152180"/>
              </a:xfrm>
              <a:prstGeom prst="rect">
                <a:avLst/>
              </a:prstGeom>
              <a:blipFill>
                <a:blip r:embed="rId2"/>
                <a:stretch>
                  <a:fillRect l="-1000" t="-118" b="-7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27"/>
          <p:cNvCxnSpPr>
            <a:cxnSpLocks noChangeShapeType="1"/>
          </p:cNvCxnSpPr>
          <p:nvPr/>
        </p:nvCxnSpPr>
        <p:spPr bwMode="auto">
          <a:xfrm flipV="1">
            <a:off x="1536701" y="3153353"/>
            <a:ext cx="5485074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1781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254161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66800" y="366556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7349748" y="3665560"/>
            <a:ext cx="575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Bob</a:t>
            </a:r>
            <a:endParaRPr lang="en-US" dirty="0">
              <a:latin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66673" y="2858881"/>
                <a:ext cx="1292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673" y="2858881"/>
                <a:ext cx="1292533" cy="276999"/>
              </a:xfrm>
              <a:prstGeom prst="rect">
                <a:avLst/>
              </a:prstGeom>
              <a:blipFill>
                <a:blip r:embed="rId5"/>
                <a:stretch>
                  <a:fillRect l="-2358" t="-2222" r="-613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03589" y="3881584"/>
                <a:ext cx="4064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589" y="3881584"/>
                <a:ext cx="40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477910" y="3881584"/>
                <a:ext cx="4064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910" y="3881584"/>
                <a:ext cx="4064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曲线连接符 44"/>
          <p:cNvCxnSpPr>
            <a:stCxn id="14" idx="0"/>
          </p:cNvCxnSpPr>
          <p:nvPr/>
        </p:nvCxnSpPr>
        <p:spPr>
          <a:xfrm rot="16200000" flipV="1">
            <a:off x="4377579" y="3120256"/>
            <a:ext cx="1031557" cy="11704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0942" y="4221240"/>
            <a:ext cx="8752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Charlie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70803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/>
      <p:bldP spid="11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Unconditionally Secure MACs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836712"/>
                <a:ext cx="9144000" cy="2253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Deception Probability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:  T</a:t>
                </a:r>
                <a:r>
                  <a:rPr lang="en-US" altLang="zh-CN" sz="2400" dirty="0" smtClean="0"/>
                  <a:t>he </a:t>
                </a:r>
                <a:r>
                  <a:rPr lang="en-US" altLang="zh-CN" sz="2400" dirty="0"/>
                  <a:t>probability </a:t>
                </a:r>
                <a:r>
                  <a:rPr lang="en-US" altLang="zh-CN" sz="2400" dirty="0" smtClean="0"/>
                  <a:t>that </a:t>
                </a:r>
                <a:r>
                  <a:rPr lang="en-US" altLang="zh-CN" sz="2400" dirty="0"/>
                  <a:t>an adversary can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       create </a:t>
                </a:r>
                <a:r>
                  <a:rPr lang="en-US" altLang="zh-CN" sz="2400" dirty="0"/>
                  <a:t>a successful forgery after observing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400" dirty="0"/>
                  <a:t> valid </a:t>
                </a:r>
                <a:r>
                  <a:rPr lang="en-US" altLang="zh-CN" sz="2400" dirty="0" smtClean="0"/>
                  <a:t>message tag pairs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We always assume that Alice and Bob choose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uniformly from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endParaRPr lang="en-US" altLang="zh-CN" sz="200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 smtClean="0"/>
                  <a:t>impersonation attack;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: </a:t>
                </a:r>
                <a:r>
                  <a:rPr lang="en-US" altLang="zh-CN" sz="2000" dirty="0" smtClean="0"/>
                  <a:t>substitution attack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EXAMPLE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</m:oMath>
                </a14:m>
                <a:endParaRPr lang="en-US" altLang="zh-CN" dirty="0" smtClean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6712"/>
                <a:ext cx="9144000" cy="2253566"/>
              </a:xfrm>
              <a:prstGeom prst="rect">
                <a:avLst/>
              </a:prstGeom>
              <a:blipFill>
                <a:blip r:embed="rId2"/>
                <a:stretch>
                  <a:fillRect l="-1000" b="-3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4273" y="3041601"/>
              <a:ext cx="2880320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473283235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278185788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506109737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040216086"/>
                        </a:ext>
                      </a:extLst>
                    </a:gridCol>
                  </a:tblGrid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400" i="0" dirty="0" smtClean="0">
                                    <a:latin typeface="Cambria Math" panose="02040503050406030204" pitchFamily="18" charset="0"/>
                                  </a:rPr>
                                  <m:t>key</m:t>
                                </m:r>
                              </m:oMath>
                            </m:oMathPara>
                          </a14:m>
                          <a:endParaRPr lang="zh-CN" alt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0442343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(0,0)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983486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7245727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(0,2)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2614613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(1,0)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670302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(1,1)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159879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(1,2)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5534387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(2,0)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8878555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(2,1)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07904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(2,2)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9532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5258022"/>
                  </p:ext>
                </p:extLst>
              </p:nvPr>
            </p:nvGraphicFramePr>
            <p:xfrm>
              <a:off x="504273" y="3041601"/>
              <a:ext cx="2880320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473283235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278185788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506109737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04021608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2000" r="-300000" b="-9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2000" r="-202542" b="-9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00" r="-100840" b="-9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2000" r="-1695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23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102000" r="-300000" b="-8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102000" r="-202542" b="-8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2000" r="-100840" b="-8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102000" r="-1695" b="-8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9834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202000" r="-300000" b="-7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202000" r="-202542" b="-7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2000" r="-100840" b="-7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202000" r="-1695" b="-7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72457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302000" r="-300000" b="-6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302000" r="-202542" b="-6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2000" r="-100840" b="-6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302000" r="-1695" b="-6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26146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394118" r="-300000" b="-4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394118" r="-202542" b="-4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94118" r="-100840" b="-4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394118" r="-1695" b="-4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6703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504000" r="-300000" b="-4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504000" r="-202542" b="-4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04000" r="-100840" b="-4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504000" r="-1695" b="-4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1598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604000" r="-300000" b="-3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604000" r="-202542" b="-3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04000" r="-100840" b="-3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604000" r="-1695" b="-3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343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704000" r="-300000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704000" r="-202542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704000" r="-100840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704000" r="-1695" b="-2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887855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804000" r="-300000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804000" r="-202542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804000" r="-100840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804000" r="-1695" b="-1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5079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904000" r="-300000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904000" r="-202542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904000" r="-100840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904000" r="-1695" b="-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9532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979454" y="6089601"/>
            <a:ext cx="21194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dirty="0" smtClean="0"/>
              <a:t>Authentication Matrix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530625" y="3046015"/>
                <a:ext cx="5217839" cy="262264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 secret key chosen by Alice and Bob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 pair chosen by Charlie in impersonation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Charlie’s success probability 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zh-CN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b="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)}|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=⋯=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endParaRPr lang="en-US" altLang="zh-CN" dirty="0" smtClean="0"/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5" y="3046015"/>
                <a:ext cx="5217839" cy="2622641"/>
              </a:xfrm>
              <a:prstGeom prst="rect">
                <a:avLst/>
              </a:prstGeom>
              <a:blipFill>
                <a:blip r:embed="rId4"/>
                <a:stretch>
                  <a:fillRect l="-465" r="-233" b="-1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18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Two Attacks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1000622"/>
                <a:ext cx="9144000" cy="523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Key Guessing Attack: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zh-CN" alt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effectLst/>
                    <a:ea typeface="Cambria Math" panose="02040503050406030204" pitchFamily="18" charset="0"/>
                  </a:rPr>
                  <a:t> is a MAC, 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Choose a secret key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uniformly and at random from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Choose an arbitrary message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Output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</m:e>
                    </m:func>
                    <m:sSup>
                      <m:sSupPr>
                        <m:ctrlP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1/|</m:t>
                    </m:r>
                    <m:r>
                      <a:rPr lang="zh-CN" alt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 smtClean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2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The attack succeeds with probability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zh-CN" alt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 smtClean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zh-CN" alt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 smtClean="0">
                    <a:solidFill>
                      <a:schemeClr val="tx2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should be large enough to thwart this attack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Tag </a:t>
                </a:r>
                <a:r>
                  <a:rPr lang="en-US" altLang="zh-CN" sz="2400" b="1" dirty="0">
                    <a:ea typeface="Cambria Math" panose="02040503050406030204" pitchFamily="18" charset="0"/>
                  </a:rPr>
                  <a:t>Guessing Attack: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is a MAC, where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Choose </a:t>
                </a:r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an arbitrary message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Choose 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a tag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uniformly and at random from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Output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 smtClean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)]=1/|</m:t>
                    </m:r>
                    <m:r>
                      <a:rPr lang="zh-CN" altLang="en-US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2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The attack succeeds with probability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1/|</m:t>
                    </m:r>
                    <m:r>
                      <a:rPr lang="zh-CN" alt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 smtClean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zh-CN" altLang="en-US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>
                    <a:solidFill>
                      <a:schemeClr val="tx2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should be large enough to thwart this </a:t>
                </a:r>
                <a:r>
                  <a:rPr lang="en-US" altLang="zh-CN" dirty="0" smtClean="0">
                    <a:solidFill>
                      <a:schemeClr val="tx2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attack</a:t>
                </a:r>
                <a:endParaRPr lang="en-US" altLang="zh-CN" dirty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00622"/>
                <a:ext cx="9144000" cy="5236690"/>
              </a:xfrm>
              <a:prstGeom prst="rect">
                <a:avLst/>
              </a:prstGeom>
              <a:blipFill>
                <a:blip r:embed="rId2"/>
                <a:stretch>
                  <a:fillRect l="-1000" t="-116" b="-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41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5096766" y="4572882"/>
            <a:ext cx="3452701" cy="207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CBC-MAC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836712"/>
                <a:ext cx="9144000" cy="94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CBC Mode of Encryption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: Let</a:t>
                </a:r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/>
                  <a:t>  </a:t>
                </a:r>
                <a:r>
                  <a:rPr lang="en-US" altLang="zh-CN" sz="2400" dirty="0" smtClean="0"/>
                  <a:t>be </a:t>
                </a:r>
                <a:r>
                  <a:rPr lang="en-US" altLang="zh-CN" sz="2400" dirty="0"/>
                  <a:t>an encryption </a:t>
                </a:r>
                <a:r>
                  <a:rPr lang="en-US" altLang="zh-CN" sz="2400" dirty="0" smtClean="0"/>
                  <a:t>rule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in a block cipher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.</a:t>
                </a:r>
                <a:endParaRPr lang="en-US" altLang="zh-CN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6712"/>
                <a:ext cx="9144000" cy="948208"/>
              </a:xfrm>
              <a:prstGeom prst="rect">
                <a:avLst/>
              </a:prstGeom>
              <a:blipFill>
                <a:blip r:embed="rId2"/>
                <a:stretch>
                  <a:fillRect l="-1000" t="-641" r="-467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37777" y="2623074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777" y="2623074"/>
                <a:ext cx="6858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28377" y="2623074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377" y="2623074"/>
                <a:ext cx="685800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618977" y="2623074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977" y="2623074"/>
                <a:ext cx="6858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06687" y="167647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687" y="1676471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95119" y="1678872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119" y="1678872"/>
                <a:ext cx="281424" cy="276999"/>
              </a:xfrm>
              <a:prstGeom prst="rect">
                <a:avLst/>
              </a:prstGeom>
              <a:blipFill>
                <a:blip r:embed="rId6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81274" y="167647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274" y="1676471"/>
                <a:ext cx="281423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37081" y="3801634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081" y="3801634"/>
                <a:ext cx="277768" cy="276999"/>
              </a:xfrm>
              <a:prstGeom prst="rect">
                <a:avLst/>
              </a:prstGeom>
              <a:blipFill>
                <a:blip r:embed="rId8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49644" y="3804035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644" y="3804035"/>
                <a:ext cx="283090" cy="276999"/>
              </a:xfrm>
              <a:prstGeom prst="rect">
                <a:avLst/>
              </a:prstGeom>
              <a:blipFill>
                <a:blip r:embed="rId9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55484" y="3801634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484" y="3801634"/>
                <a:ext cx="283090" cy="276999"/>
              </a:xfrm>
              <a:prstGeom prst="rect">
                <a:avLst/>
              </a:prstGeom>
              <a:blipFill>
                <a:blip r:embed="rId10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1980716" y="201924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980677" y="3334274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971277" y="3336675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58374" y="3334274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27584" y="3862593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62593"/>
                <a:ext cx="292644" cy="276999"/>
              </a:xfrm>
              <a:prstGeom prst="rect">
                <a:avLst/>
              </a:prstGeom>
              <a:blipFill>
                <a:blip r:embed="rId11"/>
                <a:stretch>
                  <a:fillRect l="-20833" r="-145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0057" y="2153035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57" y="2153035"/>
                <a:ext cx="292644" cy="276999"/>
              </a:xfrm>
              <a:prstGeom prst="rect">
                <a:avLst/>
              </a:prstGeom>
              <a:blipFill>
                <a:blip r:embed="rId12"/>
                <a:stretch>
                  <a:fillRect l="-18750" r="-166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2"/>
            <a:endCxn id="18" idx="0"/>
          </p:cNvCxnSpPr>
          <p:nvPr/>
        </p:nvCxnSpPr>
        <p:spPr>
          <a:xfrm flipH="1">
            <a:off x="973906" y="2430034"/>
            <a:ext cx="2473" cy="143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862023" y="2156915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023" y="2156915"/>
                <a:ext cx="253274" cy="276999"/>
              </a:xfrm>
              <a:prstGeom prst="rect">
                <a:avLst/>
              </a:prstGeom>
              <a:blipFill>
                <a:blip r:embed="rId13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H="1">
            <a:off x="1983217" y="239516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85735" y="2299155"/>
            <a:ext cx="813254" cy="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950996" y="2016304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32303" y="2153977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303" y="2153977"/>
                <a:ext cx="253274" cy="276999"/>
              </a:xfrm>
              <a:prstGeom prst="rect">
                <a:avLst/>
              </a:prstGeom>
              <a:blipFill>
                <a:blip r:embed="rId14"/>
                <a:stretch>
                  <a:fillRect l="-26829" r="-26829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2953497" y="2392224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941596" y="2016304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822903" y="2153977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903" y="2153977"/>
                <a:ext cx="253274" cy="276999"/>
              </a:xfrm>
              <a:prstGeom prst="rect">
                <a:avLst/>
              </a:prstGeom>
              <a:blipFill>
                <a:blip r:embed="rId15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>
            <a:off x="3944097" y="2392224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65082" y="2303427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65082" y="2303427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78956" y="3509534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68349" y="2305574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68349" y="2305574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82223" y="3511681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5437" y="4221088"/>
                <a:ext cx="4378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1" dirty="0" smtClean="0"/>
                  <a:t>CBC Encryption: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)↦(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37" y="4221088"/>
                <a:ext cx="4378571" cy="276999"/>
              </a:xfrm>
              <a:prstGeom prst="rect">
                <a:avLst/>
              </a:prstGeom>
              <a:blipFill>
                <a:blip r:embed="rId16"/>
                <a:stretch>
                  <a:fillRect l="-3343" t="-28261" r="-55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1"/>
              <p:cNvSpPr txBox="1"/>
              <p:nvPr/>
            </p:nvSpPr>
            <p:spPr>
              <a:xfrm>
                <a:off x="-2816" y="4581128"/>
                <a:ext cx="9144000" cy="1717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CBC-MAC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: Let</a:t>
                </a:r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/>
                  <a:t>  </a:t>
                </a:r>
                <a:r>
                  <a:rPr lang="en-US" altLang="zh-CN" sz="2400" dirty="0" smtClean="0"/>
                  <a:t>be </a:t>
                </a:r>
                <a:r>
                  <a:rPr lang="en-US" altLang="zh-CN" sz="2400" dirty="0"/>
                  <a:t>an encryption </a:t>
                </a:r>
                <a:r>
                  <a:rPr lang="en-US" altLang="zh-CN" sz="2400" dirty="0" smtClean="0"/>
                  <a:t>rule in a block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cipher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.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/>
                      <m:t>ISO</m:t>
                    </m:r>
                    <m:r>
                      <m:rPr>
                        <m:nor/>
                      </m:rPr>
                      <a:rPr lang="en-US" altLang="zh-CN" b="1"/>
                      <m:t>/</m:t>
                    </m:r>
                    <m:r>
                      <m:rPr>
                        <m:nor/>
                      </m:rPr>
                      <a:rPr lang="en-US" altLang="zh-CN" b="1"/>
                      <m:t>IEC</m:t>
                    </m:r>
                    <m:r>
                      <m:rPr>
                        <m:nor/>
                      </m:rPr>
                      <a:rPr lang="en-US" altLang="zh-CN" b="1"/>
                      <m:t> 9797</m:t>
                    </m:r>
                  </m:oMath>
                </a14:m>
                <a:r>
                  <a:rPr lang="en-US" altLang="zh-CN" sz="2400" dirty="0" smtClean="0"/>
                  <a:t>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𝐼𝑉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is fixed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The tag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. </a:t>
                </a:r>
                <a:endParaRPr lang="en-US" altLang="zh-CN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16" y="4581128"/>
                <a:ext cx="9144000" cy="1717393"/>
              </a:xfrm>
              <a:prstGeom prst="rect">
                <a:avLst/>
              </a:prstGeom>
              <a:blipFill>
                <a:blip r:embed="rId17"/>
                <a:stretch>
                  <a:fillRect l="-1067" t="-355" b="-3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670225" y="2624563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225" y="2624563"/>
                <a:ext cx="685800" cy="6858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660825" y="2624563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825" y="2624563"/>
                <a:ext cx="685800" cy="6858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7651425" y="2624563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425" y="2624563"/>
                <a:ext cx="685800" cy="6858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839135" y="167796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35" y="1677960"/>
                <a:ext cx="276101" cy="276999"/>
              </a:xfrm>
              <a:prstGeom prst="rect">
                <a:avLst/>
              </a:prstGeom>
              <a:blipFill>
                <a:blip r:embed="rId20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827567" y="168036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67" y="1680361"/>
                <a:ext cx="281424" cy="276999"/>
              </a:xfrm>
              <a:prstGeom prst="rect">
                <a:avLst/>
              </a:prstGeom>
              <a:blipFill>
                <a:blip r:embed="rId21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813722" y="167796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722" y="1677960"/>
                <a:ext cx="281423" cy="276999"/>
              </a:xfrm>
              <a:prstGeom prst="rect">
                <a:avLst/>
              </a:prstGeom>
              <a:blipFill>
                <a:blip r:embed="rId22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134968" y="3429000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968" y="3429000"/>
                <a:ext cx="277768" cy="276999"/>
              </a:xfrm>
              <a:prstGeom prst="rect">
                <a:avLst/>
              </a:prstGeom>
              <a:blipFill>
                <a:blip r:embed="rId23"/>
                <a:stretch>
                  <a:fillRect l="-21739" r="-6522" b="-2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147531" y="3431401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531" y="3431401"/>
                <a:ext cx="283090" cy="276999"/>
              </a:xfrm>
              <a:prstGeom prst="rect">
                <a:avLst/>
              </a:prstGeom>
              <a:blipFill>
                <a:blip r:embed="rId24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887932" y="3803123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932" y="3803123"/>
                <a:ext cx="283090" cy="276999"/>
              </a:xfrm>
              <a:prstGeom prst="rect">
                <a:avLst/>
              </a:prstGeom>
              <a:blipFill>
                <a:blip r:embed="rId25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6013164" y="2020731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13125" y="3315464"/>
            <a:ext cx="449" cy="1948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990822" y="3335763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862505" y="2154524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505" y="2154524"/>
                <a:ext cx="292644" cy="276999"/>
              </a:xfrm>
              <a:prstGeom prst="rect">
                <a:avLst/>
              </a:prstGeom>
              <a:blipFill>
                <a:blip r:embed="rId26"/>
                <a:stretch>
                  <a:fillRect l="-20833" r="-1458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894471" y="2158404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471" y="2158404"/>
                <a:ext cx="253274" cy="276999"/>
              </a:xfrm>
              <a:prstGeom prst="rect">
                <a:avLst/>
              </a:prstGeom>
              <a:blipFill>
                <a:blip r:embed="rId27"/>
                <a:stretch>
                  <a:fillRect l="-26829" r="-26829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 flipH="1">
            <a:off x="6015665" y="2396651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18183" y="2300644"/>
            <a:ext cx="813254" cy="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983444" y="2017793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864751" y="2155466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751" y="2155466"/>
                <a:ext cx="253274" cy="276999"/>
              </a:xfrm>
              <a:prstGeom prst="rect">
                <a:avLst/>
              </a:prstGeom>
              <a:blipFill>
                <a:blip r:embed="rId28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 flipH="1">
            <a:off x="6985945" y="2393713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7974044" y="2017793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855351" y="2155466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351" y="2155466"/>
                <a:ext cx="253274" cy="276999"/>
              </a:xfrm>
              <a:prstGeom prst="rect">
                <a:avLst/>
              </a:prstGeom>
              <a:blipFill>
                <a:blip r:embed="rId29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H="1">
            <a:off x="7976545" y="2393713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497530" y="2304916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497530" y="2304916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011404" y="3511023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500797" y="2307063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500797" y="2307063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14671" y="3513170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544629" y="4221088"/>
                <a:ext cx="2627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1" dirty="0" smtClean="0"/>
                  <a:t>CBC-MAC: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)↦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629" y="4221088"/>
                <a:ext cx="2627771" cy="276999"/>
              </a:xfrm>
              <a:prstGeom prst="rect">
                <a:avLst/>
              </a:prstGeom>
              <a:blipFill>
                <a:blip r:embed="rId30"/>
                <a:stretch>
                  <a:fillRect l="-5568" t="-28261" r="-92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68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096766" y="4572882"/>
            <a:ext cx="3452701" cy="2070100"/>
          </a:xfrm>
          <a:prstGeom prst="rect">
            <a:avLst/>
          </a:prstGeom>
        </p:spPr>
      </p:pic>
      <p:cxnSp>
        <p:nvCxnSpPr>
          <p:cNvPr id="71" name="Straight Arrow Connector 70"/>
          <p:cNvCxnSpPr/>
          <p:nvPr/>
        </p:nvCxnSpPr>
        <p:spPr>
          <a:xfrm flipH="1">
            <a:off x="7020272" y="3315464"/>
            <a:ext cx="449" cy="1948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90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51" grpId="0"/>
      <p:bldP spid="53" grpId="0"/>
      <p:bldP spid="57" grpId="0"/>
      <p:bldP spid="60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Security of CBC-MAC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764704"/>
                <a:ext cx="9144000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Birthday Chosen Message Attack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: for messages of length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endParaRPr lang="en-US" altLang="zh-CN" sz="24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4704"/>
                <a:ext cx="9144000" cy="535531"/>
              </a:xfrm>
              <a:prstGeom prst="rect">
                <a:avLst/>
              </a:prstGeom>
              <a:blipFill>
                <a:blip r:embed="rId2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0544" y="1340768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4" y="1340768"/>
                <a:ext cx="504056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26648" y="1340768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648" y="1340768"/>
                <a:ext cx="504056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62752" y="1340768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752" y="1340768"/>
                <a:ext cx="504056" cy="43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98856" y="1340768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856" y="1340768"/>
                <a:ext cx="504056" cy="432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134960" y="1340768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960" y="1340768"/>
                <a:ext cx="504056" cy="432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071064" y="1340768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64" y="1340768"/>
                <a:ext cx="504056" cy="432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90544" y="1916832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4" y="1916832"/>
                <a:ext cx="504056" cy="432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326648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648" y="1916832"/>
                <a:ext cx="504056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262752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752" y="1916832"/>
                <a:ext cx="504056" cy="4320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198856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856" y="1916832"/>
                <a:ext cx="504056" cy="4320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134960" y="1916832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960" y="1916832"/>
                <a:ext cx="504056" cy="4320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071064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64" y="1916832"/>
                <a:ext cx="504056" cy="43204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90544" y="2492896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4" y="2492896"/>
                <a:ext cx="504056" cy="4320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26648" y="2492896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648" y="2492896"/>
                <a:ext cx="504056" cy="4320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62752" y="2492896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752" y="2492896"/>
                <a:ext cx="504056" cy="43204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198856" y="2492896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856" y="2492896"/>
                <a:ext cx="504056" cy="43204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134960" y="2492896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960" y="2492896"/>
                <a:ext cx="504056" cy="432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071064" y="2492896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64" y="2492896"/>
                <a:ext cx="504056" cy="43204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90544" y="3068960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4" y="3068960"/>
                <a:ext cx="504056" cy="43204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326648" y="3068960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648" y="3068960"/>
                <a:ext cx="504056" cy="43204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262752" y="3068960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752" y="3068960"/>
                <a:ext cx="504056" cy="43204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198856" y="3068960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856" y="3068960"/>
                <a:ext cx="504056" cy="43204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134960" y="3068960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960" y="3068960"/>
                <a:ext cx="504056" cy="4320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071064" y="3068960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64" y="3068960"/>
                <a:ext cx="504056" cy="43204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90544" y="3645024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4" y="3645024"/>
                <a:ext cx="504056" cy="43204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326648" y="3645024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648" y="3645024"/>
                <a:ext cx="504056" cy="432048"/>
              </a:xfrm>
              <a:prstGeom prst="rect">
                <a:avLst/>
              </a:prstGeom>
              <a:blipFill>
                <a:blip r:embed="rId2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262752" y="3645024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752" y="3645024"/>
                <a:ext cx="504056" cy="432048"/>
              </a:xfrm>
              <a:prstGeom prst="rect">
                <a:avLst/>
              </a:prstGeom>
              <a:blipFill>
                <a:blip r:embed="rId2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198856" y="3645024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856" y="3645024"/>
                <a:ext cx="504056" cy="43204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134960" y="3645024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960" y="3645024"/>
                <a:ext cx="504056" cy="43204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071064" y="3645024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64" y="3645024"/>
                <a:ext cx="504056" cy="43204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1"/>
              <p:cNvSpPr txBox="1"/>
              <p:nvPr/>
            </p:nvSpPr>
            <p:spPr>
              <a:xfrm>
                <a:off x="367020" y="4149080"/>
                <a:ext cx="5069076" cy="258365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≈1.17⋅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are distinct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are randomly chosen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are fixed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Birthday paradox: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W.l.o.g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., suppose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20" y="4149080"/>
                <a:ext cx="5069076" cy="2583656"/>
              </a:xfrm>
              <a:prstGeom prst="rect">
                <a:avLst/>
              </a:prstGeom>
              <a:blipFill>
                <a:blip r:embed="rId31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810394" y="1335776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394" y="1335776"/>
                <a:ext cx="504056" cy="43204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810394" y="1911840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394" y="1911840"/>
                <a:ext cx="504056" cy="43204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810394" y="2487904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394" y="2487904"/>
                <a:ext cx="504056" cy="43204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810394" y="3063968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394" y="3063968"/>
                <a:ext cx="504056" cy="43204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810394" y="3640032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394" y="3640032"/>
                <a:ext cx="504056" cy="43204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516216" y="1340768"/>
                <a:ext cx="23042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340768"/>
                <a:ext cx="2304256" cy="432048"/>
              </a:xfrm>
              <a:prstGeom prst="rect">
                <a:avLst/>
              </a:prstGeom>
              <a:blipFill>
                <a:blip r:embed="rId3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516216" y="1916832"/>
                <a:ext cx="23042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916832"/>
                <a:ext cx="2304256" cy="432048"/>
              </a:xfrm>
              <a:prstGeom prst="rect">
                <a:avLst/>
              </a:prstGeom>
              <a:blipFill>
                <a:blip r:embed="rId3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516216" y="2492896"/>
                <a:ext cx="23042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492896"/>
                <a:ext cx="2304256" cy="432048"/>
              </a:xfrm>
              <a:prstGeom prst="rect">
                <a:avLst/>
              </a:prstGeom>
              <a:blipFill>
                <a:blip r:embed="rId37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516216" y="3068960"/>
                <a:ext cx="23042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068960"/>
                <a:ext cx="2304256" cy="432048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516216" y="3645024"/>
                <a:ext cx="23042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645024"/>
                <a:ext cx="2304256" cy="432048"/>
              </a:xfrm>
              <a:prstGeom prst="rect">
                <a:avLst/>
              </a:prstGeom>
              <a:blipFill>
                <a:blip r:embed="rId39"/>
                <a:stretch>
                  <a:fillRect l="-2356"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617570" y="4304129"/>
            <a:ext cx="8944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/>
              <a:t>CBC-MAC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436969" y="4304129"/>
            <a:ext cx="3835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/>
              <a:t>tags</a:t>
            </a:r>
            <a:endParaRPr lang="zh-CN" alt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062422" y="4110180"/>
            <a:ext cx="2354" cy="23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602094" y="4110180"/>
            <a:ext cx="2354" cy="23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ame 50"/>
          <p:cNvSpPr/>
          <p:nvPr/>
        </p:nvSpPr>
        <p:spPr>
          <a:xfrm>
            <a:off x="8338020" y="1360018"/>
            <a:ext cx="357686" cy="384292"/>
          </a:xfrm>
          <a:prstGeom prst="frame">
            <a:avLst>
              <a:gd name="adj1" fmla="val 180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Frame 51"/>
          <p:cNvSpPr/>
          <p:nvPr/>
        </p:nvSpPr>
        <p:spPr>
          <a:xfrm>
            <a:off x="8338020" y="1945338"/>
            <a:ext cx="357686" cy="384292"/>
          </a:xfrm>
          <a:prstGeom prst="frame">
            <a:avLst>
              <a:gd name="adj1" fmla="val 180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Frame 52"/>
          <p:cNvSpPr/>
          <p:nvPr/>
        </p:nvSpPr>
        <p:spPr>
          <a:xfrm>
            <a:off x="7291408" y="1360018"/>
            <a:ext cx="357686" cy="384292"/>
          </a:xfrm>
          <a:prstGeom prst="frame">
            <a:avLst>
              <a:gd name="adj1" fmla="val 180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Frame 53"/>
          <p:cNvSpPr/>
          <p:nvPr/>
        </p:nvSpPr>
        <p:spPr>
          <a:xfrm>
            <a:off x="7291408" y="1945338"/>
            <a:ext cx="357686" cy="384292"/>
          </a:xfrm>
          <a:prstGeom prst="frame">
            <a:avLst>
              <a:gd name="adj1" fmla="val 180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1"/>
              <p:cNvSpPr txBox="1"/>
              <p:nvPr/>
            </p:nvSpPr>
            <p:spPr>
              <a:xfrm>
                <a:off x="5575120" y="4797625"/>
                <a:ext cx="3245352" cy="158370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120" y="4797625"/>
                <a:ext cx="3245352" cy="1583703"/>
              </a:xfrm>
              <a:prstGeom prst="rect">
                <a:avLst/>
              </a:prstGeom>
              <a:blipFill>
                <a:blip r:embed="rId40"/>
                <a:stretch>
                  <a:fillRect l="-1306" b="-2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14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2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" grpId="0"/>
      <p:bldP spid="46" grpId="0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Security of CBC-MAC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764704"/>
                <a:ext cx="9144000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Birthday Chosen Message Attack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: for messages of length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endParaRPr lang="en-US" altLang="zh-CN" sz="24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4704"/>
                <a:ext cx="9144000" cy="535531"/>
              </a:xfrm>
              <a:prstGeom prst="rect">
                <a:avLst/>
              </a:prstGeom>
              <a:blipFill>
                <a:blip r:embed="rId2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0544" y="1340768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4" y="1340768"/>
                <a:ext cx="504056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26648" y="1340768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648" y="1340768"/>
                <a:ext cx="504056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62752" y="1340768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752" y="1340768"/>
                <a:ext cx="504056" cy="43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98856" y="1340768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856" y="1340768"/>
                <a:ext cx="504056" cy="432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134960" y="1340768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960" y="1340768"/>
                <a:ext cx="504056" cy="432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071064" y="1340768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64" y="1340768"/>
                <a:ext cx="504056" cy="432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90544" y="1916832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4" y="1916832"/>
                <a:ext cx="504056" cy="432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326648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648" y="1916832"/>
                <a:ext cx="504056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262752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752" y="1916832"/>
                <a:ext cx="504056" cy="4320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198856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856" y="1916832"/>
                <a:ext cx="504056" cy="4320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134960" y="1916832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960" y="1916832"/>
                <a:ext cx="504056" cy="4320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071064" y="1916832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64" y="1916832"/>
                <a:ext cx="504056" cy="43204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90544" y="2492896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4" y="2492896"/>
                <a:ext cx="504056" cy="4320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26648" y="2492896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648" y="2492896"/>
                <a:ext cx="504056" cy="4320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62752" y="2492896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752" y="2492896"/>
                <a:ext cx="504056" cy="43204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198856" y="2492896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856" y="2492896"/>
                <a:ext cx="504056" cy="43204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134960" y="2492896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960" y="2492896"/>
                <a:ext cx="504056" cy="432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071064" y="2492896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64" y="2492896"/>
                <a:ext cx="504056" cy="43204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90544" y="3068960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4" y="3068960"/>
                <a:ext cx="504056" cy="43204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326648" y="3068960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648" y="3068960"/>
                <a:ext cx="504056" cy="43204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262752" y="3068960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752" y="3068960"/>
                <a:ext cx="504056" cy="43204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198856" y="3068960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856" y="3068960"/>
                <a:ext cx="504056" cy="43204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134960" y="3068960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960" y="3068960"/>
                <a:ext cx="504056" cy="4320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071064" y="3068960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64" y="3068960"/>
                <a:ext cx="504056" cy="43204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90544" y="3645024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4" y="3645024"/>
                <a:ext cx="504056" cy="43204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326648" y="3645024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648" y="3645024"/>
                <a:ext cx="504056" cy="432048"/>
              </a:xfrm>
              <a:prstGeom prst="rect">
                <a:avLst/>
              </a:prstGeom>
              <a:blipFill>
                <a:blip r:embed="rId2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262752" y="3645024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752" y="3645024"/>
                <a:ext cx="504056" cy="432048"/>
              </a:xfrm>
              <a:prstGeom prst="rect">
                <a:avLst/>
              </a:prstGeom>
              <a:blipFill>
                <a:blip r:embed="rId2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198856" y="3645024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856" y="3645024"/>
                <a:ext cx="504056" cy="43204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134960" y="3645024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960" y="3645024"/>
                <a:ext cx="504056" cy="43204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071064" y="3645024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64" y="3645024"/>
                <a:ext cx="504056" cy="43204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1"/>
              <p:cNvSpPr txBox="1"/>
              <p:nvPr/>
            </p:nvSpPr>
            <p:spPr>
              <a:xfrm>
                <a:off x="367020" y="4149080"/>
                <a:ext cx="5069076" cy="23174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is any nonzero </a:t>
                </a:r>
                <a:r>
                  <a:rPr lang="en-US" altLang="zh-CN" sz="2000" b="0" dirty="0" err="1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bitstring</a:t>
                </a:r>
                <a:endParaRPr lang="en-US" altLang="zh-CN" sz="2000" b="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CBC</m:t>
                    </m:r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MAC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CBC</m:t>
                    </m:r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MAC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Request the tag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CBC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MAC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20" y="4149080"/>
                <a:ext cx="5069076" cy="2317429"/>
              </a:xfrm>
              <a:prstGeom prst="rect">
                <a:avLst/>
              </a:prstGeom>
              <a:blipFill>
                <a:blip r:embed="rId31"/>
                <a:stretch>
                  <a:fillRect l="-837"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810394" y="1335776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394" y="1335776"/>
                <a:ext cx="504056" cy="43204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810394" y="1911840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394" y="1911840"/>
                <a:ext cx="504056" cy="43204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810394" y="2487904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394" y="2487904"/>
                <a:ext cx="504056" cy="43204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810394" y="3063968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394" y="3063968"/>
                <a:ext cx="504056" cy="43204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810394" y="3640032"/>
                <a:ext cx="5040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394" y="3640032"/>
                <a:ext cx="504056" cy="43204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516216" y="1340768"/>
                <a:ext cx="23042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340768"/>
                <a:ext cx="2304256" cy="432048"/>
              </a:xfrm>
              <a:prstGeom prst="rect">
                <a:avLst/>
              </a:prstGeom>
              <a:blipFill>
                <a:blip r:embed="rId3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516216" y="1916832"/>
                <a:ext cx="23042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916832"/>
                <a:ext cx="2304256" cy="432048"/>
              </a:xfrm>
              <a:prstGeom prst="rect">
                <a:avLst/>
              </a:prstGeom>
              <a:blipFill>
                <a:blip r:embed="rId3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516216" y="2492896"/>
                <a:ext cx="23042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492896"/>
                <a:ext cx="2304256" cy="432048"/>
              </a:xfrm>
              <a:prstGeom prst="rect">
                <a:avLst/>
              </a:prstGeom>
              <a:blipFill>
                <a:blip r:embed="rId37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516216" y="3068960"/>
                <a:ext cx="2304256" cy="43204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068960"/>
                <a:ext cx="2304256" cy="432048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516216" y="3645024"/>
                <a:ext cx="2304256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645024"/>
                <a:ext cx="2304256" cy="432048"/>
              </a:xfrm>
              <a:prstGeom prst="rect">
                <a:avLst/>
              </a:prstGeom>
              <a:blipFill>
                <a:blip r:embed="rId39"/>
                <a:stretch>
                  <a:fillRect l="-2356"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617570" y="4304129"/>
            <a:ext cx="8944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/>
              <a:t>CBC-MAC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436969" y="4304129"/>
            <a:ext cx="3835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/>
              <a:t>tags</a:t>
            </a:r>
            <a:endParaRPr lang="zh-CN" alt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062422" y="4110180"/>
            <a:ext cx="2354" cy="23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602094" y="4110180"/>
            <a:ext cx="2354" cy="23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ame 50"/>
          <p:cNvSpPr/>
          <p:nvPr/>
        </p:nvSpPr>
        <p:spPr>
          <a:xfrm>
            <a:off x="8338020" y="1360018"/>
            <a:ext cx="357686" cy="384292"/>
          </a:xfrm>
          <a:prstGeom prst="frame">
            <a:avLst>
              <a:gd name="adj1" fmla="val 180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Frame 51"/>
          <p:cNvSpPr/>
          <p:nvPr/>
        </p:nvSpPr>
        <p:spPr>
          <a:xfrm>
            <a:off x="8338020" y="1945338"/>
            <a:ext cx="357686" cy="384292"/>
          </a:xfrm>
          <a:prstGeom prst="frame">
            <a:avLst>
              <a:gd name="adj1" fmla="val 180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Frame 52"/>
          <p:cNvSpPr/>
          <p:nvPr/>
        </p:nvSpPr>
        <p:spPr>
          <a:xfrm>
            <a:off x="7291408" y="1360018"/>
            <a:ext cx="357686" cy="384292"/>
          </a:xfrm>
          <a:prstGeom prst="frame">
            <a:avLst>
              <a:gd name="adj1" fmla="val 180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Frame 53"/>
          <p:cNvSpPr/>
          <p:nvPr/>
        </p:nvSpPr>
        <p:spPr>
          <a:xfrm>
            <a:off x="7291408" y="1945338"/>
            <a:ext cx="357686" cy="384292"/>
          </a:xfrm>
          <a:prstGeom prst="frame">
            <a:avLst>
              <a:gd name="adj1" fmla="val 180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1"/>
              <p:cNvSpPr txBox="1"/>
              <p:nvPr/>
            </p:nvSpPr>
            <p:spPr>
              <a:xfrm>
                <a:off x="5575120" y="4797625"/>
                <a:ext cx="3245352" cy="158370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120" y="4797625"/>
                <a:ext cx="3245352" cy="1583703"/>
              </a:xfrm>
              <a:prstGeom prst="rect">
                <a:avLst/>
              </a:prstGeom>
              <a:blipFill>
                <a:blip r:embed="rId40"/>
                <a:stretch>
                  <a:fillRect l="-1306" b="-2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797019" y="6486844"/>
                <a:ext cx="2078389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b="1" dirty="0" smtClean="0">
                    <a:solidFill>
                      <a:schemeClr val="tx1"/>
                    </a:solidFill>
                  </a:rPr>
                  <a:t>-forger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019" y="6486844"/>
                <a:ext cx="2078389" cy="287323"/>
              </a:xfrm>
              <a:prstGeom prst="rect">
                <a:avLst/>
              </a:prstGeom>
              <a:blipFill>
                <a:blip r:embed="rId41"/>
                <a:stretch>
                  <a:fillRect l="-5279" t="-23404" r="-6745" b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63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8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Nested MAC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961062"/>
                <a:ext cx="9144000" cy="5420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CONSTRUCTION: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Nested MAC is the composition of keyed hash families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Hash Family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zh-CN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a hash function in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Hash Family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zh-CN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hash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function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Composition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657350" lvl="3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b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657350" lvl="3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≥|</m:t>
                    </m:r>
                    <m:r>
                      <a:rPr lang="zh-CN" altLang="en-US" sz="200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𝒵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dirty="0" smtClean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 5.9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Suppose that there is no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+1)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-collision attack for a </a:t>
                </a:r>
                <a:endParaRPr lang="en-US" altLang="zh-CN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randomly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there is no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forger for a </a:t>
                </a:r>
                <a:endParaRPr lang="en-US" altLang="zh-CN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randomly chosen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 Suppose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there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forger for the </a:t>
                </a:r>
                <a:endParaRPr lang="en-US" altLang="zh-CN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nested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MAC, for a randomly chosen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∘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</m:e>
                        </m:d>
                      </m:e>
                      <m: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𝐿</m:t>
                            </m:r>
                          </m:e>
                        </m:d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altLang="zh-CN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Then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altLang="zh-CN" sz="2000" dirty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61062"/>
                <a:ext cx="9144000" cy="5420266"/>
              </a:xfrm>
              <a:prstGeom prst="rect">
                <a:avLst/>
              </a:prstGeom>
              <a:blipFill>
                <a:blip r:embed="rId2"/>
                <a:stretch>
                  <a:fillRect l="-1000" t="-112" r="-333" b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96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HMAC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1124744"/>
                <a:ext cx="9144000" cy="4897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HMAC is a nested MAC; adopted as a 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FIPS Standard (</a:t>
                </a:r>
                <a:r>
                  <a:rPr lang="en-US" altLang="zh-CN" sz="1600" b="1" dirty="0">
                    <a:ea typeface="Cambria Math" panose="02040503050406030204" pitchFamily="18" charset="0"/>
                  </a:rPr>
                  <a:t>FIPS </a:t>
                </a:r>
                <a:r>
                  <a:rPr lang="en-US" altLang="zh-CN" sz="1600" b="1" dirty="0" smtClean="0">
                    <a:ea typeface="Cambria Math" panose="02040503050406030204" pitchFamily="18" charset="0"/>
                  </a:rPr>
                  <a:t>198-1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) in March, 2002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𝐇𝐌𝐀𝐂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512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160</m:t>
                        </m:r>
                      </m:sup>
                    </m:sSup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𝐒𝐇𝐀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, an </a:t>
                </a:r>
                <a:r>
                  <a:rPr lang="en-US" altLang="zh-CN" sz="2000" dirty="0" err="1" smtClean="0">
                    <a:ea typeface="Cambria Math" panose="02040503050406030204" pitchFamily="18" charset="0"/>
                  </a:rPr>
                  <a:t>unkeyed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hash function</a:t>
                </a:r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ipad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=3636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⋯36</m:t>
                    </m:r>
                  </m:oMath>
                </a14:m>
                <a:endParaRPr lang="en-US" altLang="zh-CN" sz="2000" b="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opad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⋯5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𝐇𝐌𝐀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𝐒𝐇𝐀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opad</m:t>
                        </m:r>
                      </m:e>
                    </m:d>
                    <m:r>
                      <m:rPr>
                        <m:lit/>
                      </m:rP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r>
                      <a:rPr lang="en-US" altLang="zh-CN" sz="2000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𝐒𝐇𝐀</m:t>
                    </m:r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m:rPr>
                            <m:sty m:val="p"/>
                          </m:rPr>
                          <a:rPr lang="en-US" altLang="zh-CN" sz="2000" i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ipad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r>
                      <a:rPr lang="en-US" altLang="zh-CN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Requirement 1</a:t>
                </a:r>
                <a:r>
                  <a:rPr lang="en-US" altLang="zh-CN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𝐒𝐇𝐀</m:t>
                    </m:r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ipad</m:t>
                        </m:r>
                      </m:e>
                    </m:d>
                    <m:r>
                      <a:rPr lang="en-US" altLang="zh-CN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r>
                      <a:rPr lang="en-US" altLang="zh-CN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is secure against an unknown-key collision attack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Requirement </a:t>
                </a: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2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𝐒𝐇𝐀</m:t>
                    </m:r>
                    <m:r>
                      <a:rPr lang="en-US" altLang="zh-CN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pad</m:t>
                        </m:r>
                      </m:e>
                    </m:d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is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a secure little MAC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Requirements 1 and 2 guarantee that HMAC is a secure big MAC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HMAC is quite </a:t>
                </a: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efficient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HMAC </a:t>
                </a: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will become obsolete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due to the adoption of SHA-3 hash functions</a:t>
                </a:r>
                <a:endParaRPr lang="en-US" altLang="zh-CN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4744"/>
                <a:ext cx="9144000" cy="4897879"/>
              </a:xfrm>
              <a:prstGeom prst="rect">
                <a:avLst/>
              </a:prstGeom>
              <a:blipFill>
                <a:blip r:embed="rId2"/>
                <a:stretch>
                  <a:fillRect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44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4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15693</TotalTime>
  <Words>386</Words>
  <Application>Microsoft Office PowerPoint</Application>
  <PresentationFormat>On-screen Show (4:3)</PresentationFormat>
  <Paragraphs>281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Cambria Math</vt:lpstr>
      <vt:lpstr>Tahoma</vt:lpstr>
      <vt:lpstr>Office Theme</vt:lpstr>
      <vt:lpstr>Applied Cryptography CBC-MAC, birthday chosen message attack, nested MAC, HMAC encrypt-then-MAC, unconditionally secure MAC</vt:lpstr>
      <vt:lpstr>Two Attacks</vt:lpstr>
      <vt:lpstr>CBC-MAC</vt:lpstr>
      <vt:lpstr>Security of CBC-MAC</vt:lpstr>
      <vt:lpstr>Security of CBC-MAC</vt:lpstr>
      <vt:lpstr>PowerPoint Presentation</vt:lpstr>
      <vt:lpstr>Nested MAC</vt:lpstr>
      <vt:lpstr>HMAC</vt:lpstr>
      <vt:lpstr>PowerPoint Presentation</vt:lpstr>
      <vt:lpstr>Authenticated Encryption</vt:lpstr>
      <vt:lpstr>PowerPoint Presentation</vt:lpstr>
      <vt:lpstr>Unconditionally Secure MACs</vt:lpstr>
      <vt:lpstr>Unconditionally Secure MACs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Nonhomogeneous R.R.</dc:title>
  <dc:creator>zhanglf</dc:creator>
  <cp:lastModifiedBy>zhanglf</cp:lastModifiedBy>
  <cp:revision>547</cp:revision>
  <cp:lastPrinted>2022-03-09T06:51:05Z</cp:lastPrinted>
  <dcterms:created xsi:type="dcterms:W3CDTF">2017-01-18T12:13:36Z</dcterms:created>
  <dcterms:modified xsi:type="dcterms:W3CDTF">2022-03-28T08:46:15Z</dcterms:modified>
</cp:coreProperties>
</file>