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0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391" r:id="rId10"/>
    <p:sldId id="423" r:id="rId11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884" autoAdjust="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00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8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Jacobi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symbol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Euler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pseudo-prime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Solovay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-Strassen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2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+mn-lt"/>
              </a:rPr>
              <a:t>S</a:t>
            </a:r>
            <a:r>
              <a:rPr lang="en-US" altLang="zh-CN" dirty="0" err="1">
                <a:solidFill>
                  <a:prstClr val="black"/>
                </a:solidFill>
                <a:latin typeface="+mn-lt"/>
              </a:rPr>
              <a:t>olovay</a:t>
            </a:r>
            <a:r>
              <a:rPr lang="en-US" altLang="zh-CN" dirty="0">
                <a:latin typeface="+mn-lt"/>
              </a:rPr>
              <a:t>-Strassen</a:t>
            </a:r>
            <a:r>
              <a:rPr lang="en-US" altLang="zh-CN" dirty="0">
                <a:solidFill>
                  <a:prstClr val="black"/>
                </a:solidFill>
                <a:latin typeface="+mn-lt"/>
              </a:rPr>
              <a:t> Test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5">
                <a:extLst>
                  <a:ext uri="{FF2B5EF4-FFF2-40B4-BE49-F238E27FC236}">
                    <a16:creationId xmlns:a16="http://schemas.microsoft.com/office/drawing/2014/main" id="{32BAF047-C88C-4FCF-9ECD-F681FB97E363}"/>
                  </a:ext>
                </a:extLst>
              </p:cNvPr>
              <p:cNvSpPr/>
              <p:nvPr/>
            </p:nvSpPr>
            <p:spPr>
              <a:xfrm>
                <a:off x="1" y="1052736"/>
                <a:ext cx="9144000" cy="5172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ALGORITHM:  </a:t>
                </a:r>
                <a:r>
                  <a:rPr lang="en-US" altLang="zh-CN" sz="2400" b="1" dirty="0" err="1"/>
                  <a:t>S</a:t>
                </a:r>
                <a:r>
                  <a:rPr lang="en-US" altLang="zh-CN" sz="2400" b="1" dirty="0" err="1">
                    <a:solidFill>
                      <a:prstClr val="black"/>
                    </a:solidFill>
                  </a:rPr>
                  <a:t>olovay</a:t>
                </a:r>
                <a:r>
                  <a:rPr lang="en-US" altLang="zh-CN" sz="2400" b="1" dirty="0"/>
                  <a:t>-Strassen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// Time complexity is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choose a random integer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composite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mod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then return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prime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n-US" altLang="zh-CN" sz="2000" i="1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solidFill>
                      <a:srgbClr val="C00000"/>
                    </a:solidFill>
                  </a:rPr>
                  <a:t>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else return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composite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Error Probability: S</a:t>
                </a:r>
                <a:r>
                  <a:rPr lang="en-US" altLang="zh-CN" sz="2400" b="1" dirty="0" err="1">
                    <a:solidFill>
                      <a:prstClr val="black"/>
                    </a:solidFill>
                  </a:rPr>
                  <a:t>olovay</a:t>
                </a:r>
                <a:r>
                  <a:rPr lang="en-US" altLang="zh-CN" sz="2400" b="1" dirty="0"/>
                  <a:t>-Strassen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yes-biased Monte Carlo </a:t>
                </a:r>
                <a:r>
                  <a:rPr lang="en-US" altLang="zh-CN" sz="2400" dirty="0" err="1"/>
                  <a:t>Alg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is a prime, the algorithm always outputs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prime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dirty="0"/>
                  <a:t>a composite, the algorithm outputs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prime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)|/(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−1)&lt;1/2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 any specific execution, the error probability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4" name="矩形 5">
                <a:extLst>
                  <a:ext uri="{FF2B5EF4-FFF2-40B4-BE49-F238E27FC236}">
                    <a16:creationId xmlns:a16="http://schemas.microsoft.com/office/drawing/2014/main" id="{32BAF047-C88C-4FCF-9ECD-F681FB97E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52736"/>
                <a:ext cx="9144000" cy="5172057"/>
              </a:xfrm>
              <a:prstGeom prst="rect">
                <a:avLst/>
              </a:prstGeom>
              <a:blipFill>
                <a:blip r:embed="rId4"/>
                <a:stretch>
                  <a:fillRect l="-1000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78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Legendre Symbol</a:t>
            </a:r>
            <a:endParaRPr lang="en-US" sz="1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08720"/>
                <a:ext cx="9144000" cy="562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an odd prime. For any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 </a:t>
                </a:r>
                <a:r>
                  <a:rPr lang="en-US" sz="2400" b="1" dirty="0"/>
                  <a:t>Legendre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is defined as follows: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0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≡0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    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1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𝐐𝐑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𝐐𝐍𝐑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Suppose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is an odd prime. For any integer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,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≡0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=0≡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𝐐𝐑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≡−1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 ±1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// otherwise, the number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must be a QR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621539"/>
              </a:xfrm>
              <a:prstGeom prst="rect">
                <a:avLst/>
              </a:prstGeom>
              <a:blipFill>
                <a:blip r:embed="rId4"/>
                <a:stretch>
                  <a:fillRect l="-1000" t="-108" b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44109" y="4897704"/>
                <a:ext cx="1946623" cy="6915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09" y="4897704"/>
                <a:ext cx="1946623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80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Legendre Symbol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52736"/>
                <a:ext cx="9144000" cy="418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be odd primes. 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.   Then 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then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4186339"/>
              </a:xfrm>
              <a:prstGeom prst="rect">
                <a:avLst/>
              </a:prstGeom>
              <a:blipFill>
                <a:blip r:embed="rId4"/>
                <a:stretch>
                  <a:fillRect l="-1000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1574" y="1675257"/>
                <a:ext cx="2670866" cy="19087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−1)/8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74" y="1675257"/>
                <a:ext cx="2670866" cy="19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54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3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Jacobi Symbol</a:t>
            </a:r>
            <a:endParaRPr lang="en-US" sz="1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28162"/>
                <a:ext cx="9144000" cy="5093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Suppose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is an integer with prime factorization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For any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</a:t>
                </a:r>
                <a:r>
                  <a:rPr lang="en-US" sz="2400" b="1" dirty="0"/>
                  <a:t>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is defined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6278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9975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9975=3×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×7×19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6278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9975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6278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6278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6278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6278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(−1)(−1)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8162"/>
                <a:ext cx="9144000" cy="5093126"/>
              </a:xfrm>
              <a:prstGeom prst="rect">
                <a:avLst/>
              </a:prstGeom>
              <a:blipFill>
                <a:blip r:embed="rId4"/>
                <a:stretch>
                  <a:fillRect l="-1000"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38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Jacobi Symbol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80728"/>
                <a:ext cx="9144000" cy="482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be odd integers and let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. Then</a:t>
                </a:r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4827091"/>
              </a:xfrm>
              <a:prstGeom prst="rect">
                <a:avLst/>
              </a:prstGeom>
              <a:blipFill>
                <a:blip r:embed="rId4"/>
                <a:stretch>
                  <a:fillRect l="-1000" t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36096" y="1470564"/>
                <a:ext cx="3384376" cy="51267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7411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9283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9283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7411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1872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7411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7411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117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7411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117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7411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7411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117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117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117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117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117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117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470564"/>
                <a:ext cx="3384376" cy="5126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180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Euler Pseudo-Prime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80728"/>
                <a:ext cx="9144000" cy="5340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DEFINITION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: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said to be an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Euler Pseudo-Prime to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      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the base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 91 is an Euler Pseudo-Prime to the base 10.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91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⋅1=−1≡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91)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EXMAPLE</a:t>
                </a:r>
                <a:r>
                  <a:rPr lang="en-US" altLang="zh-CN" sz="2400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&gt;1.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if and only if there is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if and only if there is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40501"/>
              </a:xfrm>
              <a:prstGeom prst="rect">
                <a:avLst/>
              </a:prstGeom>
              <a:blipFill>
                <a:blip r:embed="rId4"/>
                <a:stretch>
                  <a:fillRect l="-1000" t="-114" b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02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Euler Pseudo-Prime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31362"/>
                <a:ext cx="9144000" cy="5105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be an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odd composite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number. Then </a:t>
                </a:r>
                <a:r>
                  <a:rPr lang="en-US" altLang="zh-CN" sz="2400" dirty="0"/>
                  <a:t>the number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/>
                  <a:t> s.t.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is a Euler pseudo-prime to the base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)/2.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It suffices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Step 1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: Show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subgroup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Step 2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: Show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    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Idea: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find an element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Step 2.1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is an odd prime;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≥2;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is odd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Step 2.2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are odd primes;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There is a number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By Chinese Remainder Theorem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1362"/>
                <a:ext cx="9144000" cy="5105950"/>
              </a:xfrm>
              <a:prstGeom prst="rect">
                <a:avLst/>
              </a:prstGeom>
              <a:blipFill>
                <a:blip r:embed="rId4"/>
                <a:stretch>
                  <a:fillRect l="-1000" t="-119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496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7432</TotalTime>
  <Words>163</Words>
  <Application>Microsoft Office PowerPoint</Application>
  <PresentationFormat>On-screen Show (4:3)</PresentationFormat>
  <Paragraphs>106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Calibri</vt:lpstr>
      <vt:lpstr>Cambria Math</vt:lpstr>
      <vt:lpstr>Office 主题</vt:lpstr>
      <vt:lpstr>Applied Cryptography Jacobi symbol, Euler pseudo-prime, Solovay-Strassen test</vt:lpstr>
      <vt:lpstr>Legendre Symbol</vt:lpstr>
      <vt:lpstr>Legendre Symbol</vt:lpstr>
      <vt:lpstr>PowerPoint Presentation</vt:lpstr>
      <vt:lpstr>Jacobi Symbol</vt:lpstr>
      <vt:lpstr>Jacobi Symbol</vt:lpstr>
      <vt:lpstr>PowerPoint Presentation</vt:lpstr>
      <vt:lpstr>Euler Pseudo-Prime</vt:lpstr>
      <vt:lpstr>Euler Pseudo-Prime</vt:lpstr>
      <vt:lpstr>Solovay-Strassen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755</cp:revision>
  <cp:lastPrinted>2020-10-28T02:03:01Z</cp:lastPrinted>
  <dcterms:modified xsi:type="dcterms:W3CDTF">2022-05-09T08:20:07Z</dcterms:modified>
</cp:coreProperties>
</file>