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70" r:id="rId2"/>
    <p:sldId id="424" r:id="rId3"/>
    <p:sldId id="434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</p:sldIdLst>
  <p:sldSz cx="9144000" cy="6858000" type="screen4x3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884" autoAdjust="0"/>
  </p:normalViewPr>
  <p:slideViewPr>
    <p:cSldViewPr>
      <p:cViewPr>
        <p:scale>
          <a:sx n="100" d="100"/>
          <a:sy n="100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DDC054-845A-4D23-99A1-1CBDCC461F79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1D7F3D-C027-4E9B-82EE-7A605FD4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98DDEC-F881-4D1D-9B1A-3FF4A3EA4563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C205C-858F-4712-A335-CF92B8F23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0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91.png"/><Relationship Id="rId12" Type="http://schemas.openxmlformats.org/officeDocument/2006/relationships/image" Target="../media/image34.png"/><Relationship Id="rId17" Type="http://schemas.openxmlformats.org/officeDocument/2006/relationships/image" Target="../media/image16.png"/><Relationship Id="rId2" Type="http://schemas.openxmlformats.org/officeDocument/2006/relationships/image" Target="../media/image9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0.png"/><Relationship Id="rId5" Type="http://schemas.openxmlformats.org/officeDocument/2006/relationships/image" Target="../media/image12.png"/><Relationship Id="rId15" Type="http://schemas.openxmlformats.org/officeDocument/2006/relationships/image" Target="../media/image38.pn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191799"/>
                <a:ext cx="9144000" cy="132622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4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Applied Cryptography</a:t>
                </a:r>
                <a:br>
                  <a:rPr lang="en-US" altLang="zh-CN" sz="4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zh-CN" sz="2200" dirty="0"/>
                  <a:t>Pollard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/>
                  <a:t> algorithm, </a:t>
                </a:r>
                <a:r>
                  <a:rPr lang="en-US" altLang="zh-CN" sz="2200" dirty="0"/>
                  <a:t>Pollard Rho </a:t>
                </a:r>
                <a:r>
                  <a:rPr lang="en-US" sz="2200" dirty="0"/>
                  <a:t>algorithm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191799"/>
                <a:ext cx="9144000" cy="1326222"/>
              </a:xfrm>
              <a:blipFill>
                <a:blip r:embed="rId2"/>
                <a:stretch>
                  <a:fillRect t="-922" b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5962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Pollard Rho </a:t>
            </a:r>
            <a:r>
              <a:rPr lang="en-US" dirty="0">
                <a:latin typeface="+mn-lt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/>
              <p:nvPr/>
            </p:nvSpPr>
            <p:spPr>
              <a:xfrm>
                <a:off x="0" y="919050"/>
                <a:ext cx="9144000" cy="4598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</a:t>
                </a:r>
                <a:r>
                  <a:rPr lang="en-US" altLang="zh-CN" sz="2400" dirty="0"/>
                  <a:t>: 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be integers such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.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 Then there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exist </a:t>
                </a:r>
                <a:r>
                  <a:rPr lang="en-US" altLang="zh-CN" sz="2400" dirty="0"/>
                  <a:t>integers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such that </a:t>
                </a:r>
              </a:p>
              <a:p>
                <a:pPr marL="914400" lvl="1" indent="-4572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914400" lvl="1" indent="-4572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≡0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ℓ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and</a:t>
                </a:r>
              </a:p>
              <a:p>
                <a:pPr marL="914400" lvl="1" indent="-4572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=ℓ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≡0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ℓ)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 requirements ①,②,③ are all satisfied.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Find a collision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9050"/>
                <a:ext cx="9144000" cy="4598182"/>
              </a:xfrm>
              <a:prstGeom prst="rect">
                <a:avLst/>
              </a:prstGeom>
              <a:blipFill>
                <a:blip r:embed="rId2"/>
                <a:stretch>
                  <a:fillRect l="-1000" t="-133" r="-667" b="-1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63688" y="5517232"/>
              <a:ext cx="5616624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381068330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20550718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565489321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48489498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1693350401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265760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211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80000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9390141"/>
                  </p:ext>
                </p:extLst>
              </p:nvPr>
            </p:nvGraphicFramePr>
            <p:xfrm>
              <a:off x="1763688" y="5517232"/>
              <a:ext cx="5616624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381068330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20550718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565489321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48489498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1693350401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265760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49" t="-1639" r="-5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07" t="-1639" r="-40326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30064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39" r="-20064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2614" t="-1639" r="-10196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99351" t="-1639" r="-129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2211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49" t="-101639" r="-5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07" t="-101639" r="-4032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1639" r="-30064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1639" r="-20064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2614" t="-101639" r="-10196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99351" t="-101639" r="-129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0000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42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Pollard Rho </a:t>
            </a:r>
            <a:r>
              <a:rPr lang="en-US" dirty="0">
                <a:latin typeface="+mn-lt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/>
              <p:nvPr/>
            </p:nvSpPr>
            <p:spPr>
              <a:xfrm>
                <a:off x="0" y="919642"/>
                <a:ext cx="9144000" cy="5533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ALGORITHM: Pollard Rho Factoring Algorithm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  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external: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′←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mod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while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 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do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′←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′←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gcd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  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     then return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failure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")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     else return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r>
                  <a:rPr lang="en-US" altLang="zh-CN" sz="2400" b="1" dirty="0"/>
                  <a:t>ANALYSIS: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computations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altLang="zh-CN" sz="2000" dirty="0"/>
                  <a:t> should be chosen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altLang="zh-CN" sz="2000" dirty="0"/>
                  <a:t> is large enough!</a:t>
                </a:r>
              </a:p>
            </p:txBody>
          </p:sp>
        </mc:Choice>
        <mc:Fallback xmlns="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9642"/>
                <a:ext cx="9144000" cy="5533694"/>
              </a:xfrm>
              <a:prstGeom prst="rect">
                <a:avLst/>
              </a:prstGeom>
              <a:blipFill>
                <a:blip r:embed="rId2"/>
                <a:stretch>
                  <a:fillRect l="-1000" t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79912" y="1425970"/>
              <a:ext cx="504056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589613641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49710077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412080527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74232475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87442702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77869911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414219556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639825101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670833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677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6577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4105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162703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58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3077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687117"/>
                  </p:ext>
                </p:extLst>
              </p:nvPr>
            </p:nvGraphicFramePr>
            <p:xfrm>
              <a:off x="3779912" y="1425970"/>
              <a:ext cx="504056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589613641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49710077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412080527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74232475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87442702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77869911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414219556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63982510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71" t="-1818" r="-705825" b="-2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818" r="-599038" b="-2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942" t="-1818" r="-504854" b="-2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9038" t="-1818" r="-400000" b="-2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2913" t="-1818" r="-303883" b="-2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2913" t="-1818" r="-203883" b="-2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7115" t="-1818" r="-101923" b="-2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03883" t="-1818" r="-2913" b="-2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76708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71" t="-100000" r="-705825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599038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942" t="-100000" r="-504854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9038" t="-100000" r="-400000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2913" t="-100000" r="-30388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2913" t="-100000" r="-20388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7115" t="-100000" r="-10192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03883" t="-100000" r="-2913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1627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71" t="-203636" r="-705825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3636" r="-599038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942" t="-203636" r="-504854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9038" t="-203636" r="-400000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2913" t="-203636" r="-30388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2913" t="-203636" r="-20388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7115" t="-203636" r="-10192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03883" t="-203636" r="-2913" b="-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3077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07207"/>
                  </p:ext>
                </p:extLst>
              </p:nvPr>
            </p:nvGraphicFramePr>
            <p:xfrm>
              <a:off x="3779912" y="2459518"/>
              <a:ext cx="504056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589613641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49710077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412080527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74232475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87442702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77869911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414219556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639825101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670833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6347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4903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2218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219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4936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4210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4560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162703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3077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07207"/>
                  </p:ext>
                </p:extLst>
              </p:nvPr>
            </p:nvGraphicFramePr>
            <p:xfrm>
              <a:off x="3779912" y="2459518"/>
              <a:ext cx="504056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589613641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49710077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412080527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74232475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87442702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77869911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414219556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63982510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1" t="-1818" r="-705825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818" r="-599038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42" t="-1818" r="-504854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38" t="-1818" r="-400000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913" t="-1818" r="-303883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913" t="-1818" r="-203883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115" t="-1818" r="-101923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883" t="-1818" r="-2913" b="-2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76708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1" t="-100000" r="-705825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0000" r="-599038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42" t="-100000" r="-504854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38" t="-100000" r="-400000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913" t="-100000" r="-303883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913" t="-100000" r="-203883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115" t="-100000" r="-101923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883" t="-100000" r="-2913" b="-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1627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1" t="-203636" r="-705825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3636" r="-59903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42" t="-203636" r="-50485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38" t="-203636" r="-400000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913" t="-203636" r="-30388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913" t="-203636" r="-20388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115" t="-203636" r="-10192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883" t="-203636" r="-2913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3077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9747013"/>
                  </p:ext>
                </p:extLst>
              </p:nvPr>
            </p:nvGraphicFramePr>
            <p:xfrm>
              <a:off x="3779912" y="3498153"/>
              <a:ext cx="504056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589613641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49710077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412080527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74232475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87442702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77869911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414219556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639825101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670833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4872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375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4377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4389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2016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5471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162703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58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3077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9747013"/>
                  </p:ext>
                </p:extLst>
              </p:nvPr>
            </p:nvGraphicFramePr>
            <p:xfrm>
              <a:off x="3779912" y="3498153"/>
              <a:ext cx="504056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589613641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49710077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412080527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74232475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87442702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77869911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414219556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63982510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1" t="-1818" r="-705825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818" r="-599038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942" t="-1818" r="-504854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38" t="-1818" r="-400000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2913" t="-1818" r="-303883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2913" t="-1818" r="-203883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7115" t="-1818" r="-101923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3883" t="-1818" r="-2913" b="-2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76708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1" t="-100000" r="-705825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0000" r="-599038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942" t="-100000" r="-504854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38" t="-100000" r="-400000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2913" t="-100000" r="-303883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2913" t="-100000" r="-203883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7115" t="-100000" r="-101923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3883" t="-100000" r="-2913" b="-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1627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1" t="-203636" r="-705825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3636" r="-59903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942" t="-203636" r="-50485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38" t="-203636" r="-400000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2913" t="-203636" r="-30388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2913" t="-203636" r="-20388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7115" t="-203636" r="-10192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3883" t="-203636" r="-2913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3077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Frame 10"/>
          <p:cNvSpPr/>
          <p:nvPr/>
        </p:nvSpPr>
        <p:spPr>
          <a:xfrm>
            <a:off x="6362964" y="3156430"/>
            <a:ext cx="541006" cy="273910"/>
          </a:xfrm>
          <a:prstGeom prst="frame">
            <a:avLst>
              <a:gd name="adj1" fmla="val 133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223272"/>
                  </p:ext>
                </p:extLst>
              </p:nvPr>
            </p:nvGraphicFramePr>
            <p:xfrm>
              <a:off x="3779912" y="4537414"/>
              <a:ext cx="504056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589613641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49710077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412080527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74232475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87442702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77869911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414219556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639825101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670833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574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6782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731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3708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2458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3783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4945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162703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3077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223272"/>
                  </p:ext>
                </p:extLst>
              </p:nvPr>
            </p:nvGraphicFramePr>
            <p:xfrm>
              <a:off x="3779912" y="4537414"/>
              <a:ext cx="504056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589613641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49710077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412080527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74232475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87442702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77869911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414219556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63982510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1" t="-1818" r="-705825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818" r="-599038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942" t="-1818" r="-504854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038" t="-1818" r="-400000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2913" t="-1818" r="-303883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2913" t="-1818" r="-203883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97115" t="-1818" r="-101923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3883" t="-1818" r="-2913" b="-2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76708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1" t="-100000" r="-705825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00000" r="-599038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942" t="-100000" r="-504854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038" t="-100000" r="-400000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2913" t="-100000" r="-303883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2913" t="-100000" r="-203883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97115" t="-100000" r="-101923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3883" t="-100000" r="-2913" b="-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1627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1" t="-203636" r="-705825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03636" r="-59903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942" t="-203636" r="-50485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038" t="-203636" r="-400000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2913" t="-203636" r="-30388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2913" t="-203636" r="-20388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97115" t="-203636" r="-10192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3883" t="-203636" r="-2913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3077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Frame 13"/>
          <p:cNvSpPr/>
          <p:nvPr/>
        </p:nvSpPr>
        <p:spPr>
          <a:xfrm>
            <a:off x="4474164" y="5236552"/>
            <a:ext cx="541006" cy="273910"/>
          </a:xfrm>
          <a:prstGeom prst="frame">
            <a:avLst>
              <a:gd name="adj1" fmla="val 133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3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The RSA Cryptosystem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"/>
              <p:cNvSpPr txBox="1"/>
              <p:nvPr/>
            </p:nvSpPr>
            <p:spPr>
              <a:xfrm>
                <a:off x="0" y="1068075"/>
                <a:ext cx="9144000" cy="5097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169200">
                  <a:lnSpc>
                    <a:spcPct val="120000"/>
                  </a:lnSpc>
                </a:pPr>
                <a:r>
                  <a:rPr lang="en-US" altLang="zh-CN" sz="2400" b="1" dirty="0"/>
                  <a:t>CRYPTOSYSTEM </a:t>
                </a:r>
                <a:r>
                  <a:rPr lang="en-US" altLang="zh-CN" sz="2400" dirty="0"/>
                  <a:t>(RSA Cryptosystem) </a:t>
                </a:r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nn-NO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nn-NO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nn-NO" altLang="zh-CN" sz="20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nn-NO" altLang="zh-CN" sz="2000" dirty="0"/>
                  <a:t> is the product of two primes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nn-NO" altLang="zh-CN" sz="2000" dirty="0"/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))}</m:t>
                    </m:r>
                  </m:oMath>
                </a14:m>
                <a:endParaRPr lang="nn-NO" altLang="zh-CN" sz="2000" dirty="0"/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nn-NO" altLang="zh-CN" sz="2000" b="1" dirty="0"/>
                  <a:t>Encryption:</a:t>
                </a:r>
                <a:r>
                  <a:rPr lang="nn-NO" altLang="zh-CN" sz="2000" dirty="0"/>
                  <a:t> For every </a:t>
                </a:r>
                <a14:m>
                  <m:oMath xmlns:m="http://schemas.openxmlformats.org/officeDocument/2006/math">
                    <m:r>
                      <a:rPr lang="nn-NO" altLang="zh-CN" sz="20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nn-NO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nn-NO" altLang="zh-CN" sz="2000" dirty="0"/>
                  <a:t>, 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288000"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da-DK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zh-CN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i="1" dirty="0">
                  <a:solidFill>
                    <a:srgbClr val="C00000"/>
                  </a:solidFill>
                </a:endParaRPr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nn-NO" altLang="zh-CN" sz="2000" b="1" dirty="0"/>
                  <a:t>Decryption: </a:t>
                </a:r>
                <a:r>
                  <a:rPr lang="nn-NO" altLang="zh-CN" sz="2000" dirty="0"/>
                  <a:t>For every </a:t>
                </a:r>
                <a14:m>
                  <m:oMath xmlns:m="http://schemas.openxmlformats.org/officeDocument/2006/math">
                    <m:r>
                      <a:rPr lang="nn-NO" altLang="zh-CN" sz="20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nn-NO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nn-NO" altLang="zh-CN" sz="2000" dirty="0"/>
                  <a:t>, 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288000"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indent="-169200">
                  <a:lnSpc>
                    <a:spcPct val="120000"/>
                  </a:lnSpc>
                </a:pPr>
                <a:r>
                  <a:rPr lang="en-US" altLang="zh-CN" sz="2400" b="1" dirty="0"/>
                  <a:t>Security: </a:t>
                </a:r>
                <a:r>
                  <a:rPr lang="en-US" altLang="zh-CN" sz="2400" dirty="0"/>
                  <a:t> It should be hard for the adversary to compute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from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288000" lvl="1">
                  <a:lnSpc>
                    <a:spcPct val="120000"/>
                  </a:lnSpc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How to compute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from</a:t>
                </a:r>
                <a:r>
                  <a:rPr lang="en-US" altLang="zh-CN" sz="24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?</a:t>
                </a:r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Find the primes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088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This step can be done using the extended Euclidean algorithm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8075"/>
                <a:ext cx="9144000" cy="5097229"/>
              </a:xfrm>
              <a:prstGeom prst="rect">
                <a:avLst/>
              </a:prstGeom>
              <a:blipFill>
                <a:blip r:embed="rId2"/>
                <a:stretch>
                  <a:fillRect l="-1000" t="-120" b="-1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88024" y="4236427"/>
                <a:ext cx="3960440" cy="12926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Factoring Problem</a:t>
                </a:r>
              </a:p>
              <a:p>
                <a:r>
                  <a:rPr lang="en-US" altLang="zh-CN" sz="2000" dirty="0"/>
                  <a:t>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, find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such that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1&lt;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236427"/>
                <a:ext cx="3960440" cy="1292662"/>
              </a:xfrm>
              <a:prstGeom prst="rect">
                <a:avLst/>
              </a:prstGeom>
              <a:blipFill>
                <a:blip r:embed="rId3"/>
                <a:stretch>
                  <a:fillRect l="-3517" t="-6481" r="-351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10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52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+mn-lt"/>
                  </a:rPr>
                  <a:t>Pollard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Algorithm</a:t>
                </a:r>
              </a:p>
            </p:txBody>
          </p:sp>
        </mc:Choice>
        <mc:Fallback xmlns="">
          <p:sp>
            <p:nvSpPr>
              <p:cNvPr id="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/>
              <p:nvPr/>
            </p:nvSpPr>
            <p:spPr>
              <a:xfrm>
                <a:off x="0" y="908720"/>
                <a:ext cx="9144000" cy="5816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Scenario: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altLang="zh-CN" sz="2400" dirty="0"/>
                  <a:t> and the prime power divisors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are all small.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FF"/>
                    </a:solidFill>
                  </a:rPr>
                  <a:t>There exists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</a:rPr>
                  <a:t> and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∈[ℓ]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Idea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is a multiple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/>
                  <a:t> for some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must be a factor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400" b="1" dirty="0"/>
                  <a:t>ALGORITHM: Pollard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←2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en-US" altLang="zh-CN" sz="2000" b="1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   do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mod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1&lt;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   then return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   else return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failure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")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816721"/>
              </a:xfrm>
              <a:prstGeom prst="rect">
                <a:avLst/>
              </a:prstGeom>
              <a:blipFill>
                <a:blip r:embed="rId3"/>
                <a:stretch>
                  <a:fillRect l="-1000" t="-105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860032" y="1988840"/>
                <a:ext cx="3816424" cy="33790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/>
                  <a:t>EXAMPLE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=15770708441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180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11620221425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135979</m:t>
                    </m:r>
                  </m:oMath>
                </a14:m>
                <a:endParaRPr lang="en-US" altLang="zh-CN" sz="2000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 135979 × 115979</m:t>
                    </m:r>
                  </m:oMath>
                </a14:m>
                <a:endParaRPr lang="en-US" altLang="zh-CN" sz="2000" b="1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−1=2×3×131×173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988840"/>
                <a:ext cx="3816424" cy="3379067"/>
              </a:xfrm>
              <a:prstGeom prst="rect">
                <a:avLst/>
              </a:prstGeom>
              <a:blipFill>
                <a:blip r:embed="rId4"/>
                <a:stretch>
                  <a:fillRect t="-1073" r="-2063" b="-2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4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+mn-lt"/>
                  </a:rPr>
                  <a:t>Pollard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Algorithm</a:t>
                </a:r>
              </a:p>
            </p:txBody>
          </p:sp>
        </mc:Choice>
        <mc:Fallback xmlns="">
          <p:sp>
            <p:nvSpPr>
              <p:cNvPr id="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/>
              <p:nvPr/>
            </p:nvSpPr>
            <p:spPr>
              <a:xfrm>
                <a:off x="0" y="1124744"/>
                <a:ext cx="9144000" cy="4635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Complexity: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exponentiations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Each requires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multiplications mod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Each multiplication: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There is 1 GCD computation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Complexity: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Consequence: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When we 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to construct RSA, the prime power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divisors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/>
                  <a:t>should not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be too small.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Countermeasure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use safe primes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is a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safe prime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is a prime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is also a prime, i.e.,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/>
                  <a:t>      for an odd prime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4744"/>
                <a:ext cx="9144000" cy="4635115"/>
              </a:xfrm>
              <a:prstGeom prst="rect">
                <a:avLst/>
              </a:prstGeom>
              <a:blipFill>
                <a:blip r:embed="rId3"/>
                <a:stretch>
                  <a:fillRect l="-1000" t="-132" r="-200" b="-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52120" y="1313947"/>
                <a:ext cx="3293402" cy="169277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/>
                  <a:t> EXAMPLE: </a:t>
                </a:r>
                <a:r>
                  <a:rPr lang="en-US" altLang="zh-CN" sz="2000" dirty="0"/>
                  <a:t>safe primes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5,7,11,23,47,59,83,107,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167,179,227,263,347,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359, 383,467, 479,503,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563,587, 719,839, 863,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887,983</m:t>
                    </m:r>
                  </m:oMath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313947"/>
                <a:ext cx="3293402" cy="1692771"/>
              </a:xfrm>
              <a:prstGeom prst="rect">
                <a:avLst/>
              </a:prstGeom>
              <a:blipFill>
                <a:blip r:embed="rId4"/>
                <a:stretch>
                  <a:fillRect l="-2574" t="-3915" r="-1103" b="-5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9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67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Pollard Rho </a:t>
            </a:r>
            <a:r>
              <a:rPr lang="en-US" dirty="0">
                <a:latin typeface="+mn-lt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/>
              <p:nvPr/>
            </p:nvSpPr>
            <p:spPr>
              <a:xfrm>
                <a:off x="0" y="1196752"/>
                <a:ext cx="9144000" cy="4695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Scenario: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altLang="zh-CN" sz="2400" dirty="0"/>
                  <a:t> is small.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Idea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: Find two integers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 Then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Attempt</a:t>
                </a:r>
                <a:r>
                  <a:rPr lang="en-US" altLang="zh-CN" sz="2400" dirty="0"/>
                  <a:t>. Consider a hash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→{0,1,…,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defined by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Birthday Paradox</a:t>
                </a:r>
                <a:r>
                  <a:rPr lang="en-US" altLang="zh-CN" sz="2000" dirty="0"/>
                  <a:t>: 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0,1,…,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≈1.17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 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find</m:t>
                            </m:r>
                            <m: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factor</m:t>
                            </m:r>
                            <m: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Complexity: </a:t>
                </a:r>
                <a:r>
                  <a:rPr lang="en-US" altLang="zh-CN" sz="2000" dirty="0"/>
                  <a:t>need to compute many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until a factor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found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As many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computations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of GCD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Too expensive!</a:t>
                </a:r>
              </a:p>
            </p:txBody>
          </p:sp>
        </mc:Choice>
        <mc:Fallback xmlns="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6752"/>
                <a:ext cx="9144000" cy="4695644"/>
              </a:xfrm>
              <a:prstGeom prst="rect">
                <a:avLst/>
              </a:prstGeom>
              <a:blipFill>
                <a:blip r:embed="rId2"/>
                <a:stretch>
                  <a:fillRect l="-1000" t="-130" b="-1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6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Pollard Rho </a:t>
            </a:r>
            <a:r>
              <a:rPr lang="en-US" dirty="0">
                <a:latin typeface="+mn-lt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/>
              <p:nvPr/>
            </p:nvSpPr>
            <p:spPr>
              <a:xfrm>
                <a:off x="0" y="923169"/>
                <a:ext cx="9144000" cy="5602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Choosing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b="1" dirty="0"/>
                  <a:t> with a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0,1,…,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→{0,1,…,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 example,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for a small constant (say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/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∈{0,1,…,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 err="1">
                    <a:solidFill>
                      <a:srgbClr val="C00000"/>
                    </a:solidFill>
                  </a:rPr>
                  <a:t>s.t.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Assume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Assume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looks like a random subset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zh-CN" dirty="0"/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There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1&lt;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Reduce the number of computations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000" dirty="0"/>
                  <a:t>: there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b="0" i="1" dirty="0">
                    <a:latin typeface="Cambria Math" panose="02040503050406030204" pitchFamily="18" charset="0"/>
                  </a:rPr>
                  <a:t>         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         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3169"/>
                <a:ext cx="9144000" cy="5602175"/>
              </a:xfrm>
              <a:prstGeom prst="rect">
                <a:avLst/>
              </a:prstGeom>
              <a:blipFill>
                <a:blip r:embed="rId2"/>
                <a:stretch>
                  <a:fillRect l="-1000" t="-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32040" y="4941168"/>
                <a:ext cx="3312368" cy="29931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941168"/>
                <a:ext cx="3312368" cy="299313"/>
              </a:xfrm>
              <a:prstGeom prst="rect">
                <a:avLst/>
              </a:prstGeom>
              <a:blipFill>
                <a:blip r:embed="rId3"/>
                <a:stretch>
                  <a:fillRect b="-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32040" y="5280883"/>
                <a:ext cx="3312368" cy="29931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280883"/>
                <a:ext cx="3312368" cy="299313"/>
              </a:xfrm>
              <a:prstGeom prst="rect">
                <a:avLst/>
              </a:prstGeom>
              <a:blipFill>
                <a:blip r:embed="rId4"/>
                <a:stretch>
                  <a:fillRect b="-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32040" y="5937999"/>
                <a:ext cx="3312368" cy="29931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937999"/>
                <a:ext cx="3312368" cy="299313"/>
              </a:xfrm>
              <a:prstGeom prst="rect">
                <a:avLst/>
              </a:prstGeom>
              <a:blipFill>
                <a:blip r:embed="rId5"/>
                <a:stretch>
                  <a:fillRect b="-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25707" y="5620598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707" y="5620598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6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Pollard Rho </a:t>
            </a:r>
            <a:r>
              <a:rPr lang="en-US" dirty="0">
                <a:latin typeface="+mn-lt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051719" y="5157192"/>
                <a:ext cx="504057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19" y="5157192"/>
                <a:ext cx="504057" cy="50405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927860" y="4365104"/>
                <a:ext cx="504057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60" y="4365104"/>
                <a:ext cx="504057" cy="50405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755576" y="2377147"/>
                <a:ext cx="504057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377147"/>
                <a:ext cx="504057" cy="5040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1262658" y="1673932"/>
                <a:ext cx="504057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58" y="1673932"/>
                <a:ext cx="504057" cy="504056"/>
              </a:xfrm>
              <a:prstGeom prst="ellipse">
                <a:avLst/>
              </a:prstGeom>
              <a:blipFill>
                <a:blip r:embed="rId5"/>
                <a:stretch>
                  <a:fillRect l="-5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2843807" y="2636912"/>
            <a:ext cx="504057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2007979" y="1556792"/>
                <a:ext cx="504057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79" y="1556792"/>
                <a:ext cx="504057" cy="504056"/>
              </a:xfrm>
              <a:prstGeom prst="ellipse">
                <a:avLst/>
              </a:prstGeom>
              <a:blipFill>
                <a:blip r:embed="rId6"/>
                <a:stretch>
                  <a:fillRect l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1331639" y="2858363"/>
                <a:ext cx="504057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39" y="2858363"/>
                <a:ext cx="504057" cy="504056"/>
              </a:xfrm>
              <a:prstGeom prst="ellipse">
                <a:avLst/>
              </a:prstGeom>
              <a:blipFill>
                <a:blip r:embed="rId7"/>
                <a:stretch>
                  <a:fillRect l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539552" y="3112700"/>
                <a:ext cx="504057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112700"/>
                <a:ext cx="504057" cy="504056"/>
              </a:xfrm>
              <a:prstGeom prst="ellipse">
                <a:avLst/>
              </a:prstGeom>
              <a:blipFill>
                <a:blip r:embed="rId8"/>
                <a:stretch>
                  <a:fillRect l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1"/>
            <a:endCxn id="9" idx="5"/>
          </p:cNvCxnSpPr>
          <p:nvPr/>
        </p:nvCxnSpPr>
        <p:spPr>
          <a:xfrm flipH="1" flipV="1">
            <a:off x="1358100" y="4795343"/>
            <a:ext cx="767436" cy="43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0"/>
            <a:endCxn id="10" idx="3"/>
          </p:cNvCxnSpPr>
          <p:nvPr/>
        </p:nvCxnSpPr>
        <p:spPr>
          <a:xfrm flipV="1">
            <a:off x="791581" y="2807386"/>
            <a:ext cx="37812" cy="30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0"/>
            <a:endCxn id="11" idx="3"/>
          </p:cNvCxnSpPr>
          <p:nvPr/>
        </p:nvCxnSpPr>
        <p:spPr>
          <a:xfrm flipV="1">
            <a:off x="1007605" y="2104171"/>
            <a:ext cx="328870" cy="27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7"/>
            <a:endCxn id="14" idx="1"/>
          </p:cNvCxnSpPr>
          <p:nvPr/>
        </p:nvCxnSpPr>
        <p:spPr>
          <a:xfrm flipV="1">
            <a:off x="1692898" y="1630609"/>
            <a:ext cx="388898" cy="11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94" idx="3"/>
          </p:cNvCxnSpPr>
          <p:nvPr/>
        </p:nvCxnSpPr>
        <p:spPr>
          <a:xfrm flipH="1">
            <a:off x="2373796" y="3067151"/>
            <a:ext cx="543828" cy="35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6"/>
            <a:endCxn id="62" idx="0"/>
          </p:cNvCxnSpPr>
          <p:nvPr/>
        </p:nvCxnSpPr>
        <p:spPr>
          <a:xfrm>
            <a:off x="2512036" y="1808820"/>
            <a:ext cx="323679" cy="26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2" idx="2"/>
            <a:endCxn id="12" idx="0"/>
          </p:cNvCxnSpPr>
          <p:nvPr/>
        </p:nvCxnSpPr>
        <p:spPr>
          <a:xfrm>
            <a:off x="2970007" y="2311246"/>
            <a:ext cx="125829" cy="3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1"/>
            <a:endCxn id="10" idx="5"/>
          </p:cNvCxnSpPr>
          <p:nvPr/>
        </p:nvCxnSpPr>
        <p:spPr>
          <a:xfrm flipH="1" flipV="1">
            <a:off x="1185816" y="2807386"/>
            <a:ext cx="219640" cy="12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480000" flipH="1" flipV="1">
            <a:off x="791581" y="3616756"/>
            <a:ext cx="45042" cy="24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300000" flipH="1" flipV="1">
            <a:off x="845859" y="4149080"/>
            <a:ext cx="165054" cy="28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 rot="21000000">
                <a:off x="755576" y="3872081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00000">
                <a:off x="755576" y="3872081"/>
                <a:ext cx="125034" cy="276999"/>
              </a:xfrm>
              <a:prstGeom prst="rect">
                <a:avLst/>
              </a:prstGeom>
              <a:blipFill>
                <a:blip r:embed="rId9"/>
                <a:stretch>
                  <a:fillRect l="-27586" r="-27586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 rot="19860000">
                <a:off x="2840344" y="2051612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60000">
                <a:off x="2840344" y="2051612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14634" t="-1961" r="-1951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635896" y="1052736"/>
                <a:ext cx="5040560" cy="19604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0" dirty="0"/>
                  <a:t>Define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s.t.</a:t>
                </a:r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≡0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ℓ)</m:t>
                    </m:r>
                  </m:oMath>
                </a14:m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EXAMPLE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=7171=71×101=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052736"/>
                <a:ext cx="5040560" cy="1960473"/>
              </a:xfrm>
              <a:prstGeom prst="rect">
                <a:avLst/>
              </a:prstGeom>
              <a:blipFill>
                <a:blip r:embed="rId11"/>
                <a:stretch>
                  <a:fillRect l="-842" t="-1231" b="-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39552" y="2125611"/>
                <a:ext cx="24743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25611"/>
                <a:ext cx="247439" cy="299313"/>
              </a:xfrm>
              <a:prstGeom prst="rect">
                <a:avLst/>
              </a:prstGeom>
              <a:blipFill>
                <a:blip r:embed="rId12"/>
                <a:stretch>
                  <a:fillRect l="-15000" r="-17500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115616" y="1401495"/>
                <a:ext cx="46705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401495"/>
                <a:ext cx="467051" cy="299313"/>
              </a:xfrm>
              <a:prstGeom prst="rect">
                <a:avLst/>
              </a:prstGeom>
              <a:blipFill>
                <a:blip r:embed="rId13"/>
                <a:stretch>
                  <a:fillRect l="-6494" r="-519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94" idx="1"/>
            <a:endCxn id="15" idx="5"/>
          </p:cNvCxnSpPr>
          <p:nvPr/>
        </p:nvCxnSpPr>
        <p:spPr>
          <a:xfrm flipH="1" flipV="1">
            <a:off x="1761879" y="3288602"/>
            <a:ext cx="361849" cy="13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23728" y="3284984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284984"/>
                <a:ext cx="250068" cy="276999"/>
              </a:xfrm>
              <a:prstGeom prst="rect">
                <a:avLst/>
              </a:prstGeom>
              <a:blipFill>
                <a:blip r:embed="rId1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005113" y="1196752"/>
                <a:ext cx="46705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113" y="1196752"/>
                <a:ext cx="467051" cy="299313"/>
              </a:xfrm>
              <a:prstGeom prst="rect">
                <a:avLst/>
              </a:prstGeom>
              <a:blipFill>
                <a:blip r:embed="rId15"/>
                <a:stretch>
                  <a:fillRect l="-6494" r="-3896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3" name="Table 10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219843"/>
                  </p:ext>
                </p:extLst>
              </p:nvPr>
            </p:nvGraphicFramePr>
            <p:xfrm>
              <a:off x="3635896" y="3147601"/>
              <a:ext cx="504056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589613641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49710077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412080527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74232475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87442702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77869911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414219556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639825101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3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670833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 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677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6577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4105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162703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38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58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3077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3" name="Table 10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219843"/>
                  </p:ext>
                </p:extLst>
              </p:nvPr>
            </p:nvGraphicFramePr>
            <p:xfrm>
              <a:off x="3635896" y="3147601"/>
              <a:ext cx="504056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589613641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49710077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412080527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74232475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87442702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77869911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414219556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63982510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62" t="-5455" r="-698077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3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6708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62" t="-103571" r="-698077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 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677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6577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4105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1627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62" t="-207273" r="-698077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38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58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3077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818965"/>
                  </p:ext>
                </p:extLst>
              </p:nvPr>
            </p:nvGraphicFramePr>
            <p:xfrm>
              <a:off x="3635896" y="4287833"/>
              <a:ext cx="504056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589613641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49710077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412080527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74232475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87442702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77869911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414219556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639825101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9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12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13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14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670833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6347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4903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2218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219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4936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4210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4560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162703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37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3077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818965"/>
                  </p:ext>
                </p:extLst>
              </p:nvPr>
            </p:nvGraphicFramePr>
            <p:xfrm>
              <a:off x="3635896" y="4287833"/>
              <a:ext cx="504056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589613641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49710077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412080527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74232475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87442702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77869911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414219556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63982510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962" t="-5455" r="-698077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9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12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13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14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6708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962" t="-103571" r="-698077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6347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4903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2218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219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4936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4210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4560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1627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962" t="-207273" r="-698077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37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3077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" name="Table 1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709161"/>
                  </p:ext>
                </p:extLst>
              </p:nvPr>
            </p:nvGraphicFramePr>
            <p:xfrm>
              <a:off x="3635896" y="5428064"/>
              <a:ext cx="504056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589613641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49710077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412080527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74232475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87442702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77869911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414219556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639825101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19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670833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4872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375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4377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4389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2016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5471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88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162703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44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58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3077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8" name="Table 1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709161"/>
                  </p:ext>
                </p:extLst>
              </p:nvPr>
            </p:nvGraphicFramePr>
            <p:xfrm>
              <a:off x="3635896" y="5428064"/>
              <a:ext cx="504056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589613641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49710077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412080527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74232475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87442702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77869911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414219556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63982510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962" t="-5455" r="-698077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19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6708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962" t="-103571" r="-698077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4872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375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4377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4389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2016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5471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88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1627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962" t="-207273" r="-698077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44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46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58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28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17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3077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9" name="Frame 108"/>
          <p:cNvSpPr/>
          <p:nvPr/>
        </p:nvSpPr>
        <p:spPr>
          <a:xfrm>
            <a:off x="8083142" y="3842576"/>
            <a:ext cx="541006" cy="273910"/>
          </a:xfrm>
          <a:prstGeom prst="frame">
            <a:avLst>
              <a:gd name="adj1" fmla="val 133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Frame 109"/>
          <p:cNvSpPr/>
          <p:nvPr/>
        </p:nvSpPr>
        <p:spPr>
          <a:xfrm>
            <a:off x="6193120" y="6130240"/>
            <a:ext cx="541006" cy="273910"/>
          </a:xfrm>
          <a:prstGeom prst="frame">
            <a:avLst>
              <a:gd name="adj1" fmla="val 133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7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61" grpId="0"/>
      <p:bldP spid="62" grpId="0"/>
      <p:bldP spid="72" grpId="0" animBg="1"/>
      <p:bldP spid="73" grpId="0"/>
      <p:bldP spid="74" grpId="0"/>
      <p:bldP spid="94" grpId="0"/>
      <p:bldP spid="101" grpId="0"/>
      <p:bldP spid="109" grpId="0" animBg="1"/>
      <p:bldP spid="1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7459</TotalTime>
  <Words>1354</Words>
  <Application>Microsoft Office PowerPoint</Application>
  <PresentationFormat>全屏显示(4:3)</PresentationFormat>
  <Paragraphs>324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宋体</vt:lpstr>
      <vt:lpstr>Arial</vt:lpstr>
      <vt:lpstr>Calibri</vt:lpstr>
      <vt:lpstr>Cambria Math</vt:lpstr>
      <vt:lpstr>Office 主题</vt:lpstr>
      <vt:lpstr>Applied Cryptography Pollard p-1 algorithm, Pollard Rho algorithm</vt:lpstr>
      <vt:lpstr>The RSA Cryptosystem</vt:lpstr>
      <vt:lpstr>PowerPoint 演示文稿</vt:lpstr>
      <vt:lpstr>Pollard p-1 Algorithm</vt:lpstr>
      <vt:lpstr>Pollard p-1 Algorithm</vt:lpstr>
      <vt:lpstr>PowerPoint 演示文稿</vt:lpstr>
      <vt:lpstr>Pollard Rho Algorithm</vt:lpstr>
      <vt:lpstr>Pollard Rho Algorithm</vt:lpstr>
      <vt:lpstr>Pollard Rho Algorithm</vt:lpstr>
      <vt:lpstr>Pollard Rho Algorithm</vt:lpstr>
      <vt:lpstr>Pollard Rho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zhanglf</cp:lastModifiedBy>
  <cp:revision>757</cp:revision>
  <cp:lastPrinted>2020-10-28T02:03:01Z</cp:lastPrinted>
  <dcterms:modified xsi:type="dcterms:W3CDTF">2022-05-11T08:20:40Z</dcterms:modified>
</cp:coreProperties>
</file>