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0" r:id="rId2"/>
    <p:sldId id="488" r:id="rId3"/>
    <p:sldId id="491" r:id="rId4"/>
    <p:sldId id="490" r:id="rId5"/>
    <p:sldId id="492" r:id="rId6"/>
    <p:sldId id="493" r:id="rId7"/>
    <p:sldId id="494" r:id="rId8"/>
    <p:sldId id="495" r:id="rId9"/>
    <p:sldId id="496" r:id="rId10"/>
    <p:sldId id="497" r:id="rId11"/>
    <p:sldId id="499" r:id="rId12"/>
    <p:sldId id="500" r:id="rId13"/>
    <p:sldId id="501" r:id="rId14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 autoAdjust="0"/>
    <p:restoredTop sz="80884" autoAdjust="0"/>
  </p:normalViewPr>
  <p:slideViewPr>
    <p:cSldViewPr>
      <p:cViewPr varScale="1">
        <p:scale>
          <a:sx n="90" d="100"/>
          <a:sy n="90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1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8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4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9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3.png"/><Relationship Id="rId4" Type="http://schemas.openxmlformats.org/officeDocument/2006/relationships/image" Target="../media/image5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8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21.png"/><Relationship Id="rId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6.png"/><Relationship Id="rId26" Type="http://schemas.openxmlformats.org/officeDocument/2006/relationships/image" Target="../media/image47.png"/><Relationship Id="rId39" Type="http://schemas.openxmlformats.org/officeDocument/2006/relationships/image" Target="../media/image69.png"/><Relationship Id="rId21" Type="http://schemas.openxmlformats.org/officeDocument/2006/relationships/image" Target="../media/image41.png"/><Relationship Id="rId34" Type="http://schemas.openxmlformats.org/officeDocument/2006/relationships/image" Target="../media/image64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17" Type="http://schemas.openxmlformats.org/officeDocument/2006/relationships/image" Target="../media/image35.png"/><Relationship Id="rId25" Type="http://schemas.openxmlformats.org/officeDocument/2006/relationships/image" Target="../media/image46.png"/><Relationship Id="rId33" Type="http://schemas.openxmlformats.org/officeDocument/2006/relationships/image" Target="../media/image550.png"/><Relationship Id="rId38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510.png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45.png"/><Relationship Id="rId32" Type="http://schemas.openxmlformats.org/officeDocument/2006/relationships/image" Target="../media/image540.png"/><Relationship Id="rId37" Type="http://schemas.openxmlformats.org/officeDocument/2006/relationships/image" Target="../media/image67.png"/><Relationship Id="rId5" Type="http://schemas.openxmlformats.org/officeDocument/2006/relationships/image" Target="../media/image18.png"/><Relationship Id="rId15" Type="http://schemas.openxmlformats.org/officeDocument/2006/relationships/image" Target="../media/image33.png"/><Relationship Id="rId23" Type="http://schemas.openxmlformats.org/officeDocument/2006/relationships/image" Target="../media/image43.png"/><Relationship Id="rId28" Type="http://schemas.openxmlformats.org/officeDocument/2006/relationships/image" Target="../media/image500.png"/><Relationship Id="rId36" Type="http://schemas.openxmlformats.org/officeDocument/2006/relationships/image" Target="../media/image66.png"/><Relationship Id="rId10" Type="http://schemas.openxmlformats.org/officeDocument/2006/relationships/image" Target="../media/image230.png"/><Relationship Id="rId19" Type="http://schemas.openxmlformats.org/officeDocument/2006/relationships/image" Target="../media/image37.png"/><Relationship Id="rId31" Type="http://schemas.openxmlformats.org/officeDocument/2006/relationships/image" Target="../media/image53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30.png"/><Relationship Id="rId22" Type="http://schemas.openxmlformats.org/officeDocument/2006/relationships/image" Target="../media/image42.png"/><Relationship Id="rId27" Type="http://schemas.openxmlformats.org/officeDocument/2006/relationships/image" Target="../media/image48.png"/><Relationship Id="rId30" Type="http://schemas.openxmlformats.org/officeDocument/2006/relationships/image" Target="../media/image520.png"/><Relationship Id="rId35" Type="http://schemas.openxmlformats.org/officeDocument/2006/relationships/image" Target="../media/image65.png"/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77.png"/><Relationship Id="rId7" Type="http://schemas.openxmlformats.org/officeDocument/2006/relationships/image" Target="../media/image110.png"/><Relationship Id="rId12" Type="http://schemas.openxmlformats.org/officeDocument/2006/relationships/image" Target="../media/image41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11" Type="http://schemas.openxmlformats.org/officeDocument/2006/relationships/image" Target="../media/image35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20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34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17.png"/><Relationship Id="rId9" Type="http://schemas.openxmlformats.org/officeDocument/2006/relationships/image" Target="../media/image33.png"/><Relationship Id="rId14" Type="http://schemas.openxmlformats.org/officeDocument/2006/relationships/image" Target="../media/image55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8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 err="1"/>
              <a:t>ElGamal</a:t>
            </a:r>
            <a:r>
              <a:rPr lang="en-US" altLang="zh-CN" sz="2000" dirty="0"/>
              <a:t> cryptosystem, Shanks’ algorithm, Pollard Rho algorithm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Pollard Rho Algorithm (1978)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875208"/>
                <a:ext cx="9144000" cy="5650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DLog Problem: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Idea</a:t>
                </a:r>
                <a:r>
                  <a:rPr lang="en-US" altLang="zh-CN" sz="2400" dirty="0"/>
                  <a:t>: Construct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dirty="0"/>
                  <a:t> such that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sz="2000" dirty="0"/>
                  <a:t> for a specific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   //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How to construct the sequence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400" dirty="0"/>
                  <a:t>? // With a hash function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Partition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have roughly equal size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Define a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5208"/>
                <a:ext cx="9144000" cy="5650136"/>
              </a:xfrm>
              <a:prstGeom prst="rect">
                <a:avLst/>
              </a:prstGeom>
              <a:blipFill>
                <a:blip r:embed="rId4"/>
                <a:stretch>
                  <a:fillRect l="-1000" t="-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31441" y="5476364"/>
                <a:ext cx="2748381" cy="8686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441" y="5476364"/>
                <a:ext cx="2748381" cy="868636"/>
              </a:xfrm>
              <a:prstGeom prst="rect">
                <a:avLst/>
              </a:prstGeom>
              <a:blipFill>
                <a:blip r:embed="rId5"/>
                <a:stretch>
                  <a:fillRect l="-4396" t="-5442" b="-1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5916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Pollard Rho Algorithm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"/>
              <p:cNvSpPr txBox="1"/>
              <p:nvPr/>
            </p:nvSpPr>
            <p:spPr>
              <a:xfrm>
                <a:off x="0" y="1247160"/>
                <a:ext cx="9144000" cy="321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/>
                  <a:t>Set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=(1,0,0)</m:t>
                    </m:r>
                  </m:oMath>
                </a14:m>
                <a:r>
                  <a:rPr lang="en-US" altLang="zh-CN" sz="2000" b="0" i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b="0" dirty="0"/>
                  <a:t>and start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(1,0,0)</m:t>
                    </m:r>
                  </m:oMath>
                </a14:m>
                <a:endParaRPr lang="en-US" altLang="zh-CN" sz="2000" b="0" i="1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altLang="zh-CN" sz="2000" dirty="0"/>
                  <a:t> the first coordinate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is a hash function with range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〉 </m:t>
                    </m:r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we consider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000" dirty="0"/>
                  <a:t> elements, then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idea is similar to the Pollard Rho for </a:t>
                </a:r>
                <a:r>
                  <a:rPr lang="en-US" altLang="zh-CN" sz="2000" b="1" dirty="0"/>
                  <a:t>Factoring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Find a collision of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1" dirty="0"/>
              </a:p>
            </p:txBody>
          </p:sp>
        </mc:Choice>
        <mc:Fallback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47160"/>
                <a:ext cx="9144000" cy="3211648"/>
              </a:xfrm>
              <a:prstGeom prst="rect">
                <a:avLst/>
              </a:prstGeom>
              <a:blipFill>
                <a:blip r:embed="rId4"/>
                <a:stretch>
                  <a:fillRect l="-1000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9550" y="4559528"/>
              <a:ext cx="80649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4150">
                      <a:extLst>
                        <a:ext uri="{9D8B030D-6E8A-4147-A177-3AD203B41FA5}">
                          <a16:colId xmlns:a16="http://schemas.microsoft.com/office/drawing/2014/main" val="3810683304"/>
                        </a:ext>
                      </a:extLst>
                    </a:gridCol>
                    <a:gridCol w="1344150">
                      <a:extLst>
                        <a:ext uri="{9D8B030D-6E8A-4147-A177-3AD203B41FA5}">
                          <a16:colId xmlns:a16="http://schemas.microsoft.com/office/drawing/2014/main" val="220550718"/>
                        </a:ext>
                      </a:extLst>
                    </a:gridCol>
                    <a:gridCol w="1344150">
                      <a:extLst>
                        <a:ext uri="{9D8B030D-6E8A-4147-A177-3AD203B41FA5}">
                          <a16:colId xmlns:a16="http://schemas.microsoft.com/office/drawing/2014/main" val="565489321"/>
                        </a:ext>
                      </a:extLst>
                    </a:gridCol>
                    <a:gridCol w="1344150">
                      <a:extLst>
                        <a:ext uri="{9D8B030D-6E8A-4147-A177-3AD203B41FA5}">
                          <a16:colId xmlns:a16="http://schemas.microsoft.com/office/drawing/2014/main" val="248489498"/>
                        </a:ext>
                      </a:extLst>
                    </a:gridCol>
                    <a:gridCol w="1344150">
                      <a:extLst>
                        <a:ext uri="{9D8B030D-6E8A-4147-A177-3AD203B41FA5}">
                          <a16:colId xmlns:a16="http://schemas.microsoft.com/office/drawing/2014/main" val="1693350401"/>
                        </a:ext>
                      </a:extLst>
                    </a:gridCol>
                    <a:gridCol w="1344150">
                      <a:extLst>
                        <a:ext uri="{9D8B030D-6E8A-4147-A177-3AD203B41FA5}">
                          <a16:colId xmlns:a16="http://schemas.microsoft.com/office/drawing/2014/main" val="2265760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211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8000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492407"/>
                  </p:ext>
                </p:extLst>
              </p:nvPr>
            </p:nvGraphicFramePr>
            <p:xfrm>
              <a:off x="539550" y="4559528"/>
              <a:ext cx="80649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4150">
                      <a:extLst>
                        <a:ext uri="{9D8B030D-6E8A-4147-A177-3AD203B41FA5}">
                          <a16:colId xmlns:a16="http://schemas.microsoft.com/office/drawing/2014/main" val="3810683304"/>
                        </a:ext>
                      </a:extLst>
                    </a:gridCol>
                    <a:gridCol w="1344150">
                      <a:extLst>
                        <a:ext uri="{9D8B030D-6E8A-4147-A177-3AD203B41FA5}">
                          <a16:colId xmlns:a16="http://schemas.microsoft.com/office/drawing/2014/main" val="220550718"/>
                        </a:ext>
                      </a:extLst>
                    </a:gridCol>
                    <a:gridCol w="1344150">
                      <a:extLst>
                        <a:ext uri="{9D8B030D-6E8A-4147-A177-3AD203B41FA5}">
                          <a16:colId xmlns:a16="http://schemas.microsoft.com/office/drawing/2014/main" val="565489321"/>
                        </a:ext>
                      </a:extLst>
                    </a:gridCol>
                    <a:gridCol w="1344150">
                      <a:extLst>
                        <a:ext uri="{9D8B030D-6E8A-4147-A177-3AD203B41FA5}">
                          <a16:colId xmlns:a16="http://schemas.microsoft.com/office/drawing/2014/main" val="248489498"/>
                        </a:ext>
                      </a:extLst>
                    </a:gridCol>
                    <a:gridCol w="1344150">
                      <a:extLst>
                        <a:ext uri="{9D8B030D-6E8A-4147-A177-3AD203B41FA5}">
                          <a16:colId xmlns:a16="http://schemas.microsoft.com/office/drawing/2014/main" val="1693350401"/>
                        </a:ext>
                      </a:extLst>
                    </a:gridCol>
                    <a:gridCol w="1344150">
                      <a:extLst>
                        <a:ext uri="{9D8B030D-6E8A-4147-A177-3AD203B41FA5}">
                          <a16:colId xmlns:a16="http://schemas.microsoft.com/office/drawing/2014/main" val="2265760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52" t="-1613" r="-500000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09" t="-1613" r="-402273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300452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613" r="-200452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818" t="-1613" r="-101364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99548" t="-1613" r="-905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2211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52" t="-103279" r="-50000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09" t="-103279" r="-40227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03279" r="-30045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03279" r="-20045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818" t="-103279" r="-10136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99548" t="-103279" r="-905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000099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44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Pollard Rho Algorithm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34864"/>
                <a:ext cx="9144000" cy="534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=809,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=89∈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=618</m:t>
                    </m:r>
                  </m:oMath>
                </a14:m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=101,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∈{0,1,…,100}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809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3)}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809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3)}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809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≡2 (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3)}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=(422,5,11)</m:t>
                    </m:r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422,11,15</m:t>
                        </m:r>
                      </m:e>
                    </m:d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11−5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11−15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101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4864"/>
                <a:ext cx="9144000" cy="5346464"/>
              </a:xfrm>
              <a:prstGeom prst="rect">
                <a:avLst/>
              </a:prstGeom>
              <a:blipFill>
                <a:blip r:embed="rId4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04048" y="1682936"/>
              <a:ext cx="3888432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1400418519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944286149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38269259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11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(618, 0, 1)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(76, 0, 2)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069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(76, 0, 2) 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(113, 0, 4)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819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(46, 0, 3)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(488, 1, 5)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328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(113, 0, 4)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(605, 4, 10)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0003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(349, 1, 4)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(422, 5, 11)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735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(488, 1, 5)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(683, 7, 11)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2805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(555, 2, 5)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(451, 8, 12)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89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(605, 4, 10)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(344, 9, 13)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6356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(451, 5, 10)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(112, 11, 13)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742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(422, 5, 11)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(422, 11, 15)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257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694028"/>
                  </p:ext>
                </p:extLst>
              </p:nvPr>
            </p:nvGraphicFramePr>
            <p:xfrm>
              <a:off x="5004048" y="1682936"/>
              <a:ext cx="3888432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1400418519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944286149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38269259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639" r="-672289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1639" r="-105147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1639" r="-704" b="-10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1144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01639" r="-672289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101639" r="-105147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101639" r="-704" b="-9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8069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201639" r="-672289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201639" r="-105147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201639" r="-704" b="-8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819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301639" r="-672289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301639" r="-105147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301639" r="-704" b="-7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328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401639" r="-672289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401639" r="-105147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401639" r="-704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003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510000" r="-672289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510000" r="-105147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510000" r="-704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4735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600000" r="-672289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600000" r="-105147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600000" r="-704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2805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700000" r="-672289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700000" r="-105147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700000" r="-704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89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800000" r="-67228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800000" r="-105147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800000" r="-704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356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900000" r="-67228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900000" r="-105147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900000" r="-704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42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000000" r="-67228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882" t="-1000000" r="-10514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5352" t="-1000000" r="-704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42572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rame 2"/>
          <p:cNvSpPr/>
          <p:nvPr/>
        </p:nvSpPr>
        <p:spPr>
          <a:xfrm>
            <a:off x="5598584" y="5427352"/>
            <a:ext cx="3168352" cy="276714"/>
          </a:xfrm>
          <a:prstGeom prst="frame">
            <a:avLst>
              <a:gd name="adj1" fmla="val 14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6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Pollard Rho Algorithm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58862"/>
                <a:ext cx="9144000" cy="450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ALGORITHM: Pollard-Rho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procedure</a:t>
                </a: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    if</a:t>
                </a:r>
                <a:r>
                  <a:rPr lang="en-US" altLang="zh-CN" sz="2000" i="1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      then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mod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  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else 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      then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  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return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</a:rPr>
                  <a:t>  </a:t>
                </a:r>
              </a:p>
              <a:p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r>
                  <a:rPr lang="en-US" altLang="zh-CN" sz="2400" b="1" dirty="0"/>
                  <a:t>ANALYSIS: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Try all possible solutions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Complexity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/>
                  <a:t> iterations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862"/>
                <a:ext cx="9144000" cy="4502386"/>
              </a:xfrm>
              <a:prstGeom prst="rect">
                <a:avLst/>
              </a:prstGeom>
              <a:blipFill>
                <a:blip r:embed="rId4"/>
                <a:stretch>
                  <a:fillRect l="-1000" t="-1083" b="-2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20480" y="1544302"/>
                <a:ext cx="4572000" cy="3694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main</a:t>
                </a:r>
              </a:p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    define the partition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1,0,0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    while</a:t>
                </a:r>
                <a:r>
                  <a:rPr lang="en-US" altLang="zh-CN" sz="20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        do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CN" sz="2000" dirty="0">
                    <a:solidFill>
                      <a:srgbClr val="C00000"/>
                    </a:solidFill>
                  </a:rPr>
                  <a:t>   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failure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       else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</a:rPr>
                      <m:t>mod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80" y="1544302"/>
                <a:ext cx="4572000" cy="3694216"/>
              </a:xfrm>
              <a:prstGeom prst="rect">
                <a:avLst/>
              </a:prstGeom>
              <a:blipFill>
                <a:blip r:embed="rId5"/>
                <a:stretch>
                  <a:fillRect l="-1467" t="-825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768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>
                <a:latin typeface="+mn-lt"/>
              </a:rPr>
              <a:t>ElGamal</a:t>
            </a:r>
            <a:r>
              <a:rPr lang="en-US" altLang="zh-CN" dirty="0">
                <a:latin typeface="+mn-lt"/>
              </a:rPr>
              <a:t> Cryptosystem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836712"/>
                <a:ext cx="9144000" cy="5753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CRYPTOSYSTEM: 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>
                    <a:solidFill>
                      <a:prstClr val="black"/>
                    </a:solidFill>
                  </a:rPr>
                  <a:t>ElGamal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 Public-Key Cryptosystem in</a:t>
                </a:r>
                <a:r>
                  <a:rPr lang="en-US" altLang="zh-CN" sz="2400" i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: a prime such that the </a:t>
                </a:r>
                <a:r>
                  <a:rPr lang="en-US" altLang="zh-CN" sz="2000" b="1" dirty="0"/>
                  <a:t>Discrete Logarithm </a:t>
                </a:r>
                <a:r>
                  <a:rPr lang="en-US" altLang="zh-CN" sz="2000" dirty="0"/>
                  <a:t>problem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/>
                  <a:t> is infeasible</a:t>
                </a:r>
                <a:r>
                  <a:rPr lang="en-US" altLang="zh-CN" sz="24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/>
                  <a:t>: a primitive element modulo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00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zh-CN" sz="2000" dirty="0">
                        <a:latin typeface="Bell MT" panose="02020503060305020303" pitchFamily="18" charset="0"/>
                      </a:rPr>
                      <m:t>mod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public key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; </a:t>
                </a:r>
                <a:r>
                  <a:rPr lang="en-US" altLang="zh-CN" sz="2000" b="1" dirty="0"/>
                  <a:t>private key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Encryption</a:t>
                </a:r>
                <a:r>
                  <a:rPr lang="en-US" altLang="zh-CN" sz="2000" dirty="0"/>
                  <a:t>: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000" dirty="0"/>
                  <a:t> and for a (secret) random number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C00000"/>
                          </a:solidFill>
                          <a:latin typeface="Bell MT" panose="02020503060305020303" pitchFamily="18" charset="0"/>
                        </a:rPr>
                        <m:t>mod</m:t>
                      </m:r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C00000"/>
                          </a:solidFill>
                          <a:latin typeface="Bell MT" panose="02020503060305020303" pitchFamily="18" charset="0"/>
                        </a:rPr>
                        <m:t>mod</m:t>
                      </m:r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Decryption</a:t>
                </a:r>
                <a:r>
                  <a:rPr lang="en-US" altLang="zh-CN" sz="2000" dirty="0"/>
                  <a:t>: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i="1" dirty="0"/>
                  <a:t>, </a:t>
                </a:r>
                <a:r>
                  <a:rPr lang="en-US" altLang="zh-CN" sz="2000" dirty="0"/>
                  <a:t>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  <a:latin typeface="Bell MT" panose="02020503060305020303" pitchFamily="18" charset="0"/>
                      </a:rPr>
                      <m:t>mod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=2579,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=2,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CN" sz="2400" b="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=765,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=949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=1299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the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Encryption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=853: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=435;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=2396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Decryption: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=1299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144000" cy="5753947"/>
              </a:xfrm>
              <a:prstGeom prst="rect">
                <a:avLst/>
              </a:prstGeom>
              <a:blipFill>
                <a:blip r:embed="rId4"/>
                <a:stretch>
                  <a:fillRect l="-1000" b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064000" y="2932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2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>
                <a:latin typeface="+mn-lt"/>
              </a:rPr>
              <a:t>ElGamal</a:t>
            </a:r>
            <a:r>
              <a:rPr lang="en-US" altLang="zh-CN" dirty="0">
                <a:latin typeface="+mn-lt"/>
              </a:rPr>
              <a:t> Cryptosystem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52736"/>
                <a:ext cx="9144000" cy="518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Security: </a:t>
                </a:r>
                <a:r>
                  <a:rPr lang="en-US" altLang="zh-CN" sz="2400" dirty="0"/>
                  <a:t>The adversary should not be able to learn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The discrete logarithm problem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should be infeasible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How to choose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tx1"/>
                    </a:solidFill>
                  </a:rPr>
                  <a:t>For now,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should have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≥2048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bits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Algorithms for the Discrete Logarithm Problem: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Exhaustive Search: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(which is equal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Search time: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; Space: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Lookup Table</a:t>
                </a:r>
                <a:r>
                  <a:rPr lang="en-US" altLang="zh-CN" sz="2000" dirty="0"/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Precompute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and record the list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:0≤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Sort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respect to the elements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perform binary search on the sorted list to find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Precomputation 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altLang="zh-CN" dirty="0"/>
                  <a:t>sort 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 search 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5186163"/>
              </a:xfrm>
              <a:prstGeom prst="rect">
                <a:avLst/>
              </a:prstGeom>
              <a:blipFill>
                <a:blip r:embed="rId4"/>
                <a:stretch>
                  <a:fillRect l="-1000" t="-118" b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064000" y="278886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383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64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Shanks’ Algorithm (BSGS, 1969)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836712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Idea: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2400" dirty="0"/>
                  <a:t>. Then the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can be organized in an array  as follows: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144000" cy="1421928"/>
              </a:xfrm>
              <a:prstGeom prst="rect">
                <a:avLst/>
              </a:prstGeom>
              <a:blipFill>
                <a:blip r:embed="rId4"/>
                <a:stretch>
                  <a:fillRect l="-1000" t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19948" y="1835588"/>
            <a:ext cx="9361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464064" y="1835588"/>
            <a:ext cx="9361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52296" y="1835588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96" y="1835588"/>
                <a:ext cx="936104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08180" y="1835588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80" y="1835588"/>
                <a:ext cx="936104" cy="43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19948" y="2411652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8" y="2411652"/>
                <a:ext cx="936104" cy="432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64064" y="2411652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64" y="2411652"/>
                <a:ext cx="936104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52296" y="2411652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96" y="2411652"/>
                <a:ext cx="936104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08180" y="2411652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80" y="2411652"/>
                <a:ext cx="936104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19948" y="2987716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8" y="2987716"/>
                <a:ext cx="936104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64064" y="2987716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64" y="2987716"/>
                <a:ext cx="936104" cy="43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52296" y="2987716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96" y="2987716"/>
                <a:ext cx="936104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508180" y="2987716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80" y="2987716"/>
                <a:ext cx="936104" cy="43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19948" y="3541651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8" y="3541651"/>
                <a:ext cx="936104" cy="4320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464064" y="3541651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64" y="3541651"/>
                <a:ext cx="936104" cy="4320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52296" y="3541651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96" y="3541651"/>
                <a:ext cx="936104" cy="4320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508180" y="3541651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80" y="3541651"/>
                <a:ext cx="936104" cy="4320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419948" y="4067836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8" y="4067836"/>
                <a:ext cx="936104" cy="4320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464064" y="4067836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64" y="4067836"/>
                <a:ext cx="936104" cy="432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552296" y="4067836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96" y="4067836"/>
                <a:ext cx="936104" cy="43204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508180" y="4067836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80" y="4067836"/>
                <a:ext cx="936104" cy="4320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419948" y="4643900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8" y="4643900"/>
                <a:ext cx="936104" cy="432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464064" y="4643900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64" y="4643900"/>
                <a:ext cx="936104" cy="43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552296" y="4643900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96" y="4643900"/>
                <a:ext cx="936104" cy="43204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508180" y="4643900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80" y="4643900"/>
                <a:ext cx="936104" cy="43204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604524" y="1835588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24" y="1835588"/>
                <a:ext cx="936104" cy="43204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604524" y="2411652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24" y="2411652"/>
                <a:ext cx="936104" cy="43204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604524" y="2987716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24" y="2987716"/>
                <a:ext cx="936104" cy="43204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604524" y="3541651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24" y="3541651"/>
                <a:ext cx="936104" cy="43204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604524" y="4067836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24" y="4067836"/>
                <a:ext cx="936104" cy="43204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604524" y="4643900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24" y="4643900"/>
                <a:ext cx="936104" cy="43204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561348" y="1835588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48" y="1835588"/>
                <a:ext cx="936104" cy="43204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561348" y="2411652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48" y="2411652"/>
                <a:ext cx="936104" cy="43204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561348" y="2987716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48" y="2987716"/>
                <a:ext cx="936104" cy="43204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61348" y="3541651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48" y="3541651"/>
                <a:ext cx="936104" cy="43204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561348" y="4067836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48" y="4067836"/>
                <a:ext cx="936104" cy="43204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561348" y="4643900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48" y="4643900"/>
                <a:ext cx="936104" cy="43204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3608" y="3757675"/>
            <a:ext cx="36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51072" y="3491772"/>
                <a:ext cx="235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2" y="3491772"/>
                <a:ext cx="235706" cy="276999"/>
              </a:xfrm>
              <a:prstGeom prst="rect">
                <a:avLst/>
              </a:prstGeom>
              <a:blipFill>
                <a:blip r:embed="rId36"/>
                <a:stretch>
                  <a:fillRect l="-36842" t="-2222" r="-1052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V="1">
            <a:off x="5020348" y="5003940"/>
            <a:ext cx="0" cy="29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60087" y="5020644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87" y="5020644"/>
                <a:ext cx="233974" cy="276999"/>
              </a:xfrm>
              <a:prstGeom prst="rect">
                <a:avLst/>
              </a:prstGeom>
              <a:blipFill>
                <a:blip r:embed="rId37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52489" y="5427108"/>
                <a:ext cx="1760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89" y="5427108"/>
                <a:ext cx="1760610" cy="369332"/>
              </a:xfrm>
              <a:prstGeom prst="rect">
                <a:avLst/>
              </a:prstGeom>
              <a:blipFill>
                <a:blip r:embed="rId38"/>
                <a:stretch>
                  <a:fillRect l="-1730" r="-1038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67685" y="5427108"/>
                <a:ext cx="27647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How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685" y="5427108"/>
                <a:ext cx="2764731" cy="369332"/>
              </a:xfrm>
              <a:prstGeom prst="rect">
                <a:avLst/>
              </a:prstGeom>
              <a:blipFill>
                <a:blip r:embed="rId39"/>
                <a:stretch>
                  <a:fillRect l="-6608" t="-24590" r="-5507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792260" y="5427108"/>
            <a:ext cx="23081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Construct two lists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24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Shanks’ Algorithm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836712"/>
                <a:ext cx="9144000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Idea: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2400" dirty="0"/>
                  <a:t>. Then the integers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can be organized in an array  as follows: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144000" cy="1421928"/>
              </a:xfrm>
              <a:prstGeom prst="rect">
                <a:avLst/>
              </a:prstGeom>
              <a:blipFill>
                <a:blip r:embed="rId4"/>
                <a:stretch>
                  <a:fillRect l="-1000" t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19948" y="1835588"/>
            <a:ext cx="9361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19948" y="2411652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8" y="2411652"/>
                <a:ext cx="936104" cy="43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19948" y="2987716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8" y="2987716"/>
                <a:ext cx="936104" cy="43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19948" y="3541651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8" y="3541651"/>
                <a:ext cx="936104" cy="432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464064" y="3541651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64" y="3541651"/>
                <a:ext cx="936104" cy="432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52296" y="3541651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96" y="3541651"/>
                <a:ext cx="936104" cy="432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508180" y="3541651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80" y="3541651"/>
                <a:ext cx="936104" cy="4320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419948" y="4067836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8" y="4067836"/>
                <a:ext cx="936104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419948" y="4643900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8" y="4643900"/>
                <a:ext cx="936104" cy="432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604524" y="3541651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24" y="3541651"/>
                <a:ext cx="936104" cy="4320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61348" y="3541651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348" y="3541651"/>
                <a:ext cx="936104" cy="4320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3528" y="1836357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36357"/>
                <a:ext cx="936104" cy="4320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23528" y="2412421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12421"/>
                <a:ext cx="936104" cy="4320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23528" y="2988485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88485"/>
                <a:ext cx="936104" cy="4320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23528" y="3542420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42420"/>
                <a:ext cx="936104" cy="4320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23528" y="4068605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68605"/>
                <a:ext cx="936104" cy="43204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23528" y="4644669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44669"/>
                <a:ext cx="936104" cy="4320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/>
          <p:cNvSpPr/>
          <p:nvPr/>
        </p:nvSpPr>
        <p:spPr>
          <a:xfrm rot="16200000">
            <a:off x="1221200" y="4171233"/>
            <a:ext cx="212798" cy="2064086"/>
          </a:xfrm>
          <a:prstGeom prst="leftBrace">
            <a:avLst>
              <a:gd name="adj1" fmla="val 3482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7476" y="5240233"/>
            <a:ext cx="484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List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407843" y="5517232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843" y="5517232"/>
                <a:ext cx="936104" cy="4320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451959" y="5517232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59" y="5517232"/>
                <a:ext cx="936104" cy="43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540191" y="5517232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91" y="5517232"/>
                <a:ext cx="936104" cy="43204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496075" y="5517232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075" y="5517232"/>
                <a:ext cx="936104" cy="43204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592419" y="5517232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19" y="5517232"/>
                <a:ext cx="936104" cy="432048"/>
              </a:xfrm>
              <a:prstGeom prst="rect">
                <a:avLst/>
              </a:prstGeom>
              <a:blipFill>
                <a:blip r:embed="rId25"/>
                <a:stretch>
                  <a:fillRect l="-5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5549243" y="5517232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243" y="5517232"/>
                <a:ext cx="936104" cy="43204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403648" y="6021288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021288"/>
                <a:ext cx="936104" cy="43204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447764" y="6021288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6021288"/>
                <a:ext cx="936104" cy="43204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535996" y="6021288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6021288"/>
                <a:ext cx="936104" cy="43204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3491880" y="6021288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6021288"/>
                <a:ext cx="936104" cy="43204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588224" y="6021288"/>
                <a:ext cx="936104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6021288"/>
                <a:ext cx="936104" cy="43204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545048" y="6021288"/>
                <a:ext cx="936104" cy="432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48" y="6021288"/>
                <a:ext cx="936104" cy="43204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1069009" y="5508765"/>
            <a:ext cx="324605" cy="936104"/>
          </a:xfrm>
          <a:prstGeom prst="leftBrace">
            <a:avLst>
              <a:gd name="adj1" fmla="val 2597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4953" y="5838317"/>
            <a:ext cx="484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List 2</a:t>
            </a:r>
            <a:endParaRPr lang="zh-CN" altLang="en-US" dirty="0"/>
          </a:p>
        </p:txBody>
      </p:sp>
      <p:sp>
        <p:nvSpPr>
          <p:cNvPr id="8" name="Frame 7"/>
          <p:cNvSpPr/>
          <p:nvPr/>
        </p:nvSpPr>
        <p:spPr>
          <a:xfrm>
            <a:off x="4644008" y="5570954"/>
            <a:ext cx="720080" cy="324605"/>
          </a:xfrm>
          <a:prstGeom prst="frame">
            <a:avLst>
              <a:gd name="adj1" fmla="val 466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437871" y="3598417"/>
            <a:ext cx="720080" cy="324605"/>
          </a:xfrm>
          <a:prstGeom prst="frame">
            <a:avLst>
              <a:gd name="adj1" fmla="val 466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552296" y="1835588"/>
                <a:ext cx="2988332" cy="57201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96" y="1835588"/>
                <a:ext cx="2988332" cy="5720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894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2" grpId="0" animBg="1"/>
      <p:bldP spid="3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4" grpId="0" animBg="1"/>
      <p:bldP spid="6" grpId="0"/>
      <p:bldP spid="8" grpId="0" animBg="1"/>
      <p:bldP spid="71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Shanks’ Algorithm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1">
                <a:extLst>
                  <a:ext uri="{FF2B5EF4-FFF2-40B4-BE49-F238E27FC236}">
                    <a16:creationId xmlns:a16="http://schemas.microsoft.com/office/drawing/2014/main" id="{962AE349-49F7-4E91-B2E3-B4D5EA418830}"/>
                  </a:ext>
                </a:extLst>
              </p:cNvPr>
              <p:cNvSpPr/>
              <p:nvPr/>
            </p:nvSpPr>
            <p:spPr>
              <a:xfrm>
                <a:off x="0" y="1052736"/>
                <a:ext cx="9144000" cy="5133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ALGORITHM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b="1" dirty="0"/>
                  <a:t> Shanks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//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time;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Space</a:t>
                </a:r>
              </a:p>
              <a:p>
                <a:pPr lvl="1"/>
                <a:r>
                  <a:rPr lang="en-US" altLang="zh-CN" sz="2000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sz="2000" b="1" dirty="0">
                    <a:solidFill>
                      <a:srgbClr val="C00000"/>
                    </a:solidFill>
                  </a:rPr>
                  <a:t>2. for</a:t>
                </a:r>
                <a:r>
                  <a:rPr lang="en-US" altLang="zh-CN" sz="20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i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sz="2000" b="1" dirty="0">
                    <a:solidFill>
                      <a:srgbClr val="C00000"/>
                    </a:solidFill>
                  </a:rPr>
                  <a:t>              do 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𝑚𝑗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sz="2000" dirty="0">
                    <a:solidFill>
                      <a:srgbClr val="C00000"/>
                    </a:solidFill>
                  </a:rPr>
                  <a:t>3. Sort 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ordered pairs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𝑚𝑗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respect to their second coordinates, </a:t>
                </a:r>
              </a:p>
              <a:p>
                <a:pPr lvl="1"/>
                <a:r>
                  <a:rPr lang="en-US" altLang="zh-CN" sz="2000" dirty="0">
                    <a:solidFill>
                      <a:srgbClr val="C00000"/>
                    </a:solidFill>
                  </a:rPr>
                  <a:t>    obtaining a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sz="2000" b="1" dirty="0">
                    <a:solidFill>
                      <a:srgbClr val="C00000"/>
                    </a:solidFill>
                  </a:rPr>
                  <a:t>4. for</a:t>
                </a:r>
                <a:r>
                  <a:rPr lang="en-US" altLang="zh-CN" sz="20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zh-CN" sz="2000" i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sz="2000" b="1" dirty="0">
                    <a:solidFill>
                      <a:srgbClr val="C00000"/>
                    </a:solidFill>
                  </a:rPr>
                  <a:t>              do 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sz="2000" dirty="0">
                    <a:solidFill>
                      <a:srgbClr val="C00000"/>
                    </a:solidFill>
                  </a:rPr>
                  <a:t>5. Sort 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ordered pairs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respect to their second coordinates, </a:t>
                </a:r>
              </a:p>
              <a:p>
                <a:pPr lvl="1"/>
                <a:r>
                  <a:rPr lang="en-US" altLang="zh-CN" sz="2000" dirty="0">
                    <a:solidFill>
                      <a:srgbClr val="C00000"/>
                    </a:solidFill>
                  </a:rPr>
                  <a:t>    obtaining a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sz="2000" dirty="0">
                    <a:solidFill>
                      <a:srgbClr val="C00000"/>
                    </a:solidFill>
                  </a:rPr>
                  <a:t>6. Find 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and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(i.e., find two pairs having identical </a:t>
                </a:r>
              </a:p>
              <a:p>
                <a:pPr lvl="1"/>
                <a:r>
                  <a:rPr lang="en-US" altLang="zh-CN" sz="2000" dirty="0">
                    <a:solidFill>
                      <a:srgbClr val="C00000"/>
                    </a:solidFill>
                  </a:rPr>
                  <a:t>     second coordinates)</a:t>
                </a:r>
              </a:p>
              <a:p>
                <a:pPr lvl="1"/>
                <a:r>
                  <a:rPr lang="en-US" altLang="zh-CN" sz="2000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7.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𝑚𝑗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Step 2 and 4: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Step 3 and 5: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Step 6: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0" name="矩形 1">
                <a:extLst>
                  <a:ext uri="{FF2B5EF4-FFF2-40B4-BE49-F238E27FC236}">
                    <a16:creationId xmlns:a16="http://schemas.microsoft.com/office/drawing/2014/main" id="{962AE349-49F7-4E91-B2E3-B4D5EA418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5133841"/>
              </a:xfrm>
              <a:prstGeom prst="rect">
                <a:avLst/>
              </a:prstGeom>
              <a:blipFill>
                <a:blip r:embed="rId4"/>
                <a:stretch>
                  <a:fillRect l="-1000" t="-950" r="-600" b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0618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Shanks’ Algorithm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1">
                <a:extLst>
                  <a:ext uri="{FF2B5EF4-FFF2-40B4-BE49-F238E27FC236}">
                    <a16:creationId xmlns:a16="http://schemas.microsoft.com/office/drawing/2014/main" id="{962AE349-49F7-4E91-B2E3-B4D5EA418830}"/>
                  </a:ext>
                </a:extLst>
              </p:cNvPr>
              <p:cNvSpPr/>
              <p:nvPr/>
            </p:nvSpPr>
            <p:spPr>
              <a:xfrm>
                <a:off x="0" y="995238"/>
                <a:ext cx="9144000" cy="5386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EXAMPLE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=809;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=525;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=?</m:t>
                        </m:r>
                      </m:e>
                    </m:func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−1=808 ;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=19;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=10×29+19=309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309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≡525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809)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矩形 1">
                <a:extLst>
                  <a:ext uri="{FF2B5EF4-FFF2-40B4-BE49-F238E27FC236}">
                    <a16:creationId xmlns:a16="http://schemas.microsoft.com/office/drawing/2014/main" id="{962AE349-49F7-4E91-B2E3-B4D5EA418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5238"/>
                <a:ext cx="9144000" cy="5386090"/>
              </a:xfrm>
              <a:prstGeom prst="rect">
                <a:avLst/>
              </a:prstGeom>
              <a:blipFill>
                <a:blip r:embed="rId4"/>
                <a:stretch>
                  <a:fillRect l="-1000" t="-905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2075358"/>
            <a:ext cx="4968552" cy="1643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3899058"/>
            <a:ext cx="4860540" cy="1641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2758430"/>
            <a:ext cx="484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List 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581465"/>
            <a:ext cx="484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List 2</a:t>
            </a:r>
            <a:endParaRPr lang="zh-CN" altLang="en-US" dirty="0"/>
          </a:p>
        </p:txBody>
      </p:sp>
      <p:sp>
        <p:nvSpPr>
          <p:cNvPr id="8" name="Frame 7"/>
          <p:cNvSpPr/>
          <p:nvPr/>
        </p:nvSpPr>
        <p:spPr>
          <a:xfrm>
            <a:off x="2191464" y="2598576"/>
            <a:ext cx="720080" cy="324605"/>
          </a:xfrm>
          <a:prstGeom prst="frame">
            <a:avLst>
              <a:gd name="adj1" fmla="val 466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190044" y="4665602"/>
            <a:ext cx="720080" cy="324605"/>
          </a:xfrm>
          <a:prstGeom prst="frame">
            <a:avLst>
              <a:gd name="adj1" fmla="val 466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026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7569</TotalTime>
  <Words>1553</Words>
  <Application>Microsoft Office PowerPoint</Application>
  <PresentationFormat>全屏显示(4:3)</PresentationFormat>
  <Paragraphs>268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宋体</vt:lpstr>
      <vt:lpstr>Arial</vt:lpstr>
      <vt:lpstr>Bell MT</vt:lpstr>
      <vt:lpstr>Calibri</vt:lpstr>
      <vt:lpstr>Cambria Math</vt:lpstr>
      <vt:lpstr>Office 主题</vt:lpstr>
      <vt:lpstr>Applied Cryptography ElGamal cryptosystem, Shanks’ algorithm, Pollard Rho algorithm</vt:lpstr>
      <vt:lpstr>ElGamal Cryptosystem</vt:lpstr>
      <vt:lpstr>ElGamal Cryptosystem</vt:lpstr>
      <vt:lpstr>PowerPoint 演示文稿</vt:lpstr>
      <vt:lpstr>Shanks’ Algorithm (BSGS, 1969)</vt:lpstr>
      <vt:lpstr>Shanks’ Algorithm</vt:lpstr>
      <vt:lpstr>Shanks’ Algorithm</vt:lpstr>
      <vt:lpstr>Shanks’ Algorithm</vt:lpstr>
      <vt:lpstr>PowerPoint 演示文稿</vt:lpstr>
      <vt:lpstr>Pollard Rho Algorithm (1978)</vt:lpstr>
      <vt:lpstr>Pollard Rho Algorithm</vt:lpstr>
      <vt:lpstr>Pollard Rho Algorithm</vt:lpstr>
      <vt:lpstr>Pollard Rho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769</cp:revision>
  <cp:lastPrinted>2020-10-28T02:03:01Z</cp:lastPrinted>
  <dcterms:modified xsi:type="dcterms:W3CDTF">2022-05-18T08:58:39Z</dcterms:modified>
</cp:coreProperties>
</file>