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  <p:sldMasterId id="2147483708" r:id="rId2"/>
  </p:sldMasterIdLst>
  <p:notesMasterIdLst>
    <p:notesMasterId r:id="rId21"/>
  </p:notesMasterIdLst>
  <p:handoutMasterIdLst>
    <p:handoutMasterId r:id="rId22"/>
  </p:handoutMasterIdLst>
  <p:sldIdLst>
    <p:sldId id="1097" r:id="rId3"/>
    <p:sldId id="863" r:id="rId4"/>
    <p:sldId id="1096" r:id="rId5"/>
    <p:sldId id="875" r:id="rId6"/>
    <p:sldId id="876" r:id="rId7"/>
    <p:sldId id="877" r:id="rId8"/>
    <p:sldId id="886" r:id="rId9"/>
    <p:sldId id="1102" r:id="rId10"/>
    <p:sldId id="1094" r:id="rId11"/>
    <p:sldId id="891" r:id="rId12"/>
    <p:sldId id="893" r:id="rId13"/>
    <p:sldId id="1103" r:id="rId14"/>
    <p:sldId id="894" r:id="rId15"/>
    <p:sldId id="896" r:id="rId16"/>
    <p:sldId id="898" r:id="rId17"/>
    <p:sldId id="1104" r:id="rId18"/>
    <p:sldId id="906" r:id="rId19"/>
    <p:sldId id="915" r:id="rId20"/>
  </p:sldIdLst>
  <p:sldSz cx="9144000" cy="6858000" type="screen4x3"/>
  <p:notesSz cx="9296400" cy="70104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ECAFF"/>
    <a:srgbClr val="DBCEEF"/>
    <a:srgbClr val="C9DCFF"/>
    <a:srgbClr val="FFFFFF"/>
    <a:srgbClr val="0070C0"/>
    <a:srgbClr val="C0504D"/>
    <a:srgbClr val="FFFFCC"/>
    <a:srgbClr val="4F81BD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6654" autoAdjust="0"/>
  </p:normalViewPr>
  <p:slideViewPr>
    <p:cSldViewPr snapToGrid="0">
      <p:cViewPr varScale="1">
        <p:scale>
          <a:sx n="90" d="100"/>
          <a:sy n="90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898" y="60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DB34B393-E8D5-477E-8DE9-1965D8A40220}" type="datetimeFigureOut">
              <a:rPr lang="en-US" smtClean="0">
                <a:latin typeface="Georgia" pitchFamily="18" charset="0"/>
              </a:rPr>
              <a:pPr/>
              <a:t>5/30/2022</a:t>
            </a:fld>
            <a:endParaRPr lang="en-US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FFDDD4FC-6D2D-426E-B7A9-3BE239CA958C}" type="slidenum">
              <a:rPr lang="en-US" smtClean="0">
                <a:latin typeface="Georgia" pitchFamily="18" charset="0"/>
              </a:rPr>
              <a:pPr/>
              <a:t>‹#›</a:t>
            </a:fld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56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>
                <a:latin typeface="Georgia" pitchFamily="18" charset="0"/>
              </a:defRPr>
            </a:lvl1pPr>
          </a:lstStyle>
          <a:p>
            <a:fld id="{C8E08101-B3C0-4B75-ADBA-825018E13600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2" tIns="46587" rIns="93172" bIns="4658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>
                <a:latin typeface="Georgia" pitchFamily="18" charset="0"/>
              </a:defRPr>
            </a:lvl1pPr>
          </a:lstStyle>
          <a:p>
            <a:fld id="{4D3D297D-9C79-48E8-8880-B836620EBD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0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692375" y="6466701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6D77E42E-BB35-4498-9996-3D719BB5E207}" type="slidenum">
              <a:rPr lang="en-US" sz="120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447115" y="6466701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6D77E42E-BB35-4498-9996-3D719BB5E207}" type="slidenum">
              <a:rPr lang="en-US" sz="1200" smtClean="0">
                <a:solidFill>
                  <a:prstClr val="white">
                    <a:lumMod val="50000"/>
                  </a:prstClr>
                </a:solidFill>
              </a:rPr>
              <a:pPr algn="r"/>
              <a:t>‹#›</a:t>
            </a:fld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178029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3505200"/>
            <a:ext cx="9144000" cy="1295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LiangFeng</a:t>
            </a:r>
            <a:r>
              <a:rPr lang="en-US" sz="2400" dirty="0"/>
              <a:t> Zhang </a:t>
            </a:r>
          </a:p>
          <a:p>
            <a:pPr marL="0" indent="0" algn="ctr">
              <a:buNone/>
            </a:pPr>
            <a:r>
              <a:rPr lang="en-US" altLang="zh-CN" sz="2400" dirty="0"/>
              <a:t>zhanglf@shanghaitech.edu.cn</a:t>
            </a:r>
          </a:p>
          <a:p>
            <a:pPr marL="0" indent="0" algn="ctr">
              <a:buNone/>
            </a:pPr>
            <a:r>
              <a:rPr lang="en-US" sz="2400" dirty="0" err="1"/>
              <a:t>ShanghaiTech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8AE7EE-2F48-4E64-81AD-8FAB64C50039}"/>
              </a:ext>
            </a:extLst>
          </p:cNvPr>
          <p:cNvSpPr txBox="1">
            <a:spLocks/>
          </p:cNvSpPr>
          <p:nvPr/>
        </p:nvSpPr>
        <p:spPr>
          <a:xfrm>
            <a:off x="0" y="1191799"/>
            <a:ext cx="9144000" cy="132622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900" dirty="0">
                <a:cs typeface="Calibri" panose="020F0502020204030204" pitchFamily="34" charset="0"/>
              </a:rPr>
              <a:t>Applied Cryptography</a:t>
            </a:r>
            <a:br>
              <a:rPr lang="en-US" altLang="zh-CN" dirty="0">
                <a:cs typeface="Calibri" panose="020F0502020204030204" pitchFamily="34" charset="0"/>
              </a:rPr>
            </a:br>
            <a:r>
              <a:rPr lang="en-US" altLang="zh-CN" sz="2200" dirty="0">
                <a:cs typeface="Calibri" panose="020F0502020204030204" pitchFamily="34" charset="0"/>
              </a:rPr>
              <a:t>hash pointer, blockchain, Merkle tree, p</a:t>
            </a:r>
            <a:r>
              <a:rPr lang="en-US" sz="2200" dirty="0"/>
              <a:t>ublic key as identities,</a:t>
            </a:r>
          </a:p>
          <a:p>
            <a:r>
              <a:rPr lang="en-US" sz="2200" dirty="0" err="1"/>
              <a:t>Goofycoin</a:t>
            </a:r>
            <a:r>
              <a:rPr lang="en-US" sz="2200" dirty="0"/>
              <a:t>, </a:t>
            </a:r>
            <a:r>
              <a:rPr lang="en-US" sz="2200" dirty="0" err="1"/>
              <a:t>Scroogecoin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1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 err="1"/>
              <a:t>Goofycoin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136782"/>
                <a:ext cx="9144000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Transfer the coin</a:t>
                </a:r>
                <a:r>
                  <a:rPr lang="en-US" sz="2000" dirty="0"/>
                  <a:t>: from Alice to Bob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Alice: creates a statement “</a:t>
                </a:r>
                <a:r>
                  <a:rPr lang="en-US" dirty="0">
                    <a:solidFill>
                      <a:srgbClr val="0000FF"/>
                    </a:solidFill>
                  </a:rPr>
                  <a:t>Pay this to Bob’s public key</a:t>
                </a:r>
                <a:r>
                  <a:rPr lang="en-US" dirty="0"/>
                  <a:t>” 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“</a:t>
                </a:r>
                <a:r>
                  <a:rPr lang="en-US" sz="1600" dirty="0">
                    <a:solidFill>
                      <a:srgbClr val="0000FF"/>
                    </a:solidFill>
                  </a:rPr>
                  <a:t>this</a:t>
                </a:r>
                <a:r>
                  <a:rPr lang="en-US" sz="1600" dirty="0"/>
                  <a:t>” is a hash pointer to Alice’s coin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Alice: signs  this statement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Then Bob owns the coin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Bob proves that he owns the coin: present the string and signature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 verifier can follow the chain of hash pointers and verify at each step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6782"/>
                <a:ext cx="9144000" cy="1969770"/>
              </a:xfrm>
              <a:prstGeom prst="rect">
                <a:avLst/>
              </a:prstGeom>
              <a:blipFill>
                <a:blip r:embed="rId2"/>
                <a:stretch>
                  <a:fillRect t="-185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63" y="3094440"/>
            <a:ext cx="3122475" cy="27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8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 err="1"/>
              <a:t>Goofycoin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9962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Double-spending attack</a:t>
            </a:r>
            <a:r>
              <a:rPr lang="en-US" sz="2000" dirty="0"/>
              <a:t>: Spend the same coin twice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Alice transfer her coin by sending her signed statement to Bob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Alice didn’t tell anyone else about this transfer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Alice sends a signed statement that pays the same coin to Charlie.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Bob and Charlie both claim to be the owner of that coin.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Double-spending attack is one of the key problems that </a:t>
            </a:r>
            <a:r>
              <a:rPr lang="en-US" sz="2000" b="1" dirty="0">
                <a:solidFill>
                  <a:srgbClr val="C00000"/>
                </a:solidFill>
              </a:rPr>
              <a:t>any cryptocurrency has to solve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63" y="3094440"/>
            <a:ext cx="3122475" cy="27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1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58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17" y="2844800"/>
            <a:ext cx="5046743" cy="16459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Scroogecoin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65382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Scrooge publishes an </a:t>
            </a:r>
            <a:r>
              <a:rPr lang="en-US" sz="2000" b="1" dirty="0"/>
              <a:t>append-only ledger </a:t>
            </a:r>
            <a:r>
              <a:rPr lang="en-US" sz="2000" dirty="0"/>
              <a:t>containing all TX history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Any data written to this ledger will </a:t>
            </a:r>
            <a:r>
              <a:rPr lang="en-US" b="1" dirty="0"/>
              <a:t>remain forever </a:t>
            </a:r>
            <a:r>
              <a:rPr lang="en-US" dirty="0"/>
              <a:t>in the ledger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 TX must be written </a:t>
            </a:r>
            <a:r>
              <a:rPr lang="en-US" dirty="0"/>
              <a:t>in the ledger before it is accepted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history of coins </a:t>
            </a:r>
            <a:r>
              <a:rPr lang="en-US" dirty="0"/>
              <a:t>will be publicly documented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Each block: </a:t>
            </a:r>
            <a:r>
              <a:rPr lang="en-US" dirty="0"/>
              <a:t>ID of TX, TX contents, a hash pointer to the previous block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20062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altLang="zh-CN" sz="2000" dirty="0"/>
              <a:t>TX</a:t>
            </a:r>
            <a:r>
              <a:rPr lang="en-US" sz="2000" dirty="0"/>
              <a:t> counts </a:t>
            </a:r>
            <a:r>
              <a:rPr lang="en-US" sz="2000" dirty="0" err="1"/>
              <a:t>iff</a:t>
            </a:r>
            <a:r>
              <a:rPr lang="en-US" sz="2000" dirty="0"/>
              <a:t> it is in the block chain </a:t>
            </a:r>
            <a:r>
              <a:rPr lang="en-US" sz="2000" b="1" dirty="0"/>
              <a:t>signed by Scrooge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Scrooge </a:t>
            </a:r>
            <a:r>
              <a:rPr lang="en-US" sz="2000" b="1" dirty="0"/>
              <a:t>doesn’t endorse </a:t>
            </a:r>
            <a:r>
              <a:rPr lang="en-US" sz="2000" dirty="0"/>
              <a:t>a TX that double spends a coin.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 TX is </a:t>
            </a:r>
            <a:r>
              <a:rPr lang="en-US" b="1" dirty="0"/>
              <a:t>endorsed by Scrooge</a:t>
            </a:r>
            <a:r>
              <a:rPr lang="en-US" dirty="0"/>
              <a:t>? Checking signature</a:t>
            </a:r>
          </a:p>
        </p:txBody>
      </p:sp>
    </p:spTree>
    <p:extLst>
      <p:ext uri="{BB962C8B-B14F-4D97-AF65-F5344CB8AC3E}">
        <p14:creationId xmlns:p14="http://schemas.microsoft.com/office/powerpoint/2010/main" val="143904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Scroogecoin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99622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 Scroogecoin, there are two kinds of transactions.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CreateCoins</a:t>
            </a:r>
            <a:r>
              <a:rPr lang="en-US" dirty="0"/>
              <a:t>: valid if it is signed by Scrooge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82" y="1710614"/>
            <a:ext cx="4279538" cy="2129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78" y="1710614"/>
            <a:ext cx="2663914" cy="21298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60" y="3956182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PayCoins</a:t>
            </a:r>
            <a:r>
              <a:rPr lang="en-US" sz="2000" dirty="0"/>
              <a:t>: Consumes coins; creates new coins of same total value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The PayCoins TX is valid </a:t>
            </a:r>
            <a:r>
              <a:rPr lang="en-US" dirty="0" err="1"/>
              <a:t>iff</a:t>
            </a:r>
            <a:endParaRPr lang="en-US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1600" dirty="0"/>
              <a:t>The consumed coins are </a:t>
            </a:r>
            <a:r>
              <a:rPr lang="en-US" sz="1600" b="1" dirty="0"/>
              <a:t>valid</a:t>
            </a:r>
            <a:r>
              <a:rPr lang="en-US" sz="1600" dirty="0"/>
              <a:t> (created in previous TXs)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1600" dirty="0"/>
              <a:t>The consumed coins have </a:t>
            </a:r>
            <a:r>
              <a:rPr lang="en-US" sz="1600" b="1" dirty="0"/>
              <a:t>not already been consumed </a:t>
            </a:r>
            <a:r>
              <a:rPr lang="en-US" sz="1600" dirty="0"/>
              <a:t>earlier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1600" b="1" dirty="0"/>
              <a:t>Out coins = in coins</a:t>
            </a:r>
            <a:endParaRPr lang="en-US" sz="16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1600" dirty="0"/>
              <a:t>It is validly</a:t>
            </a:r>
            <a:r>
              <a:rPr lang="en-US" sz="1600" b="1" dirty="0"/>
              <a:t> signed </a:t>
            </a:r>
            <a:r>
              <a:rPr lang="en-US" sz="1600" dirty="0"/>
              <a:t>by the owners of all consumed coins</a:t>
            </a:r>
          </a:p>
        </p:txBody>
      </p:sp>
    </p:spTree>
    <p:extLst>
      <p:ext uri="{BB962C8B-B14F-4D97-AF65-F5344CB8AC3E}">
        <p14:creationId xmlns:p14="http://schemas.microsoft.com/office/powerpoint/2010/main" val="37039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Scroogecoin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8022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/>
              <a:t>PayCoins</a:t>
            </a:r>
            <a:r>
              <a:rPr lang="en-US" sz="2000" dirty="0"/>
              <a:t> transaction is valid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Scrooge will accept it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Scrooge </a:t>
            </a:r>
            <a:r>
              <a:rPr lang="en-US" b="1" dirty="0"/>
              <a:t>write it into the ledger </a:t>
            </a:r>
            <a:r>
              <a:rPr lang="en-US" dirty="0"/>
              <a:t>by appending it to the blockchain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everyone can see that </a:t>
            </a:r>
            <a:r>
              <a:rPr lang="en-US" dirty="0"/>
              <a:t>this TX has happened.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Prevent double spending: </a:t>
            </a:r>
            <a:r>
              <a:rPr lang="en-US" sz="2000" dirty="0"/>
              <a:t>People can determine if </a:t>
            </a:r>
            <a:endParaRPr lang="en-US" sz="20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 coins are valid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all TXs are valid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every coin is spent only once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centralization</a:t>
            </a:r>
            <a:r>
              <a:rPr lang="en-US" sz="2000" dirty="0"/>
              <a:t> in Scroogecoin: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Scrooge stop endorsing TXs from some users? 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dirty="0"/>
              <a:t>coins become unspendable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cryptocurrencies with a CA largely failed to take off in practice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Get rid of Scrooge</a:t>
            </a:r>
            <a:r>
              <a:rPr lang="en-US" sz="2000" dirty="0"/>
              <a:t>? Need </a:t>
            </a:r>
            <a:r>
              <a:rPr lang="en-US" sz="2000" b="1" dirty="0">
                <a:solidFill>
                  <a:srgbClr val="0000FF"/>
                </a:solidFill>
              </a:rPr>
              <a:t>Distributed Consensus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users need to be able to </a:t>
            </a:r>
            <a:r>
              <a:rPr lang="en-US" b="1" dirty="0"/>
              <a:t>assign IDs in a decentralized way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minting of new coins </a:t>
            </a:r>
            <a:r>
              <a:rPr lang="en-US" dirty="0"/>
              <a:t>needs to be decentralized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users can agree on </a:t>
            </a:r>
            <a:r>
              <a:rPr lang="en-US" b="1" dirty="0"/>
              <a:t>which TXs are valid, have actually occurred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users can </a:t>
            </a:r>
            <a:r>
              <a:rPr lang="en-US" b="1" dirty="0"/>
              <a:t>agree on a single published blockchain </a:t>
            </a:r>
            <a:r>
              <a:rPr lang="en-US" dirty="0"/>
              <a:t>as the TX history </a:t>
            </a:r>
          </a:p>
        </p:txBody>
      </p:sp>
    </p:spTree>
    <p:extLst>
      <p:ext uri="{BB962C8B-B14F-4D97-AF65-F5344CB8AC3E}">
        <p14:creationId xmlns:p14="http://schemas.microsoft.com/office/powerpoint/2010/main" val="12978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99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Distributed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4862"/>
                <a:ext cx="9144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Distributed Consensus Problem:</a:t>
                </a:r>
                <a:endParaRPr lang="en-US" sz="2000" dirty="0"/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nodes; each have an input; some nodes are faulty or malicious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all honest nodes agree on a value that was generated by an honest node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State of a blockchain system:</a:t>
                </a:r>
                <a:endParaRPr lang="en-US" sz="2000" dirty="0"/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All nodes have </a:t>
                </a:r>
                <a:r>
                  <a:rPr lang="en-US" b="1" dirty="0"/>
                  <a:t>a ledger </a:t>
                </a:r>
                <a:r>
                  <a:rPr lang="en-US" dirty="0"/>
                  <a:t>consisting of a sequence of blocks, each containing a list of TXs that they have reached consensus on. 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Each node has a pool of </a:t>
                </a:r>
                <a:r>
                  <a:rPr lang="en-US" b="1" dirty="0"/>
                  <a:t>outstanding TXs </a:t>
                </a:r>
                <a:r>
                  <a:rPr lang="en-US" dirty="0"/>
                  <a:t>that it has heard about but that have not yet been included in the block chain. </a:t>
                </a:r>
              </a:p>
              <a:p>
                <a:pPr marL="1714500" lvl="3" indent="-342900" algn="just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Nodes may have slightly different versions of outstanding TX pools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Use a distributed consensus protocol:</a:t>
                </a:r>
                <a:endParaRPr lang="en-US" sz="2000" dirty="0"/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At regular intervals, every node generate a block. 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Then the nodes execute a consensus protocol. 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Some nodes may be malicious and put invalid TXs into their blocks 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Consensus protocol succeeds: a valid block is selected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Bitcoin’s distributed consensus</a:t>
                </a:r>
                <a:r>
                  <a:rPr lang="en-US" sz="2000" dirty="0"/>
                  <a:t>: 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novel idea of incentives 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rely on randomization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4862"/>
                <a:ext cx="9144000" cy="4893647"/>
              </a:xfrm>
              <a:prstGeom prst="rect">
                <a:avLst/>
              </a:prstGeom>
              <a:blipFill>
                <a:blip r:embed="rId2"/>
                <a:stretch>
                  <a:fillRect t="-747" r="-533" b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35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Idea of Bitcoin Consensus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12502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Bitcoin</a:t>
            </a:r>
            <a:r>
              <a:rPr lang="en-US" sz="2000" dirty="0"/>
              <a:t>:  nodes do not have persistent, long-term identities; no CA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Sybil attack: An adversary controls many copies of nodes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Assumptions: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It is possible to pick a random node from the Bitcoin network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The Sybils obtain only 1 token.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Bitcoin’s consensus</a:t>
            </a:r>
            <a:r>
              <a:rPr lang="en-US" sz="2000" dirty="0"/>
              <a:t>: under the two assumptions,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New TXs are broadcast to all nodes.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Each node collects new TXs into a block.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In each round, a random node gets to broadcast its block.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The block is accepted </a:t>
            </a:r>
            <a:r>
              <a:rPr lang="en-US" dirty="0" err="1"/>
              <a:t>iff</a:t>
            </a:r>
            <a:r>
              <a:rPr lang="en-US" dirty="0"/>
              <a:t> all TXs in it are valid (unspent, valid signatures).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Nodes accept the block by including its hash in the next block they create.</a:t>
            </a:r>
          </a:p>
        </p:txBody>
      </p:sp>
    </p:spTree>
    <p:extLst>
      <p:ext uri="{BB962C8B-B14F-4D97-AF65-F5344CB8AC3E}">
        <p14:creationId xmlns:p14="http://schemas.microsoft.com/office/powerpoint/2010/main" val="7928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515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Cryptocurrency and Blockchain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27498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Fiat currency</a:t>
            </a:r>
            <a:r>
              <a:rPr lang="en-US" sz="20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Central banks control the money supply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Add anti-counterfeiting features to physical currency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Technological: raise the bar for an attacker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Law enforcement: stop people from breaking the rules of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Problems in currency</a:t>
            </a:r>
            <a:r>
              <a:rPr lang="en-US" sz="2000" dirty="0"/>
              <a:t>: supply and prevent cheating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Cryptocurrency</a:t>
            </a:r>
            <a:r>
              <a:rPr lang="en-US" sz="2000" dirty="0"/>
              <a:t>: Bitcoin, Ether, …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prevent people from tampering with the state of the system and from equivocating (e.g., double spending)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security rules need to be enforced purely </a:t>
            </a:r>
            <a:r>
              <a:rPr lang="en-US" b="1" dirty="0"/>
              <a:t>technologically</a:t>
            </a:r>
            <a:r>
              <a:rPr lang="en-US" dirty="0"/>
              <a:t> and </a:t>
            </a:r>
            <a:r>
              <a:rPr lang="en-US" b="1" dirty="0"/>
              <a:t>without relying on a central authority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Blockchain</a:t>
            </a:r>
            <a:r>
              <a:rPr lang="en-US" sz="2000" dirty="0"/>
              <a:t>: The underlying data structure of a cryptocurrency.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Build with </a:t>
            </a:r>
            <a:r>
              <a:rPr lang="en-US" b="1" dirty="0"/>
              <a:t>hash pointers</a:t>
            </a:r>
          </a:p>
        </p:txBody>
      </p:sp>
    </p:spTree>
    <p:extLst>
      <p:ext uri="{BB962C8B-B14F-4D97-AF65-F5344CB8AC3E}">
        <p14:creationId xmlns:p14="http://schemas.microsoft.com/office/powerpoint/2010/main" val="2271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515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Hash Pointer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22870"/>
            <a:ext cx="914400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Hash pointer: </a:t>
            </a:r>
            <a:r>
              <a:rPr lang="en-US" sz="2000" dirty="0"/>
              <a:t>A pointer to where some information is stored together with a cryptographic hash of the information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Regular pointer</a:t>
            </a:r>
            <a:r>
              <a:rPr lang="en-US" dirty="0"/>
              <a:t>: allows you to retrieve info.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Hash pointer</a:t>
            </a:r>
            <a:r>
              <a:rPr lang="en-US" dirty="0"/>
              <a:t>: retrieve info. + </a:t>
            </a:r>
            <a:r>
              <a:rPr lang="en-US" dirty="0">
                <a:solidFill>
                  <a:srgbClr val="C00000"/>
                </a:solidFill>
              </a:rPr>
              <a:t>verify that the info. hasn’t been changed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Application</a:t>
            </a:r>
            <a:r>
              <a:rPr lang="en-US" sz="2000" dirty="0"/>
              <a:t>: build all kinds of data structures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structures that use pointers: a linked list or a binary search tree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it with hash pointers instead of ordinary pointers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88" y="3663497"/>
            <a:ext cx="2411025" cy="22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515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Blockchain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75117"/>
            <a:ext cx="9144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Blockchain</a:t>
            </a:r>
            <a:r>
              <a:rPr lang="en-US" sz="2000" dirty="0"/>
              <a:t>: A linked list using hash pointers.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Regular linked list</a:t>
            </a:r>
            <a:r>
              <a:rPr lang="en-US" dirty="0"/>
              <a:t>: a series of blocks; each block=data+ a pointer to the previous block in the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Blockchain</a:t>
            </a:r>
            <a:r>
              <a:rPr lang="en-US" dirty="0"/>
              <a:t>: the pointer will be replaced with a hash pointer. 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pointer tells us where the previous block was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It also contains a digest of that block’s value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allows us to verify that the value hasn’t been changed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6" y="3057929"/>
            <a:ext cx="5151728" cy="22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7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74" y="2286784"/>
            <a:ext cx="6719251" cy="29402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9515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Application of Blockchain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4459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Tamper-evident log</a:t>
            </a:r>
            <a:r>
              <a:rPr lang="en-US" sz="2000" dirty="0"/>
              <a:t>: a log data structure that stores data and allows us to append data to the end of the log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somebody alters an earlier item in the log, we can detect the change.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adversary cannot tamper with the head of the list.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1383" y="5235754"/>
            <a:ext cx="5547360" cy="6250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genesis block</a:t>
            </a:r>
            <a:r>
              <a:rPr lang="en-US" sz="2000" dirty="0"/>
              <a:t>: the first block on the chain</a:t>
            </a:r>
          </a:p>
        </p:txBody>
      </p:sp>
    </p:spTree>
    <p:extLst>
      <p:ext uri="{BB962C8B-B14F-4D97-AF65-F5344CB8AC3E}">
        <p14:creationId xmlns:p14="http://schemas.microsoft.com/office/powerpoint/2010/main" val="424853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28" y="3555751"/>
            <a:ext cx="4880895" cy="25146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Merkle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48699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Merkle Tree</a:t>
            </a:r>
            <a:r>
              <a:rPr lang="en-US" sz="2000" dirty="0"/>
              <a:t>: A binary tree with hash pointers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Building a Merkle tree </a:t>
            </a:r>
            <a:r>
              <a:rPr lang="en-US" sz="2000" dirty="0"/>
              <a:t>in the following way: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Leaves of the tree:  blocks containing data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Group the data items into pairs of two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For each pair we build a data structure that has two hash pointers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Group the hash pointers into groups of two,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Compute the hash of each pair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doing this until we reach a single block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Merkle root</a:t>
            </a:r>
            <a:r>
              <a:rPr lang="en-US" dirty="0">
                <a:solidFill>
                  <a:srgbClr val="C00000"/>
                </a:solidFill>
              </a:rPr>
              <a:t>: the root of the 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9450" y="5187119"/>
            <a:ext cx="151163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/>
              <a:t>The data items</a:t>
            </a:r>
          </a:p>
          <a:p>
            <a:pPr algn="ctr"/>
            <a:r>
              <a:rPr lang="en-US" dirty="0"/>
              <a:t>in Bitcoin are </a:t>
            </a:r>
          </a:p>
          <a:p>
            <a:pPr algn="ctr"/>
            <a:r>
              <a:rPr lang="en-US" dirty="0"/>
              <a:t>transactions.</a:t>
            </a:r>
          </a:p>
        </p:txBody>
      </p:sp>
    </p:spTree>
    <p:extLst>
      <p:ext uri="{BB962C8B-B14F-4D97-AF65-F5344CB8AC3E}">
        <p14:creationId xmlns:p14="http://schemas.microsoft.com/office/powerpoint/2010/main" val="25082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b="1" dirty="0"/>
              <a:t>Public Key as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041713"/>
                <a:ext cx="9144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Idea</a:t>
                </a:r>
                <a:r>
                  <a:rPr lang="en-US" sz="2000" dirty="0"/>
                  <a:t>: equate the identity of a person in a system with its public verification key in a digital signature scheme.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Alice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; Bob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; Charlie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; …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Alice makes statements by signing the statements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To speak for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a person must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Consequence of the idea</a:t>
                </a:r>
                <a:r>
                  <a:rPr lang="en-US" sz="20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Alice may use the </a:t>
                </a:r>
                <a:r>
                  <a:rPr lang="en-US" b="1" dirty="0"/>
                  <a:t>hash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as her identity (public key is large!)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public key basically </a:t>
                </a:r>
                <a:r>
                  <a:rPr lang="en-US" b="1" dirty="0"/>
                  <a:t>looks random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nobody can uncover your real-world identity with your pk.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You can make a new identity </a:t>
                </a:r>
                <a:r>
                  <a:rPr lang="en-US" b="1" dirty="0"/>
                  <a:t>whenever you want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Decentralized ID Management: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register as a user by yourself </a:t>
                </a:r>
                <a:r>
                  <a:rPr lang="en-US" b="1" dirty="0"/>
                  <a:t>without a CA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Make </a:t>
                </a:r>
                <a:r>
                  <a:rPr lang="en-US" b="1" dirty="0"/>
                  <a:t>as many identities as you want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 Bitcoin, identities are called </a:t>
                </a:r>
                <a:r>
                  <a:rPr lang="en-US" b="1" dirty="0"/>
                  <a:t>addresses (hash of public key)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Anonymity and Privacy: </a:t>
                </a:r>
                <a:r>
                  <a:rPr lang="en-US" sz="2000" dirty="0"/>
                  <a:t>may reveal your real world identity by analyzing the statements and actions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713"/>
                <a:ext cx="9144000" cy="4708981"/>
              </a:xfrm>
              <a:prstGeom prst="rect">
                <a:avLst/>
              </a:prstGeom>
              <a:blipFill>
                <a:blip r:embed="rId2"/>
                <a:stretch>
                  <a:fillRect t="-907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9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51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 err="1"/>
              <a:t>Goofycoin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197742"/>
                <a:ext cx="9144000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Rule 1</a:t>
                </a:r>
                <a:r>
                  <a:rPr lang="en-US" sz="2000" dirty="0"/>
                  <a:t>: Goofy creates new coins and the new coins belong to Goofy.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create a coin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CreateCoin</a:t>
                </a:r>
                <a:r>
                  <a:rPr lang="en-US" sz="2000" dirty="0"/>
                  <a:t> [</a:t>
                </a:r>
                <a:r>
                  <a:rPr lang="en-US" sz="2000" dirty="0" err="1"/>
                  <a:t>uniqueCoinID</a:t>
                </a:r>
                <a:r>
                  <a:rPr lang="en-US" sz="2000" dirty="0"/>
                  <a:t>]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Goofy: generates a unique coin ID </a:t>
                </a:r>
                <a:r>
                  <a:rPr lang="en-US" b="1" dirty="0" err="1"/>
                  <a:t>uniqueCoinID</a:t>
                </a:r>
                <a:endParaRPr lang="en-US" b="1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Goofy: constructs the string </a:t>
                </a:r>
                <a:r>
                  <a:rPr lang="en-US" b="1" dirty="0" err="1"/>
                  <a:t>CreateCoin</a:t>
                </a:r>
                <a:r>
                  <a:rPr lang="en-US" b="1" dirty="0"/>
                  <a:t> [</a:t>
                </a:r>
                <a:r>
                  <a:rPr lang="en-US" b="1" dirty="0" err="1"/>
                  <a:t>uniqueCoinID</a:t>
                </a:r>
                <a:r>
                  <a:rPr lang="en-US" b="1" dirty="0"/>
                  <a:t>]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Goofy: compute a signature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of the string with its private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00FF"/>
                    </a:solidFill>
                  </a:rPr>
                  <a:t>CreateCoin [</a:t>
                </a:r>
                <a:r>
                  <a:rPr lang="en-US" b="1" dirty="0" err="1">
                    <a:solidFill>
                      <a:srgbClr val="0000FF"/>
                    </a:solidFill>
                  </a:rPr>
                  <a:t>uniqueCoinID</a:t>
                </a:r>
                <a:r>
                  <a:rPr lang="en-US" b="1" dirty="0">
                    <a:solidFill>
                      <a:srgbClr val="0000FF"/>
                    </a:solidFill>
                  </a:rPr>
                  <a:t>] </a:t>
                </a:r>
                <a:r>
                  <a:rPr lang="en-US" dirty="0">
                    <a:solidFill>
                      <a:srgbClr val="0000FF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a coin.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Anyone can verify if a coin is valid with </a:t>
                </a:r>
                <a:r>
                  <a:rPr lang="en-US" dirty="0" err="1"/>
                  <a:t>Goofy’s</a:t>
                </a:r>
                <a:r>
                  <a:rPr lang="en-US" dirty="0"/>
                  <a:t>  public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Rule 2</a:t>
                </a:r>
                <a:r>
                  <a:rPr lang="en-US" sz="2000" dirty="0"/>
                  <a:t>: whoever owns a coin can transfer it to someone else.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transfer a coin: </a:t>
                </a:r>
                <a:r>
                  <a:rPr lang="en-US" sz="2000" dirty="0"/>
                  <a:t>from Goofy to Alice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Goofy: creates a new statement “</a:t>
                </a:r>
                <a:r>
                  <a:rPr lang="en-US" dirty="0">
                    <a:solidFill>
                      <a:srgbClr val="0000FF"/>
                    </a:solidFill>
                  </a:rPr>
                  <a:t>Pay this to Alice</a:t>
                </a:r>
                <a:r>
                  <a:rPr lang="en-US" dirty="0"/>
                  <a:t>” 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“</a:t>
                </a:r>
                <a:r>
                  <a:rPr lang="en-US" dirty="0">
                    <a:solidFill>
                      <a:srgbClr val="0000FF"/>
                    </a:solidFill>
                  </a:rPr>
                  <a:t>this</a:t>
                </a:r>
                <a:r>
                  <a:rPr lang="en-US" dirty="0"/>
                  <a:t>” is a hash pointer to the coin in question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Goofy: signs the statement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Then Alice owns the coin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Alice prove that she owns the coin: present the string and signature.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7742"/>
                <a:ext cx="9144000" cy="4062651"/>
              </a:xfrm>
              <a:prstGeom prst="rect">
                <a:avLst/>
              </a:prstGeom>
              <a:blipFill>
                <a:blip r:embed="rId2"/>
                <a:stretch>
                  <a:fillRect t="-900" b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36" y="5259190"/>
            <a:ext cx="2156647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68279</TotalTime>
  <Words>1464</Words>
  <Application>Microsoft Office PowerPoint</Application>
  <PresentationFormat>全屏显示(4:3)</PresentationFormat>
  <Paragraphs>158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Calibri</vt:lpstr>
      <vt:lpstr>Georgia</vt:lpstr>
      <vt:lpstr>Custom Design</vt:lpstr>
      <vt:lpstr>1_Custom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rogaway</dc:creator>
  <cp:lastModifiedBy>zhanglf</cp:lastModifiedBy>
  <cp:revision>2684</cp:revision>
  <cp:lastPrinted>2021-12-05T15:52:53Z</cp:lastPrinted>
  <dcterms:created xsi:type="dcterms:W3CDTF">2010-03-16T01:26:44Z</dcterms:created>
  <dcterms:modified xsi:type="dcterms:W3CDTF">2022-05-30T08:54:35Z</dcterms:modified>
</cp:coreProperties>
</file>