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864" r:id="rId2"/>
    <p:sldId id="865" r:id="rId3"/>
    <p:sldId id="867" r:id="rId4"/>
    <p:sldId id="868" r:id="rId5"/>
    <p:sldId id="869" r:id="rId6"/>
    <p:sldId id="870" r:id="rId7"/>
    <p:sldId id="871" r:id="rId8"/>
    <p:sldId id="872" r:id="rId9"/>
  </p:sldIdLst>
  <p:sldSz cx="9144000" cy="6858000" type="screen4x3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2F29"/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2607" autoAdjust="0"/>
  </p:normalViewPr>
  <p:slideViewPr>
    <p:cSldViewPr>
      <p:cViewPr varScale="1">
        <p:scale>
          <a:sx n="88" d="100"/>
          <a:sy n="88" d="100"/>
        </p:scale>
        <p:origin x="129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2082" cy="339652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901" y="0"/>
            <a:ext cx="4302082" cy="339652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456865"/>
            <a:ext cx="4302082" cy="339652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901" y="6456865"/>
            <a:ext cx="4302082" cy="339652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9" y="0"/>
            <a:ext cx="4302231" cy="339884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28897"/>
            <a:ext cx="7942580" cy="3058954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9" y="6456612"/>
            <a:ext cx="4302231" cy="339884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16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37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92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80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90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9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3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hyperlink" Target="https://www.gradescope.com/courses/37055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9144000" cy="2308225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Georgia" panose="02040502050405020303" pitchFamily="18" charset="0"/>
              </a:rPr>
              <a:t>Discrete </a:t>
            </a:r>
            <a:r>
              <a:rPr lang="en-US" altLang="zh-CN" sz="4800" dirty="0" smtClean="0">
                <a:latin typeface="Georgia" panose="02040502050405020303" pitchFamily="18" charset="0"/>
              </a:rPr>
              <a:t>Mathematics</a:t>
            </a:r>
            <a:br>
              <a:rPr lang="en-US" altLang="zh-CN" sz="4800" dirty="0" smtClean="0">
                <a:latin typeface="Georgia" panose="02040502050405020303" pitchFamily="18" charset="0"/>
              </a:rPr>
            </a:br>
            <a:r>
              <a:rPr lang="en-US" altLang="zh-CN" sz="2200" dirty="0">
                <a:latin typeface="Georgia" panose="02040502050405020303" pitchFamily="18" charset="0"/>
              </a:rPr>
              <a:t>prime, composite, </a:t>
            </a:r>
            <a:r>
              <a:rPr lang="en-US" altLang="zh-CN" sz="2200" dirty="0" smtClean="0">
                <a:latin typeface="Georgia" panose="02040502050405020303" pitchFamily="18" charset="0"/>
              </a:rPr>
              <a:t>fundamental theorem </a:t>
            </a:r>
            <a:r>
              <a:rPr lang="en-US" altLang="zh-CN" sz="2200" dirty="0">
                <a:latin typeface="Georgia" panose="02040502050405020303" pitchFamily="18" charset="0"/>
              </a:rPr>
              <a:t>of </a:t>
            </a:r>
            <a:r>
              <a:rPr lang="en-US" altLang="zh-CN" sz="2200" dirty="0" smtClean="0">
                <a:latin typeface="Georgia" panose="02040502050405020303" pitchFamily="18" charset="0"/>
              </a:rPr>
              <a:t>arithmetic</a:t>
            </a:r>
            <a:r>
              <a:rPr lang="en-US" altLang="zh-CN" sz="2200" dirty="0">
                <a:latin typeface="Georgia" panose="02040502050405020303" pitchFamily="18" charset="0"/>
              </a:rPr>
              <a:t>, </a:t>
            </a:r>
            <a:r>
              <a:rPr lang="en-US" altLang="zh-CN" sz="2200" dirty="0" smtClean="0">
                <a:latin typeface="Georgia" panose="02040502050405020303" pitchFamily="18" charset="0"/>
              </a:rPr>
              <a:t/>
            </a:r>
            <a:br>
              <a:rPr lang="en-US" altLang="zh-CN" sz="2200" dirty="0" smtClean="0">
                <a:latin typeface="Georgia" panose="02040502050405020303" pitchFamily="18" charset="0"/>
              </a:rPr>
            </a:br>
            <a:r>
              <a:rPr lang="en-US" altLang="zh-CN" sz="2200" dirty="0" smtClean="0">
                <a:latin typeface="Georgia" panose="02040502050405020303" pitchFamily="18" charset="0"/>
              </a:rPr>
              <a:t>the well-ordering property</a:t>
            </a:r>
            <a:r>
              <a:rPr lang="en-US" altLang="zh-CN" sz="2200" dirty="0">
                <a:latin typeface="Georgia" panose="02040502050405020303" pitchFamily="18" charset="0"/>
              </a:rPr>
              <a:t>, </a:t>
            </a:r>
            <a:r>
              <a:rPr lang="en-US" altLang="zh-CN" sz="2200" dirty="0" smtClean="0">
                <a:latin typeface="Georgia" panose="02040502050405020303" pitchFamily="18" charset="0"/>
              </a:rPr>
              <a:t>division algorithm</a:t>
            </a:r>
            <a:r>
              <a:rPr lang="en-US" altLang="zh-CN" sz="2200" dirty="0">
                <a:latin typeface="Georgia" panose="02040502050405020303" pitchFamily="18" charset="0"/>
              </a:rPr>
              <a:t>, </a:t>
            </a:r>
            <a:r>
              <a:rPr lang="en-US" altLang="zh-CN" sz="2200" dirty="0" smtClean="0">
                <a:latin typeface="Georgia" panose="02040502050405020303" pitchFamily="18" charset="0"/>
              </a:rPr>
              <a:t>ideal</a:t>
            </a:r>
            <a:endParaRPr lang="en-US" sz="2200" dirty="0">
              <a:latin typeface="Georgia" panose="02040502050405020303" pitchFamily="18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657600"/>
            <a:ext cx="9144000" cy="1524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Liangfeng Zhang</a:t>
            </a: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School of Information Science and Technology</a:t>
            </a: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ShanghaiTech University</a:t>
            </a:r>
          </a:p>
        </p:txBody>
      </p:sp>
    </p:spTree>
    <p:extLst>
      <p:ext uri="{BB962C8B-B14F-4D97-AF65-F5344CB8AC3E}">
        <p14:creationId xmlns:p14="http://schemas.microsoft.com/office/powerpoint/2010/main" val="296299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CA" dirty="0">
                <a:latin typeface="Georgia" panose="02040502050405020303" pitchFamily="18" charset="0"/>
              </a:rPr>
              <a:t>Course Information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0" y="1214021"/>
                <a:ext cx="9144000" cy="408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Number 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theory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: integers, …</a:t>
                </a:r>
                <a:endParaRPr lang="en-US" sz="24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Combinatorics</a:t>
                </a:r>
                <a:r>
                  <a:rPr lang="en-U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: counting, designs,…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Logic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: propositions, predicates, proofs,…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Graph </a:t>
                </a:r>
                <a:r>
                  <a:rPr lang="en-US" sz="24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theory</a:t>
                </a:r>
                <a:r>
                  <a:rPr lang="en-U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: graphs, trees, set systems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Discrete probability</a:t>
                </a:r>
                <a:r>
                  <a:rPr lang="en-U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: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discrete </a:t>
                </a:r>
                <a:r>
                  <a:rPr lang="en-U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distributions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Algebra</a:t>
                </a:r>
                <a:r>
                  <a:rPr lang="en-U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: matrices, groups, rings and fields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Theoretical computer science</a:t>
                </a:r>
                <a:r>
                  <a:rPr lang="en-U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: algorithms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Information theory</a:t>
                </a:r>
                <a:r>
                  <a:rPr lang="en-U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: codes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4021"/>
                <a:ext cx="9144000" cy="4081117"/>
              </a:xfrm>
              <a:prstGeom prst="rect">
                <a:avLst/>
              </a:prstGeom>
              <a:blipFill>
                <a:blip r:embed="rId4"/>
                <a:stretch>
                  <a:fillRect t="-299" b="-1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图文框 4"/>
          <p:cNvSpPr/>
          <p:nvPr/>
        </p:nvSpPr>
        <p:spPr>
          <a:xfrm>
            <a:off x="432516" y="1334189"/>
            <a:ext cx="8305800" cy="1660874"/>
          </a:xfrm>
          <a:prstGeom prst="frame">
            <a:avLst>
              <a:gd name="adj1" fmla="val 0"/>
            </a:avLst>
          </a:prstGeom>
          <a:solidFill>
            <a:srgbClr val="762F29"/>
          </a:solidFill>
          <a:ln>
            <a:solidFill>
              <a:srgbClr val="762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09709" y="2595772"/>
            <a:ext cx="90249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(10,11)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08243" y="1295400"/>
            <a:ext cx="40395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Georgia" panose="02040502050405020303" pitchFamily="18" charset="0"/>
              </a:rPr>
              <a:t>(4)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85664" y="1714900"/>
            <a:ext cx="92653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Georgia" panose="02040502050405020303" pitchFamily="18" charset="0"/>
              </a:rPr>
              <a:t>(2,6,8)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48318" y="2156860"/>
            <a:ext cx="36388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Georgia" panose="02040502050405020303" pitchFamily="18" charset="0"/>
              </a:rPr>
              <a:t>(1)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125" y="5244281"/>
            <a:ext cx="706183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762F29"/>
                </a:solidFill>
                <a:latin typeface="Georgia" panose="02040502050405020303" pitchFamily="18" charset="0"/>
              </a:rPr>
              <a:t>Textbook:  </a:t>
            </a:r>
            <a:r>
              <a:rPr lang="en-US" altLang="zh-CN" dirty="0">
                <a:solidFill>
                  <a:srgbClr val="762F29"/>
                </a:solidFill>
                <a:latin typeface="Georgia" panose="02040502050405020303" pitchFamily="18" charset="0"/>
              </a:rPr>
              <a:t>Discrete Mathematics and Its Applications </a:t>
            </a:r>
            <a:r>
              <a:rPr lang="en-US" altLang="zh-CN" dirty="0" smtClean="0">
                <a:solidFill>
                  <a:srgbClr val="762F29"/>
                </a:solidFill>
                <a:latin typeface="Georgia" panose="02040502050405020303" pitchFamily="18" charset="0"/>
              </a:rPr>
              <a:t>(8</a:t>
            </a:r>
            <a:r>
              <a:rPr lang="en-US" altLang="zh-CN" baseline="30000" dirty="0" smtClean="0">
                <a:solidFill>
                  <a:srgbClr val="762F29"/>
                </a:solidFill>
                <a:latin typeface="Georgia" panose="02040502050405020303" pitchFamily="18" charset="0"/>
              </a:rPr>
              <a:t>th</a:t>
            </a:r>
            <a:r>
              <a:rPr lang="en-US" altLang="zh-CN" dirty="0" smtClean="0">
                <a:solidFill>
                  <a:srgbClr val="762F29"/>
                </a:solidFill>
                <a:latin typeface="Georgia" panose="02040502050405020303" pitchFamily="18" charset="0"/>
              </a:rPr>
              <a:t> </a:t>
            </a:r>
            <a:r>
              <a:rPr lang="en-US" altLang="zh-CN" dirty="0">
                <a:solidFill>
                  <a:srgbClr val="762F29"/>
                </a:solidFill>
                <a:latin typeface="Georgia" panose="02040502050405020303" pitchFamily="18" charset="0"/>
              </a:rPr>
              <a:t>edition)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762F29"/>
                </a:solidFill>
                <a:latin typeface="Georgia" panose="02040502050405020303" pitchFamily="18" charset="0"/>
              </a:rPr>
              <a:t>Kenneth H. Rosen, William C Brown Pub, </a:t>
            </a:r>
            <a:r>
              <a:rPr lang="en-US" altLang="zh-CN" dirty="0" smtClean="0">
                <a:solidFill>
                  <a:srgbClr val="762F29"/>
                </a:solidFill>
                <a:latin typeface="Georgia" panose="02040502050405020303" pitchFamily="18" charset="0"/>
              </a:rPr>
              <a:t>2018.</a:t>
            </a:r>
            <a:endParaRPr lang="en-US" altLang="zh-CN" dirty="0">
              <a:solidFill>
                <a:srgbClr val="762F29"/>
              </a:solidFill>
              <a:latin typeface="Georgia" panose="02040502050405020303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156" y="4226687"/>
            <a:ext cx="1200159" cy="1640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242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6" grpId="0"/>
      <p:bldP spid="13" grpId="0"/>
      <p:bldP spid="1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CA" dirty="0">
                <a:latin typeface="Georgia" panose="02040502050405020303" pitchFamily="18" charset="0"/>
              </a:rPr>
              <a:t>Course Information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0" y="951917"/>
            <a:ext cx="9144000" cy="555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Georgia" panose="02040502050405020303" pitchFamily="18" charset="0"/>
              </a:rPr>
              <a:t>Course Materials</a:t>
            </a:r>
            <a:r>
              <a:rPr lang="en-US" altLang="zh-CN" sz="2400" dirty="0" smtClean="0">
                <a:latin typeface="Georgia" panose="02040502050405020303" pitchFamily="18" charset="0"/>
              </a:rPr>
              <a:t>: Lecture slides, </a:t>
            </a:r>
            <a:r>
              <a:rPr lang="en-US" altLang="zh-CN" sz="2400" dirty="0">
                <a:latin typeface="Georgia" panose="02040502050405020303" pitchFamily="18" charset="0"/>
              </a:rPr>
              <a:t>homework </a:t>
            </a:r>
            <a:r>
              <a:rPr lang="en-US" altLang="zh-CN" sz="2400" dirty="0" smtClean="0">
                <a:latin typeface="Georgia" panose="02040502050405020303" pitchFamily="18" charset="0"/>
              </a:rPr>
              <a:t>questions, …</a:t>
            </a:r>
            <a:endParaRPr lang="en-US" altLang="zh-CN" sz="2000" dirty="0" smtClean="0">
              <a:latin typeface="Georgia" panose="02040502050405020303" pitchFamily="18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Georgia" panose="02040502050405020303" pitchFamily="18" charset="0"/>
              </a:rPr>
              <a:t>Piazza</a:t>
            </a:r>
            <a:r>
              <a:rPr lang="en-US" altLang="zh-CN" sz="2000" dirty="0" smtClean="0">
                <a:latin typeface="Georgia" panose="02040502050405020303" pitchFamily="18" charset="0"/>
              </a:rPr>
              <a:t>: </a:t>
            </a:r>
            <a:r>
              <a:rPr lang="en-US" altLang="zh-CN" sz="2000" u="sng" dirty="0" smtClean="0">
                <a:solidFill>
                  <a:srgbClr val="0000FF"/>
                </a:solidFill>
                <a:latin typeface="Georgia" panose="02040502050405020303" pitchFamily="18" charset="0"/>
              </a:rPr>
              <a:t>https</a:t>
            </a:r>
            <a:r>
              <a:rPr lang="en-US" altLang="zh-CN" sz="2000" u="sng" dirty="0">
                <a:solidFill>
                  <a:srgbClr val="0000FF"/>
                </a:solidFill>
                <a:latin typeface="Georgia" panose="02040502050405020303" pitchFamily="18" charset="0"/>
              </a:rPr>
              <a:t>://</a:t>
            </a:r>
            <a:r>
              <a:rPr lang="en-US" altLang="zh-CN" sz="2000" u="sng" dirty="0" smtClean="0">
                <a:solidFill>
                  <a:srgbClr val="0000FF"/>
                </a:solidFill>
                <a:latin typeface="Georgia" panose="02040502050405020303" pitchFamily="18" charset="0"/>
              </a:rPr>
              <a:t>piazza.com/class/kzjye4h1zeq4i3</a:t>
            </a:r>
            <a:r>
              <a:rPr lang="en-US" altLang="zh-CN" sz="2000" dirty="0" smtClean="0">
                <a:solidFill>
                  <a:srgbClr val="0000FF"/>
                </a:solidFill>
                <a:latin typeface="Georgia" panose="02040502050405020303" pitchFamily="18" charset="0"/>
              </a:rPr>
              <a:t> </a:t>
            </a:r>
            <a:endParaRPr lang="en-US" altLang="zh-CN" sz="2000" dirty="0">
              <a:solidFill>
                <a:srgbClr val="0000FF"/>
              </a:solidFill>
              <a:latin typeface="Georgia" panose="02040502050405020303" pitchFamily="18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Georgia" panose="02040502050405020303" pitchFamily="18" charset="0"/>
              </a:rPr>
              <a:t>Blackboard</a:t>
            </a:r>
            <a:r>
              <a:rPr lang="en-US" altLang="zh-CN" sz="2000" dirty="0" smtClean="0">
                <a:latin typeface="Georgia" panose="02040502050405020303" pitchFamily="18" charset="0"/>
              </a:rPr>
              <a:t>: </a:t>
            </a:r>
            <a:r>
              <a:rPr lang="en-US" altLang="zh-CN" sz="2000" u="sng" dirty="0" smtClean="0">
                <a:solidFill>
                  <a:srgbClr val="0000FF"/>
                </a:solidFill>
                <a:latin typeface="Georgia" panose="02040502050405020303" pitchFamily="18" charset="0"/>
              </a:rPr>
              <a:t>https://egate.shanghaitech.edu.cn/new/index.html</a:t>
            </a:r>
            <a:endParaRPr lang="en-US" altLang="zh-CN" sz="2000" u="sng" dirty="0">
              <a:solidFill>
                <a:srgbClr val="0000FF"/>
              </a:solidFill>
              <a:latin typeface="Georgia" panose="02040502050405020303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Georgia" panose="02040502050405020303" pitchFamily="18" charset="0"/>
              </a:rPr>
              <a:t>HW Submission</a:t>
            </a:r>
            <a:r>
              <a:rPr lang="en-US" altLang="zh-CN" sz="2400" dirty="0" smtClean="0">
                <a:latin typeface="Georgia" panose="02040502050405020303" pitchFamily="18" charset="0"/>
              </a:rPr>
              <a:t>: submit a soft copy (pdf/jpg) of HW solutions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Georgia" panose="02040502050405020303" pitchFamily="18" charset="0"/>
              </a:rPr>
              <a:t>Gradescope</a:t>
            </a:r>
            <a:r>
              <a:rPr lang="en-US" sz="2000" dirty="0" smtClean="0">
                <a:latin typeface="Georgia" panose="02040502050405020303" pitchFamily="18" charset="0"/>
              </a:rPr>
              <a:t>: </a:t>
            </a:r>
            <a:r>
              <a:rPr lang="en-US" sz="2000" u="sng" dirty="0" smtClean="0">
                <a:solidFill>
                  <a:srgbClr val="0000FF"/>
                </a:solidFill>
                <a:latin typeface="Georgia" panose="02040502050405020303" pitchFamily="18" charset="0"/>
                <a:hlinkClick r:id="rId4"/>
              </a:rPr>
              <a:t>https</a:t>
            </a:r>
            <a:r>
              <a:rPr lang="en-US" sz="2000" u="sng" dirty="0">
                <a:solidFill>
                  <a:srgbClr val="0000FF"/>
                </a:solidFill>
                <a:latin typeface="Georgia" panose="02040502050405020303" pitchFamily="18" charset="0"/>
                <a:hlinkClick r:id="rId4"/>
              </a:rPr>
              <a:t>://</a:t>
            </a:r>
            <a:r>
              <a:rPr lang="en-US" sz="2000" u="sng" dirty="0" smtClean="0">
                <a:solidFill>
                  <a:srgbClr val="0000FF"/>
                </a:solidFill>
                <a:latin typeface="Georgia" panose="02040502050405020303" pitchFamily="18" charset="0"/>
                <a:hlinkClick r:id="rId4"/>
              </a:rPr>
              <a:t>www.gradescope.com/courses/370554</a:t>
            </a:r>
            <a:endParaRPr lang="en-US" altLang="zh-CN" sz="2000" dirty="0">
              <a:latin typeface="Georgia" panose="02040502050405020303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Georgia" panose="02040502050405020303" pitchFamily="18" charset="0"/>
              </a:rPr>
              <a:t>Q&amp;A</a:t>
            </a:r>
            <a:r>
              <a:rPr lang="en-US" altLang="zh-CN" sz="2400" dirty="0" smtClean="0">
                <a:latin typeface="Georgia" panose="02040502050405020303" pitchFamily="18" charset="0"/>
              </a:rPr>
              <a:t>: online Q&amp;A, office hours, and tutorial sessions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Georgia" panose="02040502050405020303" pitchFamily="18" charset="0"/>
              </a:rPr>
              <a:t>Online Q&amp;As</a:t>
            </a:r>
            <a:r>
              <a:rPr lang="en-US" altLang="zh-CN" sz="2000" dirty="0" smtClean="0">
                <a:latin typeface="Georgia" panose="02040502050405020303" pitchFamily="18" charset="0"/>
              </a:rPr>
              <a:t>: post your questions to </a:t>
            </a:r>
            <a:r>
              <a:rPr lang="en-US" altLang="zh-CN" sz="2000" b="1" dirty="0" smtClean="0">
                <a:latin typeface="Georgia" panose="02040502050405020303" pitchFamily="18" charset="0"/>
              </a:rPr>
              <a:t>Piazza</a:t>
            </a:r>
            <a:r>
              <a:rPr lang="en-US" altLang="zh-CN" sz="2000" dirty="0" smtClean="0">
                <a:latin typeface="Georgia" panose="02040502050405020303" pitchFamily="18" charset="0"/>
              </a:rPr>
              <a:t> and get answers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Georgia" panose="02040502050405020303" pitchFamily="18" charset="0"/>
              </a:rPr>
              <a:t>Instructor’s Office </a:t>
            </a:r>
            <a:r>
              <a:rPr lang="en-US" altLang="zh-CN" sz="2000" b="1" dirty="0">
                <a:latin typeface="Georgia" panose="02040502050405020303" pitchFamily="18" charset="0"/>
              </a:rPr>
              <a:t>hours</a:t>
            </a:r>
            <a:r>
              <a:rPr lang="en-US" altLang="zh-CN" sz="2000" dirty="0">
                <a:latin typeface="Georgia" panose="02040502050405020303" pitchFamily="18" charset="0"/>
              </a:rPr>
              <a:t>: </a:t>
            </a:r>
            <a:r>
              <a:rPr lang="en-US" altLang="zh-CN" sz="2000" dirty="0" smtClean="0">
                <a:latin typeface="Georgia" panose="02040502050405020303" pitchFamily="18" charset="0"/>
              </a:rPr>
              <a:t>20:00-21:00, Wednesday, SIST 2-202.i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Georgia" panose="02040502050405020303" pitchFamily="18" charset="0"/>
              </a:rPr>
              <a:t>TAs’ Tutorial Sessions</a:t>
            </a:r>
            <a:r>
              <a:rPr lang="en-US" altLang="zh-CN" sz="2000" dirty="0" smtClean="0">
                <a:latin typeface="Georgia" panose="02040502050405020303" pitchFamily="18" charset="0"/>
              </a:rPr>
              <a:t>: 19:50-21:30, Monday &amp; Thursday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Georgia" panose="02040502050405020303" pitchFamily="18" charset="0"/>
              </a:rPr>
              <a:t>Evaluation</a:t>
            </a:r>
            <a:r>
              <a:rPr lang="en-US" altLang="zh-CN" sz="2400" dirty="0">
                <a:latin typeface="Georgia" panose="02040502050405020303" pitchFamily="18" charset="0"/>
              </a:rPr>
              <a:t>: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Georgia" panose="02040502050405020303" pitchFamily="18" charset="0"/>
              </a:rPr>
              <a:t>Attendance: </a:t>
            </a:r>
            <a:r>
              <a:rPr lang="en-US" altLang="zh-CN" sz="2000" dirty="0" smtClean="0">
                <a:latin typeface="Georgia" panose="02040502050405020303" pitchFamily="18" charset="0"/>
              </a:rPr>
              <a:t>10% (random codes)</a:t>
            </a:r>
            <a:endParaRPr lang="en-US" altLang="zh-CN" sz="2000" dirty="0">
              <a:latin typeface="Georgia" panose="02040502050405020303" pitchFamily="18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Georgia" panose="02040502050405020303" pitchFamily="18" charset="0"/>
              </a:rPr>
              <a:t>Homework: </a:t>
            </a:r>
            <a:r>
              <a:rPr lang="en-US" altLang="zh-CN" sz="2000" dirty="0" smtClean="0">
                <a:latin typeface="Georgia" panose="02040502050405020303" pitchFamily="18" charset="0"/>
              </a:rPr>
              <a:t>30% </a:t>
            </a:r>
            <a:r>
              <a:rPr lang="en-US" altLang="zh-CN" sz="2000" dirty="0">
                <a:latin typeface="Georgia" panose="02040502050405020303" pitchFamily="18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Georgia" panose="02040502050405020303" pitchFamily="18" charset="0"/>
              </a:rPr>
              <a:t>no </a:t>
            </a:r>
            <a:r>
              <a:rPr lang="en-US" altLang="zh-CN" sz="20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plagiarisms</a:t>
            </a:r>
            <a:r>
              <a:rPr lang="en-US" altLang="zh-CN" sz="2000" dirty="0" smtClean="0">
                <a:latin typeface="Georgia" panose="02040502050405020303" pitchFamily="18" charset="0"/>
              </a:rPr>
              <a:t>, </a:t>
            </a:r>
            <a:r>
              <a:rPr lang="en-US" altLang="zh-CN" sz="20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firm deadline</a:t>
            </a:r>
            <a:r>
              <a:rPr lang="en-US" altLang="zh-CN" sz="2000" dirty="0" smtClean="0">
                <a:latin typeface="Georgia" panose="02040502050405020303" pitchFamily="18" charset="0"/>
              </a:rPr>
              <a:t>, …)</a:t>
            </a:r>
            <a:endParaRPr lang="en-US" altLang="zh-CN" sz="2000" dirty="0">
              <a:latin typeface="Georgia" panose="02040502050405020303" pitchFamily="18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Georgia" panose="02040502050405020303" pitchFamily="18" charset="0"/>
              </a:rPr>
              <a:t>Midterm: 30% </a:t>
            </a:r>
            <a:r>
              <a:rPr lang="en-US" altLang="zh-CN" sz="2000" dirty="0" smtClean="0">
                <a:latin typeface="Georgia" panose="02040502050405020303" pitchFamily="18" charset="0"/>
              </a:rPr>
              <a:t>(on the </a:t>
            </a:r>
            <a:r>
              <a:rPr lang="en-US" altLang="zh-CN" sz="20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first</a:t>
            </a:r>
            <a:r>
              <a:rPr lang="en-US" altLang="zh-CN" sz="2000" dirty="0" smtClean="0">
                <a:latin typeface="Georgia" panose="02040502050405020303" pitchFamily="18" charset="0"/>
              </a:rPr>
              <a:t> half of the course)</a:t>
            </a:r>
            <a:endParaRPr lang="en-US" altLang="zh-CN" sz="2000" dirty="0">
              <a:latin typeface="Georgia" panose="02040502050405020303" pitchFamily="18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Georgia" panose="02040502050405020303" pitchFamily="18" charset="0"/>
              </a:rPr>
              <a:t>Final Exam: 30%  (on the </a:t>
            </a:r>
            <a:r>
              <a:rPr lang="en-US" altLang="zh-CN" sz="2000" dirty="0">
                <a:solidFill>
                  <a:srgbClr val="FF0000"/>
                </a:solidFill>
                <a:latin typeface="Georgia" panose="02040502050405020303" pitchFamily="18" charset="0"/>
              </a:rPr>
              <a:t>second</a:t>
            </a:r>
            <a:r>
              <a:rPr lang="en-US" altLang="zh-CN" sz="2000" dirty="0">
                <a:latin typeface="Georgia" panose="02040502050405020303" pitchFamily="18" charset="0"/>
              </a:rPr>
              <a:t> half of the course)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254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Georgia" panose="02040502050405020303" pitchFamily="18" charset="0"/>
              </a:rPr>
              <a:t>Divisibility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078063"/>
                <a:ext cx="9144000" cy="4867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0,1,2,…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0,±1,…</m:t>
                        </m:r>
                      </m:e>
                    </m:d>
                    <m:r>
                      <a:rPr lang="en-US" altLang="zh-CN" sz="2400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(rational);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(real)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DEFINITION: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∖{0}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endParaRPr lang="en-US" altLang="zh-CN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divides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: there is an integer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endParaRPr lang="en-US" altLang="zh-CN" sz="2000" b="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is a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divisor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is a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multiple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 divides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does not divide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∈{2,3,…}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 is a </a:t>
                </a:r>
                <a:r>
                  <a:rPr lang="en-US" altLang="zh-CN" sz="2000" b="1" dirty="0" smtClean="0">
                    <a:latin typeface="Georgia" panose="02040502050405020303" pitchFamily="18" charset="0"/>
                  </a:rPr>
                  <a:t>prime</a:t>
                </a:r>
                <a:r>
                  <a:rPr lang="en-US" altLang="zh-CN" sz="2000" dirty="0" smtClean="0">
                    <a:latin typeface="Georgia" panose="02040502050405020303" pitchFamily="18" charset="0"/>
                  </a:rPr>
                  <a:t> </a:t>
                </a:r>
                <a:r>
                  <a:rPr lang="en-US" altLang="zh-CN" sz="2000" dirty="0">
                    <a:latin typeface="Georgia" panose="02040502050405020303" pitchFamily="18" charset="0"/>
                  </a:rPr>
                  <a:t>if the only positive divisors 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 are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2,3,5,7,11,13,17,19,23,29,… 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are all primes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Georgia" panose="02040502050405020303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∈{2,3,…}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 is not a prime, then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 is called a </a:t>
                </a:r>
                <a:r>
                  <a:rPr lang="en-US" altLang="zh-CN" sz="2000" b="1" dirty="0" smtClean="0">
                    <a:latin typeface="Georgia" panose="02040502050405020303" pitchFamily="18" charset="0"/>
                  </a:rPr>
                  <a:t>composite</a:t>
                </a:r>
                <a:endParaRPr lang="en-US" altLang="zh-CN" sz="2000" b="1" dirty="0"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composite </a:t>
                </a:r>
                <a:r>
                  <a:rPr lang="en-US" altLang="zh-CN" dirty="0" err="1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iff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such</m:t>
                    </m:r>
                    <m: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that</m:t>
                    </m:r>
                    <m: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THEOREM (Fundamental Theorem of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Arithmetic) </a:t>
                </a:r>
                <a:r>
                  <a:rPr lang="en-US" altLang="zh-CN" sz="2400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Every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     integer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can be uniquely written as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,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where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are primes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78063"/>
                <a:ext cx="9144000" cy="4867871"/>
              </a:xfrm>
              <a:prstGeom prst="rect">
                <a:avLst/>
              </a:prstGeom>
              <a:blipFill>
                <a:blip r:embed="rId4"/>
                <a:stretch>
                  <a:fillRect l="-1000" t="-251" b="-1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1440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FTA Proof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050222"/>
                <a:ext cx="9144000" cy="4740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Proof of existence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: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by mathematical induction on the integer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4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=2:2=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is a product of prime powers</a:t>
                </a: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Induction </a:t>
                </a:r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hypothesis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suppose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there is an integer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such that the theorem is true for all integer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Prove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the theorem is true for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a prime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a product of prime powers</a:t>
                </a: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composite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There are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1&lt;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By induction hypothesis,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are primes;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is a product of prime powers</a:t>
                </a: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50222"/>
                <a:ext cx="9144000" cy="4740978"/>
              </a:xfrm>
              <a:prstGeom prst="rect">
                <a:avLst/>
              </a:prstGeom>
              <a:blipFill>
                <a:blip r:embed="rId4"/>
                <a:stretch>
                  <a:fillRect l="-1000" t="-257" r="-733" b="-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4067033" y="297304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>
              <a:latin typeface="Georgia" panose="02040502050405020303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139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Georgia" panose="02040502050405020303" pitchFamily="18" charset="0"/>
              </a:rPr>
              <a:t>Division Algorithm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4"/>
              <p:cNvSpPr txBox="1"/>
              <p:nvPr/>
            </p:nvSpPr>
            <p:spPr>
              <a:xfrm>
                <a:off x="0" y="1066800"/>
                <a:ext cx="9144000" cy="5189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The Well-Ordering Property: 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Every non-empty subset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(the set of nonnegative integers) has a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least element.   </a:t>
                </a: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THEOREM (Division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Algorithm)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. Then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there are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unique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𝑏𝑞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Existence: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Let</a:t>
                </a:r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𝑏𝑥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  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 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and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𝑏𝑥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. Then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has a least element, say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𝑏𝑞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. </a:t>
                </a: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The contradiction shows that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Uniqueness: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Suppose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0≤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and</a:t>
                </a:r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Recall that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𝑏𝑞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.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It must be the case that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and thus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189113"/>
              </a:xfrm>
              <a:prstGeom prst="rect">
                <a:avLst/>
              </a:prstGeom>
              <a:blipFill>
                <a:blip r:embed="rId4"/>
                <a:stretch>
                  <a:fillRect l="-1000" t="-235" r="-2067" b="-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4529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Georgia" panose="02040502050405020303" pitchFamily="18" charset="0"/>
              </a:rPr>
              <a:t>Ideal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14400"/>
                <a:ext cx="9144000" cy="5780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DEFINITION:</a:t>
                </a:r>
                <a:r>
                  <a:rPr lang="en-US" altLang="zh-CN" sz="2400" i="1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be nonempty.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is 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caled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an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ideal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if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; and 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={0,±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,±2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an ideal of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THEOREM: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Let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be an ideal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altLang="zh-CN" sz="24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={0},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; 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Otherwise, let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due to well-ordering property,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has a least element, say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.</a:t>
                </a:r>
              </a:p>
              <a:p>
                <a:pPr marL="1714500" lvl="3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2171700" lvl="4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𝑑𝑟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2171700" lvl="4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2171700" lvl="4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2171700" lvl="4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// otherwise, there is a contradiction</a:t>
                </a:r>
              </a:p>
              <a:p>
                <a:pPr marL="2171700" lvl="4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5780044"/>
              </a:xfrm>
              <a:prstGeom prst="rect">
                <a:avLst/>
              </a:prstGeom>
              <a:blipFill>
                <a:blip r:embed="rId4"/>
                <a:stretch>
                  <a:fillRect l="-1000" t="-633" b="-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313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Georgia" panose="02040502050405020303" pitchFamily="18" charset="0"/>
              </a:rPr>
              <a:t>Ideal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14400"/>
                <a:ext cx="914400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DEFINITION: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Let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be ideals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 Then the 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sum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is defined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dirty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THEOREM</a:t>
                </a:r>
                <a:r>
                  <a:rPr lang="en-US" altLang="zh-CN" sz="2400" b="0" dirty="0" smtClean="0">
                    <a:latin typeface="Georgia" panose="02040502050405020303" pitchFamily="18" charset="0"/>
                  </a:rPr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dirty="0" smtClean="0">
                    <a:latin typeface="Georgia" panose="02040502050405020303" pitchFamily="18" charset="0"/>
                  </a:rPr>
                  <a:t> are ideals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b="0" dirty="0" smtClean="0">
                    <a:latin typeface="Georgia" panose="02040502050405020303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is an ideal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sz="2000" b="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EXAMPLE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+6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altLang="zh-CN" sz="24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this is obvious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=3⋅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+5⋅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QUESTION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5632311"/>
              </a:xfrm>
              <a:prstGeom prst="rect">
                <a:avLst/>
              </a:prstGeom>
              <a:blipFill>
                <a:blip r:embed="rId4"/>
                <a:stretch>
                  <a:fillRect l="-1000" t="-216" b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4342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3.6|59.6|4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4|38.4|88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4.8|15.2|24.1|22.6|5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4|9.9|6.5|6.2|17.7|16.8|23.8|15.3|23.2|21.4|44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2|102.6|62.6|61.1|47|56.6|21.2|40.5|5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6|86.1|25.8|20.8|59.6|9.1|21.6|57.1|8.4|27.9|98.7|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2|12.3|1|0.6|0.9|1.5|1.7|45.1|28.2|19.4|76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65829</TotalTime>
  <Words>602</Words>
  <Application>Microsoft Office PowerPoint</Application>
  <PresentationFormat>On-screen Show (4:3)</PresentationFormat>
  <Paragraphs>113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Cambria Math</vt:lpstr>
      <vt:lpstr>Georgia</vt:lpstr>
      <vt:lpstr>Office Theme</vt:lpstr>
      <vt:lpstr>Discrete Mathematics prime, composite, fundamental theorem of arithmetic,  the well-ordering property, division algorithm, ideal</vt:lpstr>
      <vt:lpstr>Course Information</vt:lpstr>
      <vt:lpstr>Course Information</vt:lpstr>
      <vt:lpstr>Divisibility</vt:lpstr>
      <vt:lpstr>FTA Proof</vt:lpstr>
      <vt:lpstr>Division Algorithm</vt:lpstr>
      <vt:lpstr>Ideal</vt:lpstr>
      <vt:lpstr>Ideal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1659</cp:revision>
  <cp:lastPrinted>2015-09-20T07:42:22Z</cp:lastPrinted>
  <dcterms:created xsi:type="dcterms:W3CDTF">2014-04-06T04:43:09Z</dcterms:created>
  <dcterms:modified xsi:type="dcterms:W3CDTF">2022-02-14T05:18:15Z</dcterms:modified>
</cp:coreProperties>
</file>