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64" r:id="rId2"/>
    <p:sldId id="948" r:id="rId3"/>
    <p:sldId id="925" r:id="rId4"/>
    <p:sldId id="932" r:id="rId5"/>
    <p:sldId id="926" r:id="rId6"/>
    <p:sldId id="927" r:id="rId7"/>
    <p:sldId id="928" r:id="rId8"/>
    <p:sldId id="929" r:id="rId9"/>
    <p:sldId id="930" r:id="rId10"/>
    <p:sldId id="933" r:id="rId11"/>
    <p:sldId id="947" r:id="rId12"/>
    <p:sldId id="934" r:id="rId13"/>
    <p:sldId id="935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1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5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4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91175" y="360363"/>
            <a:ext cx="2395538" cy="1798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800" dirty="0" smtClean="0">
                    <a:latin typeface="Georgia" panose="02040502050405020303" pitchFamily="18" charset="0"/>
                  </a:rPr>
                  <a:t>Discrete </a:t>
                </a:r>
                <a:r>
                  <a:rPr lang="en-US" altLang="zh-CN" sz="4800" dirty="0" smtClean="0">
                    <a:latin typeface="Georgia" panose="02040502050405020303" pitchFamily="18" charset="0"/>
                  </a:rPr>
                  <a:t>Mathematics</a:t>
                </a:r>
                <a:br>
                  <a:rPr lang="en-US" altLang="zh-CN" sz="4800" dirty="0" smtClean="0">
                    <a:latin typeface="Georgia" panose="02040502050405020303" pitchFamily="18" charset="0"/>
                  </a:rPr>
                </a:br>
                <a:r>
                  <a:rPr lang="en-US" altLang="zh-CN" sz="2000" dirty="0" smtClean="0">
                    <a:latin typeface="Georgia" panose="02040502050405020303" pitchFamily="18" charset="0"/>
                  </a:rPr>
                  <a:t>Chinese remainder theore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m, CRT map, </a:t>
                </a:r>
                <a:r>
                  <a:rPr lang="en-US" sz="2000" dirty="0">
                    <a:latin typeface="Georgia" panose="02040502050405020303" pitchFamily="18" charset="0"/>
                  </a:rPr>
                  <a:t>Euler’s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phi function,</a:t>
                </a:r>
                <a:br>
                  <a:rPr lang="en-US" sz="2000" dirty="0" smtClean="0">
                    <a:latin typeface="Georgia" panose="02040502050405020303" pitchFamily="18" charset="0"/>
                  </a:rPr>
                </a:b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zh-CN" sz="20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251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Group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DEFINITION: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a binary operation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The pair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,⋆)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called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group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if the following are satisfied: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Closure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Associative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Identity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</a:t>
                </a:r>
                <a:r>
                  <a:rPr lang="en-US" altLang="zh-CN" sz="2000" b="0" dirty="0">
                    <a:solidFill>
                      <a:srgbClr val="0000CC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Inverse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</a:t>
                </a:r>
                <a:r>
                  <a:rPr lang="en-US" altLang="zh-CN" sz="2000" b="0" dirty="0">
                    <a:solidFill>
                      <a:srgbClr val="0000CC"/>
                    </a:solidFill>
                    <a:latin typeface="Georgia" panose="02040502050405020303" pitchFamily="18" charset="0"/>
                  </a:rPr>
                  <a:t> </a:t>
                </a:r>
                <a:endParaRPr lang="en-US" altLang="zh-CN" sz="2400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 group is said to be an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Abelian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group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if it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additionally satisfies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following property: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Commutative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An Abelian group is also called a </a:t>
                </a:r>
                <a:r>
                  <a:rPr lang="en-US" altLang="zh-CN" sz="2000" b="1" dirty="0">
                    <a:latin typeface="Georgia" panose="02040502050405020303" pitchFamily="18" charset="0"/>
                  </a:rPr>
                  <a:t>commutative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group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.</a:t>
                </a:r>
                <a:endParaRPr lang="en-US" altLang="zh-CN" sz="2000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524315"/>
              </a:xfrm>
              <a:prstGeom prst="rect">
                <a:avLst/>
              </a:prstGeom>
              <a:blipFill>
                <a:blip r:embed="rId4"/>
                <a:stretch>
                  <a:fillRect l="-1000" t="-270" r="-933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41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b="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33364"/>
                <a:ext cx="914400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an Abelian group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Closure</a:t>
                </a: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Associative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914378" lvl="2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                       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914378" lvl="2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                       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Identity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Inverse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Commutative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3364"/>
                <a:ext cx="9144000" cy="4967514"/>
              </a:xfrm>
              <a:prstGeom prst="rect">
                <a:avLst/>
              </a:prstGeom>
              <a:blipFill>
                <a:blip r:embed="rId5"/>
                <a:stretch>
                  <a:fillRect l="-1000" t="-245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12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37625"/>
                <a:ext cx="9144000" cy="415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is an Abelian group for any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7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Closure</a:t>
                </a:r>
                <a:r>
                  <a:rPr lang="en-US" altLang="zh-CN" sz="17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7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7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Associative</a:t>
                </a:r>
                <a:r>
                  <a:rPr lang="en-US" altLang="zh-CN" sz="17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7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7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7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7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Identity element</a:t>
                </a:r>
                <a:r>
                  <a:rPr lang="en-US" altLang="zh-CN" sz="17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7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7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Inverse</a:t>
                </a:r>
                <a:r>
                  <a:rPr lang="en-US" altLang="zh-CN" sz="17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7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7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7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Commutative</a:t>
                </a:r>
                <a:r>
                  <a:rPr lang="en-US" altLang="zh-CN" sz="17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7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7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700" i="1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REMARK: </a:t>
                </a:r>
                <a:r>
                  <a:rPr lang="en-US" sz="2400" dirty="0">
                    <a:latin typeface="Georgia" panose="02040502050405020303" pitchFamily="18" charset="0"/>
                  </a:rPr>
                  <a:t>we are interested in two types of Abelian groups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</a:rPr>
                  <a:t>Additive Group</a:t>
                </a:r>
                <a:r>
                  <a:rPr lang="en-US" sz="2000" dirty="0">
                    <a:latin typeface="Georgia" panose="02040502050405020303" pitchFamily="18" charset="0"/>
                  </a:rPr>
                  <a:t>: binary operation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; identity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,+)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</a:rPr>
                  <a:t>Multiplicative Group</a:t>
                </a:r>
                <a:r>
                  <a:rPr lang="en-US" sz="2000" dirty="0">
                    <a:latin typeface="Georgia" panose="02040502050405020303" pitchFamily="18" charset="0"/>
                  </a:rPr>
                  <a:t>: binary operation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; identity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7625"/>
                <a:ext cx="9144000" cy="4156522"/>
              </a:xfrm>
              <a:prstGeom prst="rect">
                <a:avLst/>
              </a:prstGeom>
              <a:blipFill>
                <a:blip r:embed="rId5"/>
                <a:stretch>
                  <a:fillRect l="-1000" t="-293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23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Chinese 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22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THEROEM: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pairwise relatively prime and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Then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then the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always has a solution. Furthermore,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solution, then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any solution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must 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228867"/>
              </a:xfrm>
              <a:prstGeom prst="rect">
                <a:avLst/>
              </a:prstGeom>
              <a:blipFill>
                <a:blip r:embed="rId4"/>
                <a:stretch>
                  <a:fillRect l="-1000" t="-233" r="-667" b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02821" y="4245020"/>
                <a:ext cx="3505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880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21" y="4245020"/>
                <a:ext cx="3505200" cy="1938992"/>
              </a:xfrm>
              <a:prstGeom prst="rect">
                <a:avLst/>
              </a:prstGeom>
              <a:blipFill>
                <a:blip r:embed="rId5"/>
                <a:stretch>
                  <a:fillRect l="-1565" t="-314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2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Solution to Sun-</a:t>
            </a:r>
            <a:r>
              <a:rPr lang="en-US" altLang="zh-CN" dirty="0" err="1">
                <a:latin typeface="Georgia" panose="02040502050405020303" pitchFamily="18" charset="0"/>
              </a:rPr>
              <a:t>Tsu’s</a:t>
            </a:r>
            <a:r>
              <a:rPr lang="en-US" altLang="zh-CN" dirty="0">
                <a:latin typeface="Georgia" panose="02040502050405020303" pitchFamily="18" charset="0"/>
              </a:rPr>
              <a:t>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29439"/>
                <a:ext cx="9144000" cy="5377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</a:t>
                </a:r>
                <a:r>
                  <a:rPr lang="da-DK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Solve the system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a-DK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a-DK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≡2 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≡3 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≡2 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da-DK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CN" sz="2000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=105;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=35,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=21,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12 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=1;−4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=1;−2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=−4,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=−2,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+3 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solution of the system iff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≡23 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105)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Solutions: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105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9439"/>
                <a:ext cx="9144000" cy="5377947"/>
              </a:xfrm>
              <a:prstGeom prst="rect">
                <a:avLst/>
              </a:prstGeom>
              <a:blipFill>
                <a:blip r:embed="rId4"/>
                <a:stretch>
                  <a:fillRect l="-1000" b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27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40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CRT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52546"/>
                <a:ext cx="9144000" cy="4716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all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T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he </a:t>
                </a: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CRT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map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</a:t>
                </a:r>
                <a:endParaRPr lang="en-US" altLang="zh-CN" sz="2400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a well-defined bijection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well-defined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2546"/>
                <a:ext cx="9144000" cy="4716099"/>
              </a:xfrm>
              <a:prstGeom prst="rect">
                <a:avLst/>
              </a:prstGeom>
              <a:blipFill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61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CRT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52546"/>
                <a:ext cx="9144000" cy="428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all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he 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CRT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map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a well-defined bijection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bijective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it suffices to show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injective //why?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2546"/>
                <a:ext cx="9144000" cy="4285917"/>
              </a:xfrm>
              <a:prstGeom prst="rect">
                <a:avLst/>
              </a:prstGeom>
              <a:blipFill>
                <a:blip r:embed="rId4"/>
                <a:stretch>
                  <a:fillRect l="-1000" b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72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CRT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65738"/>
                <a:ext cx="9144000" cy="484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all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he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CRT map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a well-defined bijection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well-defined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see the previous theorem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injective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see the previous theorem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5738"/>
                <a:ext cx="9144000" cy="4847161"/>
              </a:xfrm>
              <a:prstGeom prst="rect">
                <a:avLst/>
              </a:prstGeom>
              <a:blipFill>
                <a:blip r:embed="rId4"/>
                <a:stretch>
                  <a:fillRect l="-1000" b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78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CRT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65738"/>
                <a:ext cx="9144000" cy="552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all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he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CRT map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a well-defined bijection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000" b="1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is surjective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Preimage?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Solve the system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 1≤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Due to CRT, there is a solution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Otherwise,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contradiction.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preimage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5738"/>
                <a:ext cx="9144000" cy="5522794"/>
              </a:xfrm>
              <a:prstGeom prst="rect">
                <a:avLst/>
              </a:prstGeom>
              <a:blipFill>
                <a:blip r:embed="rId4"/>
                <a:stretch>
                  <a:fillRect l="-1000" b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874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Euler’s Phi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80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be pairwise relatively prime.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bijective  </a:t>
                </a:r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COROLLARY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for distinct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:endParaRPr lang="en-US" altLang="zh-CN" sz="2400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integers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78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457178"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78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78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1↦(1,1)</m:t>
                    </m:r>
                  </m:oMath>
                </a14:m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3↦(1,3)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7↦(1,2)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9↦(1,4)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04905"/>
              </a:xfrm>
              <a:prstGeom prst="rect">
                <a:avLst/>
              </a:prstGeom>
              <a:blipFill>
                <a:blip r:embed="rId4"/>
                <a:stretch>
                  <a:fillRect l="-1000" t="-254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08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0.1|25.4|13.5|14.1|59.2|15.9|27.4|12.6|7.8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8.2|0.7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4.7|6.7|10.4|0.4|16.5|21.7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0.2|0.9|0.2|0.3|1.2|32.5|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3|0.2|0.2|0.2|0.2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3|0.2|0.2|0.2|0.2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2|0.2|0.2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2|0.2|0.1|0.1|0.1|0.6|0.5|6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|10|78.4|0.5|65|1.3|0.9|3.4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67.4|0.9|45.4|1|0.5|9.4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8.2|0.7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66738</TotalTime>
  <Words>131</Words>
  <Application>Microsoft Office PowerPoint</Application>
  <PresentationFormat>On-screen Show (4:3)</PresentationFormat>
  <Paragraphs>143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Georgia</vt:lpstr>
      <vt:lpstr>Office Theme</vt:lpstr>
      <vt:lpstr>Discrete Mathematics Chinese remainder theorem, CRT map, Euler’s phi function, group, Z_n,Z_n^∗</vt:lpstr>
      <vt:lpstr>Chinese Remainder Theorem</vt:lpstr>
      <vt:lpstr>Solution to Sun-Tsu’s Question</vt:lpstr>
      <vt:lpstr>PowerPoint Presentation</vt:lpstr>
      <vt:lpstr>CRT Map</vt:lpstr>
      <vt:lpstr>CRT Map</vt:lpstr>
      <vt:lpstr>CRT Map</vt:lpstr>
      <vt:lpstr>CRT Map</vt:lpstr>
      <vt:lpstr>Euler’s Phi Function</vt:lpstr>
      <vt:lpstr>PowerPoint Presentation</vt:lpstr>
      <vt:lpstr>Group</vt:lpstr>
      <vt:lpstr>Group Z_n </vt:lpstr>
      <vt:lpstr>Group Z_n^∗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1724</cp:revision>
  <cp:lastPrinted>2022-03-07T01:52:39Z</cp:lastPrinted>
  <dcterms:created xsi:type="dcterms:W3CDTF">2014-04-06T04:43:09Z</dcterms:created>
  <dcterms:modified xsi:type="dcterms:W3CDTF">2022-03-07T09:14:51Z</dcterms:modified>
</cp:coreProperties>
</file>