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864" r:id="rId2"/>
    <p:sldId id="936" r:id="rId3"/>
    <p:sldId id="937" r:id="rId4"/>
    <p:sldId id="938" r:id="rId5"/>
    <p:sldId id="948" r:id="rId6"/>
    <p:sldId id="939" r:id="rId7"/>
    <p:sldId id="940" r:id="rId8"/>
    <p:sldId id="941" r:id="rId9"/>
    <p:sldId id="942" r:id="rId10"/>
    <p:sldId id="951" r:id="rId11"/>
    <p:sldId id="950" r:id="rId12"/>
    <p:sldId id="949" r:id="rId13"/>
    <p:sldId id="945" r:id="rId14"/>
    <p:sldId id="946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F2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35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1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87998" tIns="43999" rIns="87998" bIns="43999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30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11" tIns="44905" rIns="89811" bIns="4490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89811" tIns="44905" rIns="89811" bIns="449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89811" tIns="44905" rIns="89811" bIns="44905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24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0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0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9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6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3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20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99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65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11" Type="http://schemas.openxmlformats.org/officeDocument/2006/relationships/image" Target="../media/image18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.png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g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11" Type="http://schemas.openxmlformats.org/officeDocument/2006/relationships/image" Target="../media/image31.png"/><Relationship Id="rId5" Type="http://schemas.openxmlformats.org/officeDocument/2006/relationships/image" Target="../media/image140.png"/><Relationship Id="rId15" Type="http://schemas.openxmlformats.org/officeDocument/2006/relationships/image" Target="../media/image3.jpeg"/><Relationship Id="rId10" Type="http://schemas.openxmlformats.org/officeDocument/2006/relationships/image" Target="../media/image29.png"/><Relationship Id="rId4" Type="http://schemas.openxmlformats.org/officeDocument/2006/relationships/image" Target="../media/image90.png"/><Relationship Id="rId9" Type="http://schemas.openxmlformats.org/officeDocument/2006/relationships/image" Target="../media/image28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11" Type="http://schemas.openxmlformats.org/officeDocument/2006/relationships/image" Target="../media/image37.png"/><Relationship Id="rId5" Type="http://schemas.openxmlformats.org/officeDocument/2006/relationships/image" Target="../media/image1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230822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Georgia" panose="02040502050405020303" pitchFamily="18" charset="0"/>
              </a:rPr>
              <a:t>Discrete </a:t>
            </a:r>
            <a:r>
              <a:rPr lang="en-US" altLang="zh-CN" sz="4800" dirty="0" smtClean="0">
                <a:latin typeface="Georgia" panose="02040502050405020303" pitchFamily="18" charset="0"/>
              </a:rPr>
              <a:t>Mathematics</a:t>
            </a:r>
            <a:br>
              <a:rPr lang="en-US" altLang="zh-CN" sz="4800" dirty="0" smtClean="0">
                <a:latin typeface="Georgia" panose="02040502050405020303" pitchFamily="18" charset="0"/>
              </a:rPr>
            </a:br>
            <a:r>
              <a:rPr lang="en-US" altLang="zh-CN" sz="2200" dirty="0" smtClean="0">
                <a:latin typeface="Georgia" panose="02040502050405020303" pitchFamily="18" charset="0"/>
              </a:rPr>
              <a:t>order, subgroup, cyclic group, DLOG, CDH, </a:t>
            </a:r>
            <a:br>
              <a:rPr lang="en-US" altLang="zh-CN" sz="2200" dirty="0" smtClean="0">
                <a:latin typeface="Georgia" panose="02040502050405020303" pitchFamily="18" charset="0"/>
              </a:rPr>
            </a:br>
            <a:r>
              <a:rPr lang="en-US" sz="2200" dirty="0" smtClean="0">
                <a:latin typeface="Georgia" panose="02040502050405020303" pitchFamily="18" charset="0"/>
              </a:rPr>
              <a:t>Diffie-Hellman key exchange</a:t>
            </a: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9144000" cy="1524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Liangfeng Zhang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School of Information Science and Technology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ShanghaiTech University</a:t>
            </a:r>
          </a:p>
        </p:txBody>
      </p:sp>
    </p:spTree>
    <p:extLst>
      <p:ext uri="{BB962C8B-B14F-4D97-AF65-F5344CB8AC3E}">
        <p14:creationId xmlns:p14="http://schemas.microsoft.com/office/powerpoint/2010/main" val="296299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816299"/>
                <a:ext cx="9144000" cy="235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: key generation, encryption,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decryption</a:t>
                </a:r>
                <a:endParaRPr lang="en-US" sz="2000" i="1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: plaintext (message), ciphertext, public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key, </a:t>
                </a:r>
                <a:r>
                  <a:rPr lang="en-US" sz="2000" dirty="0">
                    <a:latin typeface="Georgia" panose="02040502050405020303" pitchFamily="18" charset="0"/>
                  </a:rPr>
                  <a:t>private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key</a:t>
                </a:r>
                <a:endParaRPr lang="en-US" sz="20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: plaintext space, ciphertext space</a:t>
                </a:r>
                <a:endParaRPr lang="en-US" sz="2400" i="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Correctness</a:t>
                </a:r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Security</a:t>
                </a:r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not known, it’s difficult to learn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6299"/>
                <a:ext cx="9144000" cy="2355901"/>
              </a:xfrm>
              <a:prstGeom prst="rect">
                <a:avLst/>
              </a:prstGeom>
              <a:blipFill>
                <a:blip r:embed="rId4"/>
                <a:stretch>
                  <a:fillRect t="-258" b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01699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25499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050401" y="2349449"/>
            <a:ext cx="689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2362200" y="1514722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14722"/>
                <a:ext cx="762000" cy="6858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1725706" y="1857622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99244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99244"/>
                <a:ext cx="4547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3785331" y="1490308"/>
                <a:ext cx="18008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5331" y="1490308"/>
                <a:ext cx="1800878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7342308" y="2349449"/>
            <a:ext cx="59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5949404" y="1511249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9404" y="1511249"/>
                <a:ext cx="762000" cy="685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754906" y="1854149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7"/>
              <p:cNvSpPr txBox="1">
                <a:spLocks noChangeArrowheads="1"/>
              </p:cNvSpPr>
              <p:nvPr/>
            </p:nvSpPr>
            <p:spPr bwMode="auto">
              <a:xfrm>
                <a:off x="6706471" y="2742117"/>
                <a:ext cx="179446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6471" y="2742117"/>
                <a:ext cx="1794466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71100" y="2602417"/>
                <a:ext cx="49917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602417"/>
                <a:ext cx="499176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27"/>
          <p:cNvCxnSpPr>
            <a:cxnSpLocks noChangeShapeType="1"/>
            <a:stCxn id="34" idx="3"/>
            <a:endCxn id="42" idx="1"/>
          </p:cNvCxnSpPr>
          <p:nvPr/>
        </p:nvCxnSpPr>
        <p:spPr bwMode="auto">
          <a:xfrm flipV="1">
            <a:off x="3124200" y="1854149"/>
            <a:ext cx="2825204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5949404" y="3123117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9404" y="3123117"/>
                <a:ext cx="762000" cy="6858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肘形连接符 9"/>
          <p:cNvCxnSpPr>
            <a:stCxn id="47" idx="1"/>
            <a:endCxn id="34" idx="2"/>
          </p:cNvCxnSpPr>
          <p:nvPr/>
        </p:nvCxnSpPr>
        <p:spPr>
          <a:xfrm rot="10800000">
            <a:off x="2743200" y="2200523"/>
            <a:ext cx="3206204" cy="126549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43600" y="2602417"/>
                <a:ext cx="478336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02417"/>
                <a:ext cx="4783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47" idx="0"/>
            <a:endCxn id="42" idx="2"/>
          </p:cNvCxnSpPr>
          <p:nvPr/>
        </p:nvCxnSpPr>
        <p:spPr>
          <a:xfrm flipV="1">
            <a:off x="6330404" y="2197049"/>
            <a:ext cx="0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856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Private-Key Encryption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01699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25499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050401" y="2349449"/>
            <a:ext cx="689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2362200" y="1514722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4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14722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ine 7"/>
          <p:cNvSpPr>
            <a:spLocks noChangeShapeType="1"/>
          </p:cNvSpPr>
          <p:nvPr/>
        </p:nvSpPr>
        <p:spPr bwMode="auto">
          <a:xfrm>
            <a:off x="1725706" y="1857622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99244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8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99244"/>
                <a:ext cx="4547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0"/>
              <p:cNvSpPr txBox="1">
                <a:spLocks noChangeArrowheads="1"/>
              </p:cNvSpPr>
              <p:nvPr/>
            </p:nvSpPr>
            <p:spPr bwMode="auto">
              <a:xfrm>
                <a:off x="3857466" y="1490308"/>
                <a:ext cx="165660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0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7466" y="1490308"/>
                <a:ext cx="165660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12"/>
          <p:cNvSpPr txBox="1">
            <a:spLocks noChangeArrowheads="1"/>
          </p:cNvSpPr>
          <p:nvPr/>
        </p:nvSpPr>
        <p:spPr bwMode="auto">
          <a:xfrm>
            <a:off x="7342308" y="2349449"/>
            <a:ext cx="59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13"/>
              <p:cNvSpPr>
                <a:spLocks noChangeArrowheads="1"/>
              </p:cNvSpPr>
              <p:nvPr/>
            </p:nvSpPr>
            <p:spPr bwMode="auto">
              <a:xfrm>
                <a:off x="5949404" y="1511249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9404" y="1511249"/>
                <a:ext cx="762000" cy="6858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ine 16"/>
          <p:cNvSpPr>
            <a:spLocks noChangeShapeType="1"/>
          </p:cNvSpPr>
          <p:nvPr/>
        </p:nvSpPr>
        <p:spPr bwMode="auto">
          <a:xfrm>
            <a:off x="6754906" y="1854149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17"/>
              <p:cNvSpPr txBox="1">
                <a:spLocks noChangeArrowheads="1"/>
              </p:cNvSpPr>
              <p:nvPr/>
            </p:nvSpPr>
            <p:spPr bwMode="auto">
              <a:xfrm>
                <a:off x="6768186" y="2742117"/>
                <a:ext cx="167103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4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8186" y="2742117"/>
                <a:ext cx="1671035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71100" y="2602417"/>
                <a:ext cx="37414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602417"/>
                <a:ext cx="374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27"/>
          <p:cNvCxnSpPr>
            <a:cxnSpLocks noChangeShapeType="1"/>
            <a:stCxn id="34" idx="3"/>
            <a:endCxn id="42" idx="1"/>
          </p:cNvCxnSpPr>
          <p:nvPr/>
        </p:nvCxnSpPr>
        <p:spPr bwMode="auto">
          <a:xfrm flipV="1">
            <a:off x="3124200" y="1854149"/>
            <a:ext cx="2825204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"/>
              <p:cNvSpPr>
                <a:spLocks noChangeArrowheads="1"/>
              </p:cNvSpPr>
              <p:nvPr/>
            </p:nvSpPr>
            <p:spPr bwMode="auto">
              <a:xfrm>
                <a:off x="5949404" y="3123117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9404" y="3123117"/>
                <a:ext cx="762000" cy="6858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肘形连接符 9"/>
          <p:cNvCxnSpPr>
            <a:stCxn id="47" idx="1"/>
            <a:endCxn id="34" idx="2"/>
          </p:cNvCxnSpPr>
          <p:nvPr/>
        </p:nvCxnSpPr>
        <p:spPr>
          <a:xfrm rot="10800000">
            <a:off x="2743200" y="2200523"/>
            <a:ext cx="3206204" cy="126549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43600" y="2602417"/>
                <a:ext cx="37414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02417"/>
                <a:ext cx="3741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stCxn id="47" idx="0"/>
            <a:endCxn id="42" idx="2"/>
          </p:cNvCxnSpPr>
          <p:nvPr/>
        </p:nvCxnSpPr>
        <p:spPr>
          <a:xfrm flipV="1">
            <a:off x="6330404" y="2197049"/>
            <a:ext cx="0" cy="92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0" y="3816299"/>
                <a:ext cx="9144000" cy="235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: key generation, encryption,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decryption</a:t>
                </a:r>
                <a:endParaRPr lang="en-US" sz="2000" i="1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: plaintext (message), ciphertext, 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secret key</a:t>
                </a:r>
                <a:endParaRPr lang="en-US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: plaintext space, ciphertext space</a:t>
                </a:r>
                <a:endParaRPr lang="en-US" sz="2400" i="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Correctness</a:t>
                </a:r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for any</a:t>
                </a:r>
                <a:r>
                  <a:rPr lang="en-US" sz="2000" dirty="0" smtClean="0">
                    <a:solidFill>
                      <a:srgbClr val="C00000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Security</a:t>
                </a:r>
                <a:r>
                  <a:rPr lang="en-US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is not known, it’s difficult to learn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6299"/>
                <a:ext cx="9144000" cy="2355901"/>
              </a:xfrm>
              <a:prstGeom prst="rect">
                <a:avLst/>
              </a:prstGeom>
              <a:blipFill>
                <a:blip r:embed="rId13"/>
                <a:stretch>
                  <a:fillRect t="-258" b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18164" y="5310055"/>
                <a:ext cx="3469777" cy="1066799"/>
              </a:xfrm>
              <a:prstGeom prst="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20000"/>
                  </a:lnSpc>
                </a:pPr>
                <a:r>
                  <a:rPr lang="en-US" sz="1600" b="1" dirty="0" smtClean="0">
                    <a:latin typeface="Georgia" panose="02040502050405020303" pitchFamily="18" charset="0"/>
                  </a:rPr>
                  <a:t>Correctness: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sz="16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b="1" dirty="0" err="1" smtClean="0">
                    <a:latin typeface="Georgia" panose="02040502050405020303" pitchFamily="18" charset="0"/>
                  </a:rPr>
                  <a:t>Wiretapper</a:t>
                </a:r>
                <a:r>
                  <a:rPr lang="en-US" sz="1600" dirty="0" smtClean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view</m:t>
                    </m:r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b="1" dirty="0" smtClean="0">
                    <a:latin typeface="Georgia" panose="02040502050405020303" pitchFamily="18" charset="0"/>
                  </a:rPr>
                  <a:t>Security: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view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64" y="5310055"/>
                <a:ext cx="3469777" cy="1066799"/>
              </a:xfrm>
              <a:prstGeom prst="rect">
                <a:avLst/>
              </a:prstGeom>
              <a:blipFill>
                <a:blip r:embed="rId4"/>
                <a:stretch>
                  <a:fillRect l="-1053" b="-568"/>
                </a:stretch>
              </a:blipFill>
              <a:ln w="63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914401" y="2612575"/>
            <a:ext cx="3964274" cy="3764279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</a:rPr>
              <a:t>Diffie</a:t>
            </a:r>
            <a:r>
              <a:rPr lang="en-US" dirty="0">
                <a:latin typeface="Georgia" panose="02040502050405020303" pitchFamily="18" charset="0"/>
              </a:rPr>
              <a:t>-Hellman Key Exchange</a:t>
            </a:r>
            <a:endParaRPr lang="en-US" sz="3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934460"/>
                <a:ext cx="9144000" cy="1715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The Scheme: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a cycli</a:t>
                </a:r>
                <a:r>
                  <a:rPr lang="en-US" sz="2400" dirty="0">
                    <a:latin typeface="Georgia" panose="02040502050405020303" pitchFamily="18" charset="0"/>
                  </a:rPr>
                  <a:t>c group of prime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Alice: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i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  </a:t>
                </a:r>
                <a:r>
                  <a:rPr lang="en-US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send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to Bob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Bob: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; send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to Alice;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Alice: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4460"/>
                <a:ext cx="9144000" cy="1715470"/>
              </a:xfrm>
              <a:prstGeom prst="rect">
                <a:avLst/>
              </a:prstGeom>
              <a:blipFill>
                <a:blip r:embed="rId5"/>
                <a:stretch>
                  <a:fillRect l="-1000" t="-709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96" y="2700349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47" y="2624149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91697" y="3748099"/>
            <a:ext cx="689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Alice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010080" y="3748099"/>
            <a:ext cx="59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31896" y="4505762"/>
                <a:ext cx="766877" cy="575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96" y="4505762"/>
                <a:ext cx="766877" cy="575414"/>
              </a:xfrm>
              <a:prstGeom prst="rect">
                <a:avLst/>
              </a:prstGeom>
              <a:blipFill>
                <a:blip r:embed="rId8"/>
                <a:stretch>
                  <a:fillRect l="-6349" r="-2381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1953834" y="5109568"/>
            <a:ext cx="1954288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82759" y="5235334"/>
                <a:ext cx="772839" cy="580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59" y="5235334"/>
                <a:ext cx="772839" cy="580352"/>
              </a:xfrm>
              <a:prstGeom prst="rect">
                <a:avLst/>
              </a:prstGeom>
              <a:blipFill>
                <a:blip r:embed="rId9"/>
                <a:stretch>
                  <a:fillRect l="-6299" r="-2362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51919" y="4826295"/>
                <a:ext cx="1086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19" y="4826295"/>
                <a:ext cx="1086131" cy="276999"/>
              </a:xfrm>
              <a:prstGeom prst="rect">
                <a:avLst/>
              </a:prstGeom>
              <a:blipFill>
                <a:blip r:embed="rId10"/>
                <a:stretch>
                  <a:fillRect l="-7303" t="-2222" r="-730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rot="10800000" flipV="1">
            <a:off x="1919802" y="5856773"/>
            <a:ext cx="1954288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03558" y="5579530"/>
                <a:ext cx="214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558" y="5579530"/>
                <a:ext cx="214611" cy="276999"/>
              </a:xfrm>
              <a:prstGeom prst="rect">
                <a:avLst/>
              </a:prstGeom>
              <a:blipFill>
                <a:blip r:embed="rId11"/>
                <a:stretch>
                  <a:fillRect l="-25714" r="-228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4400" y="5960716"/>
                <a:ext cx="10169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960716"/>
                <a:ext cx="1016945" cy="276999"/>
              </a:xfrm>
              <a:prstGeom prst="rect">
                <a:avLst/>
              </a:prstGeom>
              <a:blipFill>
                <a:blip r:embed="rId12"/>
                <a:stretch>
                  <a:fillRect l="-13772" t="-28889" r="-179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881029" y="5962195"/>
                <a:ext cx="997645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Georgia" panose="02040502050405020303" pitchFamily="18" charset="0"/>
                  </a:rPr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29" y="5962195"/>
                <a:ext cx="997645" cy="281937"/>
              </a:xfrm>
              <a:prstGeom prst="rect">
                <a:avLst/>
              </a:prstGeom>
              <a:blipFill>
                <a:blip r:embed="rId13"/>
                <a:stretch>
                  <a:fillRect l="-14724" t="-26087" r="-429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85797" y="4176296"/>
                <a:ext cx="851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97" y="4176296"/>
                <a:ext cx="851452" cy="276999"/>
              </a:xfrm>
              <a:prstGeom prst="rect">
                <a:avLst/>
              </a:prstGeom>
              <a:blipFill>
                <a:blip r:embed="rId14"/>
                <a:stretch>
                  <a:fillRect l="-9353" r="-1007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4918165" y="4233059"/>
            <a:ext cx="3469777" cy="100950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Whitfield Diffie, Martin E. Hellman: 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New directions in Cryptography, </a:t>
            </a:r>
          </a:p>
          <a:p>
            <a:pPr algn="ctr"/>
            <a:r>
              <a:rPr lang="en-US" sz="1600" dirty="0">
                <a:latin typeface="Georgia" panose="02040502050405020303" pitchFamily="18" charset="0"/>
              </a:rPr>
              <a:t>IEEE Trans. Info. Theory, 1976 </a:t>
            </a:r>
          </a:p>
          <a:p>
            <a:pPr algn="ctr"/>
            <a:r>
              <a:rPr lang="en-US" sz="1600" b="1" dirty="0">
                <a:latin typeface="Georgia" panose="02040502050405020303" pitchFamily="18" charset="0"/>
              </a:rPr>
              <a:t>Turing Award 2015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82" y="2615440"/>
            <a:ext cx="1709430" cy="155416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182" y="2612575"/>
            <a:ext cx="1689464" cy="15529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201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8" grpId="0"/>
      <p:bldP spid="9" grpId="0"/>
      <p:bldP spid="3" grpId="0"/>
      <p:bldP spid="12" grpId="0"/>
      <p:bldP spid="15" grpId="0"/>
      <p:bldP spid="17" grpId="0"/>
      <p:bldP spid="18" grpId="0"/>
      <p:bldP spid="19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Georgia" panose="02040502050405020303" pitchFamily="18" charset="0"/>
              </a:rPr>
              <a:t>Diffie</a:t>
            </a:r>
            <a:r>
              <a:rPr lang="en-US" dirty="0">
                <a:latin typeface="Georgia" panose="02040502050405020303" pitchFamily="18" charset="0"/>
              </a:rPr>
              <a:t>-Hellman Key Exchange</a:t>
            </a:r>
            <a:endParaRPr lang="en-US" sz="3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295399"/>
                <a:ext cx="9144000" cy="549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=23; 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=〈2〉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399"/>
                <a:ext cx="9144000" cy="549894"/>
              </a:xfrm>
              <a:prstGeom prst="rect">
                <a:avLst/>
              </a:prstGeom>
              <a:blipFill>
                <a:blip r:embed="rId4"/>
                <a:stretch>
                  <a:fillRect l="-1000" b="-17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50" y="19050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93" y="18288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081794" y="2952750"/>
            <a:ext cx="689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Alice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419742" y="2952750"/>
            <a:ext cx="59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Georgia" panose="02040502050405020303" pitchFamily="18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94179" y="3322082"/>
                <a:ext cx="10648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b="0" i="1" dirty="0" smtClean="0">
                  <a:latin typeface="Georgia" panose="020405020504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79" y="3322082"/>
                <a:ext cx="1064843" cy="492443"/>
              </a:xfrm>
              <a:prstGeom prst="rect">
                <a:avLst/>
              </a:prstGeom>
              <a:blipFill>
                <a:blip r:embed="rId7"/>
                <a:stretch>
                  <a:fillRect l="-4023" r="-3448"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3188417" y="3914717"/>
            <a:ext cx="2601158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45931" y="3610326"/>
                <a:ext cx="1086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931" y="3610326"/>
                <a:ext cx="1086131" cy="276999"/>
              </a:xfrm>
              <a:prstGeom prst="rect">
                <a:avLst/>
              </a:prstGeom>
              <a:blipFill>
                <a:blip r:embed="rId8"/>
                <a:stretch>
                  <a:fillRect l="-7303" r="-730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90955" y="3888841"/>
                <a:ext cx="1447800" cy="496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600" b="0" i="1" dirty="0" smtClean="0">
                  <a:latin typeface="Georgia" panose="02040502050405020303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55" y="3888841"/>
                <a:ext cx="1447800" cy="496867"/>
              </a:xfrm>
              <a:prstGeom prst="rect">
                <a:avLst/>
              </a:prstGeom>
              <a:blipFill>
                <a:blip r:embed="rId9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V="1">
            <a:off x="3188418" y="4457732"/>
            <a:ext cx="2601158" cy="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81691" y="4171095"/>
                <a:ext cx="214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91" y="4171095"/>
                <a:ext cx="214611" cy="276999"/>
              </a:xfrm>
              <a:prstGeom prst="rect">
                <a:avLst/>
              </a:prstGeom>
              <a:blipFill>
                <a:blip r:embed="rId10"/>
                <a:stretch>
                  <a:fillRect l="-25714" r="-228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95676" y="4546512"/>
                <a:ext cx="6618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676" y="4546512"/>
                <a:ext cx="661848" cy="246221"/>
              </a:xfrm>
              <a:prstGeom prst="rect">
                <a:avLst/>
              </a:prstGeom>
              <a:blipFill>
                <a:blip r:embed="rId11"/>
                <a:stretch>
                  <a:fillRect l="-7407" r="-555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82328" y="4547991"/>
                <a:ext cx="6650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16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328" y="4547991"/>
                <a:ext cx="665054" cy="246221"/>
              </a:xfrm>
              <a:prstGeom prst="rect">
                <a:avLst/>
              </a:prstGeom>
              <a:blipFill>
                <a:blip r:embed="rId12"/>
                <a:stretch>
                  <a:fillRect l="-7339" r="-458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10392" y="5102423"/>
                <a:ext cx="60998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Adversary</a:t>
                </a:r>
                <a:r>
                  <a:rPr lang="en-US" sz="20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=11,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=23,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=13,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392" y="5102423"/>
                <a:ext cx="6099875" cy="307777"/>
              </a:xfrm>
              <a:prstGeom prst="rect">
                <a:avLst/>
              </a:prstGeom>
              <a:blipFill>
                <a:blip r:embed="rId13"/>
                <a:stretch>
                  <a:fillRect l="-2600" t="-27451" r="-500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883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6" grpId="0"/>
      <p:bldP spid="10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Security</a:t>
            </a:r>
            <a:endParaRPr lang="en-US" sz="310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0" y="1219200"/>
                <a:ext cx="9144000" cy="4727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Algorithms for DLOG, CDH: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solving the DLOG problem first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1" dirty="0">
                    <a:latin typeface="Georgia" panose="02040502050405020303" pitchFamily="18" charset="0"/>
                  </a:rPr>
                  <a:t>  the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b="1" dirty="0">
                    <a:latin typeface="Georgia" panose="02040502050405020303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latin typeface="Georgia" panose="02040502050405020303" pitchFamily="18" charset="0"/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eorgia" panose="02040502050405020303" pitchFamily="18" charset="0"/>
                  </a:rPr>
                  <a:t>The best known algorithm runs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func>
                                          </m:e>
                                        </m:func>
                                      </m:e>
                                    </m:func>
                                  </m:e>
                                </m:ra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b="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sup>
                    </m:sSup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has been used for many years; now not very safe</a:t>
                </a: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sup>
                    </m:sSup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is recommended for today’s application</a:t>
                </a: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1" dirty="0">
                    <a:latin typeface="Georgia" panose="02040502050405020303" pitchFamily="18" charset="0"/>
                  </a:rPr>
                  <a:t> an order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b="1" dirty="0">
                    <a:latin typeface="Georgia" panose="02040502050405020303" pitchFamily="18" charset="0"/>
                  </a:rPr>
                  <a:t> subgroup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b="1" dirty="0">
                    <a:latin typeface="Georgia" panose="02040502050405020303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b="1" dirty="0" smtClean="0">
                    <a:latin typeface="Georgia" panose="02040502050405020303" pitchFamily="18" charset="0"/>
                  </a:rPr>
                  <a:t> is a safe prime</a:t>
                </a:r>
                <a:endParaRPr lang="en-US" sz="2000" b="1" dirty="0">
                  <a:latin typeface="Georgia" panose="02040502050405020303" pitchFamily="18" charset="0"/>
                </a:endParaRP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eorgia" panose="02040502050405020303" pitchFamily="18" charset="0"/>
                  </a:rPr>
                  <a:t>The best known algorithm runs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func>
                                          </m:e>
                                        </m:func>
                                      </m:e>
                                    </m:func>
                                  </m:e>
                                </m:ra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i="1" dirty="0">
                    <a:latin typeface="Georgia" panose="02040502050405020303" pitchFamily="18" charset="0"/>
                  </a:rPr>
                  <a:t> </a:t>
                </a:r>
                <a:endParaRPr lang="en-US" sz="2000" dirty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eorgia" panose="02040502050405020303" pitchFamily="18" charset="0"/>
                  </a:rPr>
                  <a:t>For specific group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, the best </a:t>
                </a:r>
                <a:r>
                  <a:rPr lang="en-US" sz="2000" dirty="0" smtClean="0">
                    <a:latin typeface="Georgia" panose="02040502050405020303" pitchFamily="18" charset="0"/>
                  </a:rPr>
                  <a:t>known </a:t>
                </a:r>
                <a:r>
                  <a:rPr lang="en-US" sz="2000" dirty="0">
                    <a:latin typeface="Georgia" panose="02040502050405020303" pitchFamily="18" charset="0"/>
                  </a:rPr>
                  <a:t>algorithm runs in 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1/3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20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sz="2000" b="0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ln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𝑞</m:t>
                                                    </m:r>
                                                  </m:e>
                                                </m:func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2/3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i="1" dirty="0">
                    <a:latin typeface="Georgia" panose="02040502050405020303" pitchFamily="18" charset="0"/>
                  </a:rPr>
                  <a:t>  </a:t>
                </a:r>
                <a:r>
                  <a:rPr lang="en-US" sz="1200" dirty="0">
                    <a:latin typeface="Georgia" panose="02040502050405020303" pitchFamily="18" charset="0"/>
                  </a:rPr>
                  <a:t>//multiplicative group</a:t>
                </a:r>
                <a:r>
                  <a:rPr lang="en-US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i="1" dirty="0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eorgia" panose="02040502050405020303" pitchFamily="18" charset="0"/>
                  </a:rPr>
                  <a:t>For specific group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, the best algorithm runs in </a:t>
                </a:r>
              </a:p>
              <a:p>
                <a:pPr marL="1371600" lvl="2" indent="-4572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  <a:r>
                  <a:rPr lang="en-US" sz="1200" dirty="0">
                    <a:latin typeface="Georgia" panose="02040502050405020303" pitchFamily="18" charset="0"/>
                  </a:rPr>
                  <a:t>// elliptic curves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727128"/>
              </a:xfrm>
              <a:prstGeom prst="rect">
                <a:avLst/>
              </a:prstGeom>
              <a:blipFill>
                <a:blip r:embed="rId4"/>
                <a:stretch>
                  <a:fillRect l="-1000" t="-258" b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4615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356068"/>
                <a:ext cx="9144000" cy="4217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sz="2400" dirty="0">
                    <a:latin typeface="Georgia" panose="02040502050405020303" pitchFamily="18" charset="0"/>
                  </a:rPr>
                  <a:t>The </a:t>
                </a:r>
                <a:r>
                  <a:rPr lang="en-US" sz="2400" b="1" dirty="0">
                    <a:latin typeface="Georgia" panose="02040502050405020303" pitchFamily="18" charset="0"/>
                  </a:rPr>
                  <a:t>order</a:t>
                </a:r>
                <a:r>
                  <a:rPr lang="en-US" sz="2400" dirty="0">
                    <a:latin typeface="Georgia" panose="02040502050405020303" pitchFamily="18" charset="0"/>
                  </a:rPr>
                  <a:t> of a group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Georgia" panose="02040502050405020303" pitchFamily="18" charset="0"/>
                  </a:rPr>
                  <a:t> is the cardinality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latin typeface="Georgia" panose="02040502050405020303" pitchFamily="18" charset="0"/>
                  </a:rPr>
                  <a:t>. </a:t>
                </a:r>
                <a:endParaRPr lang="en-US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0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2000" b="1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altLang="zh-CN" sz="2000" b="1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, the 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order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defined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as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the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least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integer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err="1" smtClean="0">
                    <a:latin typeface="Georgia" panose="02040502050405020303" pitchFamily="18" charset="0"/>
                  </a:rPr>
                  <a:t>s.t.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𝑙𝑎</m:t>
                    </m:r>
                    <m:r>
                      <a:rPr lang="en-US" altLang="zh-CN" sz="24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 for additive group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)</a:t>
                </a:r>
                <a:endParaRPr lang="en-US" altLang="zh-CN" sz="2000" dirty="0">
                  <a:latin typeface="Georgia" panose="02040502050405020303" pitchFamily="18" charset="0"/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Determine the orders of all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b="1" dirty="0">
                  <a:latin typeface="Georgia" panose="02040502050405020303" pitchFamily="18" charset="0"/>
                </a:endParaRP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EXAMPLE: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Determine the orders of all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sz="2400" b="1" dirty="0">
                  <a:latin typeface="Georgia" panose="02040502050405020303" pitchFamily="18" charset="0"/>
                </a:endParaRPr>
              </a:p>
              <a:p>
                <a:pPr marL="8001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=6,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6068"/>
                <a:ext cx="9144000" cy="4217758"/>
              </a:xfrm>
              <a:prstGeom prst="rect">
                <a:avLst/>
              </a:prstGeom>
              <a:blipFill>
                <a:blip r:embed="rId4"/>
                <a:stretch>
                  <a:fillRect l="-1000" t="-289" b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72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Order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7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>
                <a:blip r:embed="rId4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9823"/>
                  </p:ext>
                </p:extLst>
              </p:nvPr>
            </p:nvGraphicFramePr>
            <p:xfrm>
              <a:off x="1080115" y="1308216"/>
              <a:ext cx="6767736" cy="40843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39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079823"/>
                  </p:ext>
                </p:extLst>
              </p:nvPr>
            </p:nvGraphicFramePr>
            <p:xfrm>
              <a:off x="1080115" y="1308216"/>
              <a:ext cx="6767736" cy="40843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397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397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1613" r="-1096774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1613" r="-1008696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897849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1613" r="-807609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1613" r="-698925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1613" r="-598925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1613" r="-505435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1613" r="-400000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1613" r="-304348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1613" r="-201075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1613" r="-103261" b="-9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1613" r="-2151" b="-985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103279" r="-1096774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103279" r="-1008696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3279" r="-897849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103279" r="-807609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103279" r="-69892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103279" r="-59892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103279" r="-50543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103279" r="-40000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103279" r="-304348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103279" r="-201075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103279" r="-103261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103279" r="-2151" b="-9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203279" r="-1096774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203279" r="-1008696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03279" r="-89784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203279" r="-80760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203279" r="-69892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203279" r="-59892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203279" r="-50543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203279" r="-40000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203279" r="-304348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203279" r="-201075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203279" r="-103261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203279" r="-2151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303279" r="-1096774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303279" r="-1008696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03279" r="-89784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303279" r="-80760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303279" r="-69892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303279" r="-59892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303279" r="-50543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303279" r="-4000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303279" r="-30434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303279" r="-20107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303279" r="-103261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303279" r="-2151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410000" r="-1096774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410000" r="-1008696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10000" r="-897849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410000" r="-807609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410000" r="-698925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410000" r="-598925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410000" r="-505435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410000" r="-40000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410000" r="-304348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410000" r="-201075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410000" r="-103261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410000" r="-2151" b="-6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501639" r="-1096774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501639" r="-100869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501639" r="-89784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501639" r="-807609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501639" r="-6989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501639" r="-5989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501639" r="-50543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501639" r="-4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501639" r="-30434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501639" r="-20107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501639" r="-10326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501639" r="-2151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601639" r="-109677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601639" r="-100869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601639" r="-89784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601639" r="-80760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601639" r="-69892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601639" r="-59892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601639" r="-50543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601639" r="-4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601639" r="-30434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601639" r="-20107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601639" r="-10326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601639" r="-2151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701639" r="-109677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701639" r="-100869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701639" r="-89784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701639" r="-8076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701639" r="-69892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701639" r="-59892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701639" r="-50543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701639" r="-4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701639" r="-30434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701639" r="-20107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701639" r="-10326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701639" r="-2151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801639" r="-109677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801639" r="-100869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801639" r="-89784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801639" r="-8076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801639" r="-6989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801639" r="-5989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801639" r="-50543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801639" r="-4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801639" r="-30434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801639" r="-20107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801639" r="-10326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801639" r="-215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901639" r="-109677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901639" r="-100869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901639" r="-8978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901639" r="-8076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901639" r="-69892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901639" r="-59892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901639" r="-50543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901639" r="-4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901639" r="-30434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901639" r="-20107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901639" r="-10326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901639" r="-2151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75" t="-1001639" r="-109677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174" t="-1001639" r="-100869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01639" r="-8978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3261" t="-1001639" r="-8076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8925" t="-1001639" r="-6989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8925" t="-1001639" r="-5989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5435" t="-1001639" r="-50543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7849" t="-1001639" r="-4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522" t="-1001639" r="-30434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96774" t="-1001639" r="-20107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7609" t="-1001639" r="-10326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95699" t="-1001639" r="-2151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513033"/>
                <a:ext cx="914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|10</m:t>
                    </m:r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Georgia" panose="02040502050405020303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13033"/>
                <a:ext cx="9144000" cy="400110"/>
              </a:xfrm>
              <a:prstGeom prst="rect">
                <a:avLst/>
              </a:prstGeom>
              <a:blipFill>
                <a:blip r:embed="rId6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751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Euler’s Theorem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24000"/>
                <a:ext cx="9144000" cy="4252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 multiplicative Abelian group of order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Then for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b="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Euler’s Theorem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are both residue classes modulo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Proof: a corollary of the previous theorem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Fermat’s Little Theorem: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i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is a prime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 </a:t>
                </a:r>
                <a:endParaRPr lang="en-US" altLang="zh-CN" sz="2400" dirty="0" smtClean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4252639"/>
              </a:xfrm>
              <a:prstGeom prst="rect">
                <a:avLst/>
              </a:prstGeom>
              <a:blipFill>
                <a:blip r:embed="rId4"/>
                <a:stretch>
                  <a:fillRect l="-1000" t="-287" b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914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603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Subgroup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95400"/>
                <a:ext cx="9144000" cy="4519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DEFINITION: 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,⋆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an Abelian group. A subset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called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a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subgroup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also a group.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Multiplicative: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Additive: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0,1,2,3,4,5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0,2,4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THEOREM: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</a:t>
                </a: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an Abelian group. Let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    be a subset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Closure: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Associative: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Identity element: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Inverse: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Communicative: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519699"/>
              </a:xfrm>
              <a:prstGeom prst="rect">
                <a:avLst/>
              </a:prstGeom>
              <a:blipFill>
                <a:blip r:embed="rId4"/>
                <a:stretch>
                  <a:fillRect l="-1000" t="-270" b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659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Cyclic Group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793724"/>
                <a:ext cx="9144000" cy="324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DEFINITION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: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be an Abelian group.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is said to be </a:t>
                </a:r>
                <a:endParaRPr lang="en-US" altLang="zh-CN" sz="2400" dirty="0" smtClean="0"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b="1" dirty="0" smtClean="0">
                    <a:latin typeface="Georgia" panose="02040502050405020303" pitchFamily="18" charset="0"/>
                  </a:rPr>
                  <a:t>     cyclic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if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there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exists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is called a </a:t>
                </a:r>
                <a:r>
                  <a:rPr lang="en-US" altLang="zh-CN" sz="2000" b="1" dirty="0">
                    <a:latin typeface="Georgia" panose="02040502050405020303" pitchFamily="18" charset="0"/>
                  </a:rPr>
                  <a:t>generator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.</a:t>
                </a:r>
                <a:endParaRPr lang="en-US" altLang="zh-CN" sz="2000" b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 marL="0" lvl="1">
                  <a:lnSpc>
                    <a:spcPct val="11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marL="8001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4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b="0" i="1" dirty="0">
                    <a:solidFill>
                      <a:schemeClr val="accent1">
                        <a:lumMod val="50000"/>
                      </a:schemeClr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chemeClr val="accent1">
                      <a:lumMod val="50000"/>
                    </a:schemeClr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REMARK: </a:t>
                </a: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be a finite group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can be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>
                    <a:latin typeface="Georgia" panose="02040502050405020303" pitchFamily="18" charset="0"/>
                    <a:ea typeface="Cambria Math" panose="02040503050406030204" pitchFamily="18" charset="0"/>
                  </a:rPr>
                  <a:t>       computed 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93724"/>
                <a:ext cx="9144000" cy="3243965"/>
              </a:xfrm>
              <a:prstGeom prst="rect">
                <a:avLst/>
              </a:prstGeom>
              <a:blipFill>
                <a:blip r:embed="rId4"/>
                <a:stretch>
                  <a:fillRect l="-1000" t="-37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619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</a:rPr>
              <a:t>Cyclic Group</a:t>
            </a:r>
            <a:endParaRPr 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219200"/>
                <a:ext cx="9144000" cy="4946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EXAMPLE: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a cyclic group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Georgia" panose="02040502050405020303" pitchFamily="18" charset="0"/>
                    <a:ea typeface="Cambria Math" panose="02040503050406030204" pitchFamily="18" charset="0"/>
                  </a:rPr>
                  <a:t> is a cyclic subgroup. </a:t>
                </a: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1797693134862315907729305190789024733617976978942306572734300811577326758055009631327084773224075360211201138798713933576587897688144166224 92847430639474124377767893424865485276302219601246094119453082952085005768838150682342462881473913110540827237163350510684586298239947245938479716304835356329624227998859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prime;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=〈2〉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cyclic group of order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89884656743115795386465259539451236680898848947115328636715040578866337902750481566354238661203768010560056939935696678829394884407208311246423715319737062188883946712432742638151109800623047059726541476042502884419075341171231440736956555270413618581675255342293149119973622969239 858152417678164812113999429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prime</a:t>
                </a: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a subgroup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946932"/>
              </a:xfrm>
              <a:prstGeom prst="rect">
                <a:avLst/>
              </a:prstGeom>
              <a:blipFill>
                <a:blip r:embed="rId4"/>
                <a:stretch>
                  <a:fillRect l="-1000" t="-369" r="-200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07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DLOG and CDH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90600"/>
                <a:ext cx="9144000" cy="4716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latin typeface="Georgia" panose="02040502050405020303" pitchFamily="18" charset="0"/>
                  </a:rPr>
                  <a:t>DEFINITION:</a:t>
                </a:r>
                <a:r>
                  <a:rPr lang="en-US" sz="2400" dirty="0">
                    <a:latin typeface="Georgia" panose="02040502050405020303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be a cyclic group of order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with </a:t>
                </a:r>
                <a:endParaRPr lang="en-US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generator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, there </a:t>
                </a:r>
                <a:r>
                  <a:rPr lang="en-US" sz="2400" dirty="0">
                    <a:latin typeface="Georgia" panose="02040502050405020303" pitchFamily="18" charset="0"/>
                  </a:rPr>
                  <a:t>exists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∈{0,1,…,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endParaRPr lang="en-US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latin typeface="Georgia" panose="02040502050405020303" pitchFamily="18" charset="0"/>
                  </a:rPr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such </a:t>
                </a:r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. The integer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is called the </a:t>
                </a: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discrete </a:t>
                </a:r>
                <a:endParaRPr lang="en-US" sz="2400" b="1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>
                    <a:latin typeface="Georgia" panose="02040502050405020303" pitchFamily="18" charset="0"/>
                  </a:rPr>
                  <a:t> </a:t>
                </a:r>
                <a:r>
                  <a:rPr lang="en-US" sz="2400" b="1" dirty="0" smtClean="0">
                    <a:latin typeface="Georgia" panose="02040502050405020303" pitchFamily="18" charset="0"/>
                  </a:rPr>
                  <a:t>    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logarithm </a:t>
                </a: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with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respect </a:t>
                </a:r>
                <a:r>
                  <a:rPr lang="en-US" sz="2400" b="1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DLOG Problem: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  <a:r>
                  <a:rPr lang="en-US" altLang="zh-CN" sz="2400" dirty="0" smtClean="0">
                    <a:latin typeface="Georgia" panose="02040502050405020303" pitchFamily="18" charset="0"/>
                  </a:rPr>
                  <a:t>is a cyclic group of 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order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400" dirty="0">
                    <a:latin typeface="Georgia" panose="02040502050405020303" pitchFamily="18" charset="0"/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Input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>
                    <a:latin typeface="Georgia" panose="02040502050405020303" pitchFamily="18" charset="0"/>
                  </a:rPr>
                  <a:t> 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←{0,1,…,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Output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DLOG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>
                    <a:latin typeface="Georgia" panose="02040502050405020303" pitchFamily="18" charset="0"/>
                  </a:rPr>
                  <a:t>CDH Problem: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 computational </a:t>
                </a:r>
                <a:r>
                  <a:rPr lang="en-US" altLang="zh-CN" sz="2400" dirty="0" err="1">
                    <a:latin typeface="Georgia" panose="02040502050405020303" pitchFamily="18" charset="0"/>
                  </a:rPr>
                  <a:t>Diffie</a:t>
                </a:r>
                <a:r>
                  <a:rPr lang="en-US" altLang="zh-CN" sz="2400" dirty="0">
                    <a:latin typeface="Georgia" panose="02040502050405020303" pitchFamily="18" charset="0"/>
                  </a:rPr>
                  <a:t>-Hellman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Input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of order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Georgia" panose="02040502050405020303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←{0,1,…,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400" dirty="0">
                  <a:latin typeface="Georgia" panose="02040502050405020303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Georgia" panose="02040502050405020303" pitchFamily="18" charset="0"/>
                  </a:rPr>
                  <a:t>Output</a:t>
                </a:r>
                <a:r>
                  <a:rPr lang="en-US" altLang="zh-CN" sz="2000" dirty="0">
                    <a:latin typeface="Georgia" panose="02040502050405020303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CDH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4716291"/>
              </a:xfrm>
              <a:prstGeom prst="rect">
                <a:avLst/>
              </a:prstGeom>
              <a:blipFill>
                <a:blip r:embed="rId4"/>
                <a:stretch>
                  <a:fillRect l="-1000" t="-259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45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23.3|61.8|12.5|1.3|72.5|9.3|66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1|0.1|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2|0.1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5|0.1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3|17|88.1|74|64.3|0.7|1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8.2|0.7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4.2|17.3|0.7|4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2|0.1|0.1|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3|38.7|29.5|11.5|4.9|13.8|16.2|12.9|14.1|5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67285</TotalTime>
  <Words>553</Words>
  <Application>Microsoft Office PowerPoint</Application>
  <PresentationFormat>On-screen Show (4:3)</PresentationFormat>
  <Paragraphs>296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宋体</vt:lpstr>
      <vt:lpstr>Arial</vt:lpstr>
      <vt:lpstr>Calibri</vt:lpstr>
      <vt:lpstr>Cambria Math</vt:lpstr>
      <vt:lpstr>Georgia</vt:lpstr>
      <vt:lpstr>Times New Roman</vt:lpstr>
      <vt:lpstr>Office Theme</vt:lpstr>
      <vt:lpstr>Discrete Mathematics order, subgroup, cyclic group, DLOG, CDH,  Diffie-Hellman key exchange</vt:lpstr>
      <vt:lpstr>Order</vt:lpstr>
      <vt:lpstr>Order of a∈Z_11^∗</vt:lpstr>
      <vt:lpstr>Euler’s Theorem</vt:lpstr>
      <vt:lpstr>PowerPoint Presentation</vt:lpstr>
      <vt:lpstr>Subgroup</vt:lpstr>
      <vt:lpstr>Cyclic Group</vt:lpstr>
      <vt:lpstr>Cyclic Group</vt:lpstr>
      <vt:lpstr>DLOG and CDH</vt:lpstr>
      <vt:lpstr>Public-Key Encryption</vt:lpstr>
      <vt:lpstr>Private-Key Encryption</vt:lpstr>
      <vt:lpstr>Diffie-Hellman Key Exchange</vt:lpstr>
      <vt:lpstr>Diffie-Hellman Key Exchange</vt:lpstr>
      <vt:lpstr>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1745</cp:revision>
  <cp:lastPrinted>2022-03-07T01:52:39Z</cp:lastPrinted>
  <dcterms:created xsi:type="dcterms:W3CDTF">2014-04-06T04:43:09Z</dcterms:created>
  <dcterms:modified xsi:type="dcterms:W3CDTF">2022-03-11T02:38:56Z</dcterms:modified>
</cp:coreProperties>
</file>