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864" r:id="rId2"/>
    <p:sldId id="979" r:id="rId3"/>
    <p:sldId id="954" r:id="rId4"/>
    <p:sldId id="959" r:id="rId5"/>
    <p:sldId id="960" r:id="rId6"/>
    <p:sldId id="961" r:id="rId7"/>
    <p:sldId id="962" r:id="rId8"/>
    <p:sldId id="963" r:id="rId9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2F29"/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5" autoAdjust="0"/>
    <p:restoredTop sz="95332" autoAdjust="0"/>
  </p:normalViewPr>
  <p:slideViewPr>
    <p:cSldViewPr>
      <p:cViewPr varScale="1">
        <p:scale>
          <a:sx n="88" d="100"/>
          <a:sy n="88" d="100"/>
        </p:scale>
        <p:origin x="145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1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525463"/>
            <a:ext cx="3508375" cy="2630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11" tIns="44905" rIns="89811" bIns="4490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89811" tIns="44905" rIns="89811" bIns="4490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658664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0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27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91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78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98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84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19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533400"/>
                <a:ext cx="9144000" cy="23082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4800" dirty="0" smtClean="0">
                    <a:latin typeface="Georgia" panose="02040502050405020303" pitchFamily="18" charset="0"/>
                  </a:rPr>
                  <a:t>Discrete </a:t>
                </a:r>
                <a:r>
                  <a:rPr lang="en-US" altLang="zh-CN" sz="4800" dirty="0" smtClean="0">
                    <a:latin typeface="Georgia" panose="02040502050405020303" pitchFamily="18" charset="0"/>
                  </a:rPr>
                  <a:t>Mathematics</a:t>
                </a:r>
                <a:br>
                  <a:rPr lang="en-US" altLang="zh-CN" sz="4800" dirty="0" smtClean="0">
                    <a:latin typeface="Georgia" panose="02040502050405020303" pitchFamily="18" charset="0"/>
                  </a:rPr>
                </a:br>
                <a:r>
                  <a:rPr lang="en-US" altLang="zh-CN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bijective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, cardinality,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2000" dirty="0" smtClean="0">
                    <a:latin typeface="Georgia" panose="02040502050405020303" pitchFamily="18" charset="0"/>
                  </a:rPr>
                  <a:t>,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/>
                </a:r>
                <a:br>
                  <a:rPr lang="en-US" altLang="zh-CN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</a:br>
                <a:r>
                  <a:rPr lang="en-US" altLang="zh-CN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the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diagonal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argument, Cantor's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theorem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533400"/>
                <a:ext cx="9144000" cy="23082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657600"/>
            <a:ext cx="9144000" cy="1524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Liangfeng Zhang</a:t>
            </a: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School of Information Science and Technology</a:t>
            </a: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ShanghaiTech University</a:t>
            </a:r>
          </a:p>
        </p:txBody>
      </p:sp>
    </p:spTree>
    <p:extLst>
      <p:ext uri="{BB962C8B-B14F-4D97-AF65-F5344CB8AC3E}">
        <p14:creationId xmlns:p14="http://schemas.microsoft.com/office/powerpoint/2010/main" val="296299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"/>
          <p:cNvSpPr txBox="1"/>
          <p:nvPr/>
        </p:nvSpPr>
        <p:spPr>
          <a:xfrm>
            <a:off x="0" y="1143000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Georgia" panose="02040502050405020303" pitchFamily="18" charset="0"/>
              </a:rPr>
              <a:t>Enumerative combinatorics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Georgia" panose="02040502050405020303" pitchFamily="18" charset="0"/>
              </a:rPr>
              <a:t>permutations, combinations, partitions of integers, generating functions, combinatorial identities, inequalities ……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Georgia" panose="02040502050405020303" pitchFamily="18" charset="0"/>
              </a:rPr>
              <a:t>Designs </a:t>
            </a:r>
            <a:r>
              <a:rPr lang="en-US" altLang="zh-CN" sz="2400" b="1" dirty="0">
                <a:latin typeface="Georgia" panose="02040502050405020303" pitchFamily="18" charset="0"/>
              </a:rPr>
              <a:t>and </a:t>
            </a:r>
            <a:r>
              <a:rPr lang="en-US" altLang="zh-CN" sz="2400" b="1" dirty="0" smtClean="0">
                <a:latin typeface="Georgia" panose="02040502050405020303" pitchFamily="18" charset="0"/>
              </a:rPr>
              <a:t>configurations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Georgia" panose="02040502050405020303" pitchFamily="18" charset="0"/>
              </a:rPr>
              <a:t>block designs, triple systems, Latin squares, orthogonal arrays, configurations, packing, covering, tiling ……</a:t>
            </a:r>
            <a:endParaRPr lang="en-US" altLang="zh-CN" sz="2000" dirty="0">
              <a:latin typeface="Georgia" panose="02040502050405020303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Georgia" panose="02040502050405020303" pitchFamily="18" charset="0"/>
              </a:rPr>
              <a:t>Graph </a:t>
            </a:r>
            <a:r>
              <a:rPr lang="en-US" altLang="zh-CN" sz="2400" b="1" dirty="0" smtClean="0">
                <a:latin typeface="Georgia" panose="02040502050405020303" pitchFamily="18" charset="0"/>
              </a:rPr>
              <a:t>theory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Georgia" panose="02040502050405020303" pitchFamily="18" charset="0"/>
              </a:rPr>
              <a:t>g</a:t>
            </a:r>
            <a:r>
              <a:rPr lang="en-US" altLang="zh-CN" sz="2000" dirty="0" smtClean="0">
                <a:latin typeface="Georgia" panose="02040502050405020303" pitchFamily="18" charset="0"/>
              </a:rPr>
              <a:t>raphs, trees, planarity, coloring, paths, cycles, ……</a:t>
            </a:r>
            <a:endParaRPr lang="en-US" altLang="zh-CN" sz="2000" dirty="0">
              <a:latin typeface="Georgia" panose="02040502050405020303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Georgia" panose="02040502050405020303" pitchFamily="18" charset="0"/>
              </a:rPr>
              <a:t>Extremal </a:t>
            </a:r>
            <a:r>
              <a:rPr lang="en-US" altLang="zh-CN" sz="2400" b="1" dirty="0" smtClean="0">
                <a:latin typeface="Georgia" panose="02040502050405020303" pitchFamily="18" charset="0"/>
              </a:rPr>
              <a:t>combinatorics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Georgia" panose="02040502050405020303" pitchFamily="18" charset="0"/>
              </a:rPr>
              <a:t>extremal set theory, probabilistic method……</a:t>
            </a:r>
            <a:endParaRPr lang="en-US" altLang="zh-CN" sz="2000" dirty="0">
              <a:latin typeface="Georgia" panose="02040502050405020303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Georgia" panose="02040502050405020303" pitchFamily="18" charset="0"/>
              </a:rPr>
              <a:t>Algebraic </a:t>
            </a:r>
            <a:r>
              <a:rPr lang="en-US" altLang="zh-CN" sz="2400" b="1" dirty="0" smtClean="0">
                <a:latin typeface="Georgia" panose="02040502050405020303" pitchFamily="18" charset="0"/>
              </a:rPr>
              <a:t>combinatorics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Georgia" panose="02040502050405020303" pitchFamily="18" charset="0"/>
              </a:rPr>
              <a:t>s</a:t>
            </a:r>
            <a:r>
              <a:rPr lang="en-US" altLang="zh-CN" sz="2000" dirty="0" smtClean="0">
                <a:latin typeface="Georgia" panose="02040502050405020303" pitchFamily="18" charset="0"/>
              </a:rPr>
              <a:t>ymmetric functions, group, algebra, representation, group actions……</a:t>
            </a:r>
            <a:endParaRPr lang="en-US" altLang="zh-CN" sz="2000" dirty="0">
              <a:latin typeface="Georgia" panose="02040502050405020303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Georgia" panose="02040502050405020303" pitchFamily="18" charset="0"/>
              </a:rPr>
              <a:t>Combinatorics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Sets and Functions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"/>
              <p:cNvSpPr txBox="1"/>
              <p:nvPr/>
            </p:nvSpPr>
            <p:spPr>
              <a:xfrm>
                <a:off x="0" y="1905000"/>
                <a:ext cx="9144000" cy="3146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DEFINITION: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A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set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is an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unordered collection of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elements</a:t>
                </a:r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 smtClean="0">
                    <a:latin typeface="Georgia" panose="02040502050405020303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>
                        <a:latin typeface="Cambria Math"/>
                      </a:rPr>
                      <m:t>𝑎</m:t>
                    </m:r>
                    <m:r>
                      <a:rPr lang="en-US" altLang="zh-CN" sz="2000" b="0" i="1">
                        <a:latin typeface="Cambria Math"/>
                      </a:rPr>
                      <m:t>∉</m:t>
                    </m:r>
                    <m:r>
                      <a:rPr lang="en-US" altLang="zh-CN" sz="2000" b="0" i="1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zh-CN" sz="2000" dirty="0" smtClean="0">
                    <a:latin typeface="Georgia" panose="02040502050405020303" pitchFamily="18" charset="0"/>
                  </a:rPr>
                  <a:t>; </a:t>
                </a:r>
                <a:r>
                  <a:rPr lang="en-US" sz="2000" dirty="0" smtClean="0">
                    <a:latin typeface="Georgia" panose="02040502050405020303" pitchFamily="18" charset="0"/>
                  </a:rPr>
                  <a:t>roster method, set builder; </a:t>
                </a:r>
                <a:r>
                  <a:rPr lang="en-US" altLang="zh-CN" sz="2000" dirty="0" smtClean="0">
                    <a:latin typeface="Georgia" panose="02040502050405020303" pitchFamily="18" charset="0"/>
                  </a:rPr>
                  <a:t>empty set </a:t>
                </a:r>
                <a:r>
                  <a:rPr lang="zh-CN" altLang="en-US" sz="2000" dirty="0" smtClean="0">
                    <a:latin typeface="Georgia" panose="02040502050405020303" pitchFamily="18" charset="0"/>
                  </a:rPr>
                  <a:t>∅</a:t>
                </a:r>
                <a:r>
                  <a:rPr lang="en-US" altLang="zh-CN" sz="2000" dirty="0" smtClean="0">
                    <a:latin typeface="Georgia" panose="02040502050405020303" pitchFamily="18" charset="0"/>
                  </a:rPr>
                  <a:t>, universal set</a:t>
                </a:r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̅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US" altLang="zh-CN" sz="20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DEFINITION: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be two sets.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A 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function (map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    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assigns a unique element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for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</a:t>
                </a:r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latin typeface="Georgia" panose="02040502050405020303" pitchFamily="18" charset="0"/>
                  </a:rPr>
                  <a:t>injective</a:t>
                </a:r>
                <a:r>
                  <a:rPr lang="en-US" altLang="zh-CN" sz="2000" dirty="0" smtClean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latin typeface="Georgia" panose="02040502050405020303" pitchFamily="18" charset="0"/>
                  </a:rPr>
                  <a:t>surjective</a:t>
                </a:r>
                <a:r>
                  <a:rPr lang="en-US" altLang="zh-CN" sz="2000" dirty="0" smtClean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latin typeface="Georgia" panose="02040502050405020303" pitchFamily="18" charset="0"/>
                  </a:rPr>
                  <a:t>bijective</a:t>
                </a:r>
                <a:r>
                  <a:rPr lang="en-US" altLang="zh-CN" sz="2000" dirty="0" smtClean="0">
                    <a:latin typeface="Georgia" panose="02040502050405020303" pitchFamily="18" charset="0"/>
                  </a:rPr>
                  <a:t>: </a:t>
                </a:r>
                <a:r>
                  <a:rPr lang="en-US" altLang="zh-CN" sz="2000" dirty="0" smtClean="0">
                    <a:latin typeface="Georgia" panose="02040502050405020303" pitchFamily="18" charset="0"/>
                  </a:rPr>
                  <a:t>injective </a:t>
                </a:r>
                <a:r>
                  <a:rPr lang="en-US" altLang="zh-CN" sz="2000" dirty="0">
                    <a:latin typeface="Georgia" panose="02040502050405020303" pitchFamily="18" charset="0"/>
                  </a:rPr>
                  <a:t>and </a:t>
                </a:r>
                <a:r>
                  <a:rPr lang="en-US" altLang="zh-CN" sz="2000" dirty="0" smtClean="0">
                    <a:latin typeface="Georgia" panose="02040502050405020303" pitchFamily="18" charset="0"/>
                  </a:rPr>
                  <a:t>surjective</a:t>
                </a:r>
                <a:endParaRPr lang="en-US" altLang="zh-CN" sz="2000" dirty="0"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05000"/>
                <a:ext cx="9144000" cy="3146311"/>
              </a:xfrm>
              <a:prstGeom prst="rect">
                <a:avLst/>
              </a:prstGeom>
              <a:blipFill>
                <a:blip r:embed="rId3"/>
                <a:stretch>
                  <a:fillRect l="-1000" t="-388" b="-2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57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Georgia" panose="02040502050405020303" pitchFamily="18" charset="0"/>
              </a:rPr>
              <a:t>Cardinality of Sets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"/>
              <p:cNvSpPr txBox="1"/>
              <p:nvPr/>
            </p:nvSpPr>
            <p:spPr>
              <a:xfrm>
                <a:off x="0" y="1066800"/>
                <a:ext cx="9144000" cy="5152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DEFINITION: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be a set.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is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a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finite set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if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it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has finitely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many elements; Otherwise,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is an 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infinite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set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Georgia" panose="02040502050405020303" pitchFamily="18" charset="0"/>
                  </a:rPr>
                  <a:t>The </a:t>
                </a:r>
                <a:r>
                  <a:rPr lang="en-US" altLang="zh-CN" sz="2000" b="1" dirty="0" smtClean="0">
                    <a:latin typeface="Georgia" panose="02040502050405020303" pitchFamily="18" charset="0"/>
                  </a:rPr>
                  <a:t>cardinality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 smtClean="0">
                    <a:latin typeface="Georgia" panose="02040502050405020303" pitchFamily="18" charset="0"/>
                  </a:rPr>
                  <a:t> of a finite set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 smtClean="0">
                    <a:latin typeface="Georgia" panose="02040502050405020303" pitchFamily="18" charset="0"/>
                  </a:rPr>
                  <a:t> is the </a:t>
                </a:r>
                <a:r>
                  <a:rPr lang="en-US" altLang="zh-CN" sz="2000" dirty="0">
                    <a:latin typeface="Georgia" panose="02040502050405020303" pitchFamily="18" charset="0"/>
                  </a:rPr>
                  <a:t>number of elements </a:t>
                </a:r>
                <a:r>
                  <a:rPr lang="en-US" altLang="zh-CN" sz="2000" dirty="0" smtClean="0">
                    <a:latin typeface="Georgia" panose="02040502050405020303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 smtClean="0">
                    <a:latin typeface="Georgia" panose="02040502050405020303" pitchFamily="18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−3=0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are all finite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sets;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are all infinite sets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DEFINITION: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be any sets. We say that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have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     same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cardinality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) if there is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a bijection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sz="24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Georgia" panose="02040502050405020303" pitchFamily="18" charset="0"/>
                  </a:rPr>
                  <a:t>We say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dirty="0" smtClean="0">
                    <a:latin typeface="Georgia" panose="02040502050405020303" pitchFamily="18" charset="0"/>
                  </a:rPr>
                  <a:t>if </a:t>
                </a:r>
                <a:r>
                  <a:rPr lang="en-US" altLang="zh-CN" sz="2000" dirty="0">
                    <a:latin typeface="Georgia" panose="02040502050405020303" pitchFamily="18" charset="0"/>
                  </a:rPr>
                  <a:t>there </a:t>
                </a:r>
                <a:r>
                  <a:rPr lang="en-US" altLang="zh-CN" sz="2000" dirty="0" smtClean="0">
                    <a:latin typeface="Georgia" panose="02040502050405020303" pitchFamily="18" charset="0"/>
                  </a:rPr>
                  <a:t>exists an </a:t>
                </a:r>
                <a:r>
                  <a:rPr lang="en-US" altLang="zh-CN" sz="2000" dirty="0">
                    <a:latin typeface="Georgia" panose="02040502050405020303" pitchFamily="18" charset="0"/>
                  </a:rPr>
                  <a:t>injection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 smtClean="0">
                    <a:latin typeface="Georgia" panose="02040502050405020303" pitchFamily="18" charset="0"/>
                  </a:rPr>
                  <a:t>.</a:t>
                </a:r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Georgia" panose="02040502050405020303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| ≤ |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≠|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, we say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&lt;|</m:t>
                    </m:r>
                    <m:r>
                      <a:rPr lang="en-US" altLang="zh-CN" sz="20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 smtClean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r>
                  <a:rPr lang="en-US" altLang="zh-CN" sz="2400" b="1" dirty="0">
                    <a:latin typeface="Georgia" panose="02040502050405020303" pitchFamily="18" charset="0"/>
                  </a:rPr>
                  <a:t>THEOREM</a:t>
                </a:r>
                <a:r>
                  <a:rPr lang="en-US" altLang="zh-CN" sz="2000" dirty="0">
                    <a:latin typeface="Georgia" panose="02040502050405020303" pitchFamily="18" charset="0"/>
                  </a:rPr>
                  <a:t>:</a:t>
                </a:r>
                <a:r>
                  <a:rPr lang="en-US" altLang="zh-CN" dirty="0">
                    <a:solidFill>
                      <a:srgbClr val="0000CC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be any sets. Then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         </a:t>
                </a:r>
                <a:endParaRPr lang="en-US" altLang="zh-CN" sz="2000" i="1" dirty="0">
                  <a:solidFill>
                    <a:srgbClr val="0000CC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   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b="1" dirty="0" smtClean="0"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152180"/>
              </a:xfrm>
              <a:prstGeom prst="rect">
                <a:avLst/>
              </a:prstGeom>
              <a:blipFill>
                <a:blip r:embed="rId3"/>
                <a:stretch>
                  <a:fillRect l="-1000" t="-237" b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28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Cardinality of Sets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-1371" y="934720"/>
                <a:ext cx="9144000" cy="5219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EXAMPLE</a:t>
                </a:r>
                <a:r>
                  <a:rPr lang="en-US" altLang="zh-CN" sz="2400" b="0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ℚ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400" b="0" i="1" dirty="0" smtClean="0"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000" b="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EXAMPLE</a:t>
                </a: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(0,1)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=|[0,1]|</m:t>
                    </m:r>
                  </m:oMath>
                </a14:m>
                <a:endParaRPr lang="en-US" altLang="zh-CN" sz="2400" i="1" dirty="0"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−1/2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=1,2,3,…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for all other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i="1" dirty="0" smtClean="0"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EXAMPLE</a:t>
                </a: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CC"/>
                    </a:solidFill>
                    <a:latin typeface="Georgia" panose="02040502050405020303" pitchFamily="18" charset="0"/>
                  </a:rPr>
                  <a:t>  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→{0,1}}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the set of all functions from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the power set of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=1}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71" y="934720"/>
                <a:ext cx="9144000" cy="5219699"/>
              </a:xfrm>
              <a:prstGeom prst="rect">
                <a:avLst/>
              </a:prstGeom>
              <a:blipFill>
                <a:blip r:embed="rId3"/>
                <a:stretch>
                  <a:fillRect l="-1067" t="-233" b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135" y="1010920"/>
            <a:ext cx="3281025" cy="185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016135" y="2941320"/>
                <a:ext cx="13470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135" y="2941320"/>
                <a:ext cx="1347035" cy="369332"/>
              </a:xfrm>
              <a:prstGeom prst="rect">
                <a:avLst/>
              </a:prstGeom>
              <a:blipFill>
                <a:blip r:embed="rId5"/>
                <a:stretch>
                  <a:fillRect l="-135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7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Cardinality of Sets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066800"/>
                <a:ext cx="9144000" cy="5432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THEOREM</a:t>
                </a:r>
                <a:r>
                  <a:rPr lang="en-US" altLang="zh-CN" sz="2400" b="0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(0,1)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b="0" i="1" dirty="0" smtClean="0"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Suppose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(0,1)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. </a:t>
                </a: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Then there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is a bijection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→(0,1)</m:t>
                    </m:r>
                  </m:oMath>
                </a14:m>
                <a:endParaRPr lang="en-US" altLang="zh-CN" sz="2400" b="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1600" b="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lvl="1" algn="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1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CN" sz="1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16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(3)=0.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16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sz="1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CN" sz="1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16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sz="1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CN" sz="1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16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zh-CN" sz="1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CN" sz="1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16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sz="16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60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6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CN" sz="2000" b="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2000" b="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Let</a:t>
                </a:r>
                <a:r>
                  <a:rPr lang="en-US" altLang="zh-CN" sz="2000" i="1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4,  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≠4</m:t>
                            </m:r>
                          </m:e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&amp;5,  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=4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=1,2,3,…</m:t>
                    </m:r>
                  </m:oMath>
                </a14:m>
                <a:endParaRPr lang="en-US" altLang="zh-CN" sz="2000" b="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is in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but has no preimage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cannot be a bijection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432449"/>
              </a:xfrm>
              <a:prstGeom prst="rect">
                <a:avLst/>
              </a:prstGeom>
              <a:blipFill>
                <a:blip r:embed="rId3"/>
                <a:stretch>
                  <a:fillRect l="-1000" t="-224" b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4"/>
          <p:cNvCxnSpPr/>
          <p:nvPr/>
        </p:nvCxnSpPr>
        <p:spPr>
          <a:xfrm>
            <a:off x="3429000" y="1958663"/>
            <a:ext cx="1676400" cy="1707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82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Cantor's </a:t>
            </a:r>
            <a:r>
              <a:rPr lang="en-US" altLang="zh-CN" dirty="0" smtClean="0">
                <a:latin typeface="Georgia" panose="02040502050405020303" pitchFamily="18" charset="0"/>
              </a:rPr>
              <a:t>Diagonal Argument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97480"/>
                <a:ext cx="9144000" cy="5103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Question: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The Diagonal Argument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:</a:t>
                </a:r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rabicParenR"/>
                </a:pPr>
                <a:r>
                  <a:rPr lang="en-US" altLang="zh-CN" sz="2000" dirty="0" smtClean="0">
                    <a:latin typeface="Georgia" panose="02040502050405020303" pitchFamily="18" charset="0"/>
                  </a:rPr>
                  <a:t>Suppose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 smtClean="0">
                    <a:latin typeface="Georgia" panose="02040502050405020303" pitchFamily="18" charset="0"/>
                  </a:rPr>
                  <a:t>. Then there is a </a:t>
                </a:r>
                <a:r>
                  <a:rPr lang="en-US" altLang="zh-CN" sz="2000" dirty="0" err="1" smtClean="0">
                    <a:latin typeface="Georgia" panose="02040502050405020303" pitchFamily="18" charset="0"/>
                  </a:rPr>
                  <a:t>bijection</a:t>
                </a:r>
                <a:r>
                  <a:rPr lang="en-US" altLang="zh-CN" sz="20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2000" dirty="0" smtClean="0">
                  <a:latin typeface="Georgia" panose="02040502050405020303" pitchFamily="18" charset="0"/>
                </a:endParaRPr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rabicParenR"/>
                </a:pPr>
                <a:r>
                  <a:rPr lang="en-US" altLang="zh-CN" sz="2000" dirty="0" smtClean="0">
                    <a:latin typeface="Georgia" panose="02040502050405020303" pitchFamily="18" charset="0"/>
                  </a:rPr>
                  <a:t>Represent the function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000" dirty="0" smtClean="0">
                    <a:latin typeface="Georgia" panose="02040502050405020303" pitchFamily="18" charset="0"/>
                  </a:rPr>
                  <a:t> as a list:</a:t>
                </a:r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rabicParenR"/>
                </a:pPr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rabicParenR"/>
                </a:pPr>
                <a:endParaRPr lang="en-US" altLang="zh-CN" sz="2000" dirty="0" smtClean="0">
                  <a:latin typeface="Georgia" panose="02040502050405020303" pitchFamily="18" charset="0"/>
                </a:endParaRPr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rabicParenR"/>
                </a:pPr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rabicParenR"/>
                </a:pPr>
                <a:endParaRPr lang="en-US" altLang="zh-CN" sz="2000" dirty="0" smtClean="0">
                  <a:latin typeface="Georgia" panose="02040502050405020303" pitchFamily="18" charset="0"/>
                </a:endParaRPr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rabicParenR"/>
                </a:pPr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rabicParenR"/>
                </a:pPr>
                <a:r>
                  <a:rPr lang="en-US" altLang="zh-CN" sz="2000" dirty="0" smtClean="0">
                    <a:latin typeface="Georgia" panose="02040502050405020303" pitchFamily="18" charset="0"/>
                  </a:rPr>
                  <a:t>Construct an element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 smtClean="0">
                    <a:latin typeface="Georgia" panose="02040502050405020303" pitchFamily="18" charset="0"/>
                  </a:rPr>
                  <a:t> by considering the diagonal of the list</a:t>
                </a:r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rabicParenR"/>
                </a:pPr>
                <a:r>
                  <a:rPr lang="en-US" altLang="zh-CN" sz="2000" dirty="0" smtClean="0">
                    <a:latin typeface="Georgia" panose="02040502050405020303" pitchFamily="18" charset="0"/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Georgia" panose="02040502050405020303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altLang="zh-CN" sz="2000" dirty="0" smtClean="0">
                  <a:latin typeface="Georgia" panose="02040502050405020303" pitchFamily="18" charset="0"/>
                </a:endParaRPr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rabicParenR"/>
                </a:pPr>
                <a:r>
                  <a:rPr lang="en-US" altLang="zh-CN" sz="2000" dirty="0" smtClean="0">
                    <a:latin typeface="Georgia" panose="02040502050405020303" pitchFamily="18" charset="0"/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2000" dirty="0" smtClean="0">
                  <a:latin typeface="Georgia" panose="02040502050405020303" pitchFamily="18" charset="0"/>
                </a:endParaRPr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rabicParenR"/>
                </a:pPr>
                <a:r>
                  <a:rPr lang="en-US" altLang="zh-CN" sz="2000" dirty="0" smtClean="0">
                    <a:latin typeface="Georgia" panose="02040502050405020303" pitchFamily="18" charset="0"/>
                  </a:rPr>
                  <a:t>4) and 5) give a contradiction</a:t>
                </a:r>
                <a:endParaRPr lang="en-US" altLang="zh-CN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7480"/>
                <a:ext cx="9144000" cy="5103320"/>
              </a:xfrm>
              <a:prstGeom prst="rect">
                <a:avLst/>
              </a:prstGeom>
              <a:blipFill>
                <a:blip r:embed="rId3"/>
                <a:stretch>
                  <a:fillRect l="-1000" t="-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2234247"/>
                  </p:ext>
                </p:extLst>
              </p:nvPr>
            </p:nvGraphicFramePr>
            <p:xfrm>
              <a:off x="533400" y="3024680"/>
              <a:ext cx="2819400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610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583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⋯⋯⋯⋯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⋯⋯⋯⋯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⋯⋯⋯⋯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2234247"/>
                  </p:ext>
                </p:extLst>
              </p:nvPr>
            </p:nvGraphicFramePr>
            <p:xfrm>
              <a:off x="533400" y="3024680"/>
              <a:ext cx="2819400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610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583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106696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3724" b="-4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000" r="-106696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3724" t="-100000" b="-3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0000" r="-106696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3724" t="-200000" b="-2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0000" r="-10669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3724" t="-300000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0000" r="-106696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3724" t="-400000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55894" y="3558080"/>
                <a:ext cx="52566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latin typeface="Georgia" panose="02040502050405020303" pitchFamily="18" charset="0"/>
                  </a:rPr>
                  <a:t>Every element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Georgia" panose="02040502050405020303" pitchFamily="18" charset="0"/>
                  </a:rPr>
                  <a:t> appears once in the left-hand side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latin typeface="Georgia" panose="02040502050405020303" pitchFamily="18" charset="0"/>
                  </a:rPr>
                  <a:t>Every element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 smtClean="0">
                    <a:latin typeface="Georgia" panose="02040502050405020303" pitchFamily="18" charset="0"/>
                  </a:rPr>
                  <a:t> appears once in the right-hand side</a:t>
                </a:r>
                <a:endParaRPr lang="en-US" sz="16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894" y="3558080"/>
                <a:ext cx="5256632" cy="492443"/>
              </a:xfrm>
              <a:prstGeom prst="rect">
                <a:avLst/>
              </a:prstGeom>
              <a:blipFill>
                <a:blip r:embed="rId5"/>
                <a:stretch>
                  <a:fillRect l="-2204" t="-13750" r="-12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286000" y="3202480"/>
            <a:ext cx="990600" cy="1219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54927" y="4343400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927" y="4343400"/>
                <a:ext cx="186781" cy="276999"/>
              </a:xfrm>
              <a:prstGeom prst="rect">
                <a:avLst/>
              </a:prstGeom>
              <a:blipFill>
                <a:blip r:embed="rId6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61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Cantor's </a:t>
            </a:r>
            <a:r>
              <a:rPr lang="en-US" altLang="zh-CN" dirty="0" smtClean="0">
                <a:latin typeface="Georgia" panose="02040502050405020303" pitchFamily="18" charset="0"/>
              </a:rPr>
              <a:t>Theorem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371600"/>
                <a:ext cx="9144000" cy="4191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THEOREM</a:t>
                </a:r>
                <a:r>
                  <a:rPr lang="en-US" altLang="zh-CN" sz="2000" b="1" dirty="0">
                    <a:latin typeface="Georgia" panose="02040502050405020303" pitchFamily="18" charset="0"/>
                  </a:rPr>
                  <a:t>: 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(Cantor)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be any set.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&lt;|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</a:t>
                </a:r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The 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defined by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injective.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</a:t>
                </a:r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Assume 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that there is a bijection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Define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altLang="zh-CN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CN" b="1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should appear in the list</a:t>
                </a: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. It is clear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and hence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CN" b="1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will not appear in the list</a:t>
                </a: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. Suppose that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This gives a contradiction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CN" b="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This gives a </a:t>
                </a: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contradiction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4191917"/>
              </a:xfrm>
              <a:prstGeom prst="rect">
                <a:avLst/>
              </a:prstGeom>
              <a:blipFill>
                <a:blip r:embed="rId3"/>
                <a:stretch>
                  <a:fillRect l="-1000" t="-291" b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82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67592</TotalTime>
  <Words>261</Words>
  <Application>Microsoft Office PowerPoint</Application>
  <PresentationFormat>On-screen Show (4:3)</PresentationFormat>
  <Paragraphs>116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Cambria Math</vt:lpstr>
      <vt:lpstr>Georgia</vt:lpstr>
      <vt:lpstr>Office Theme</vt:lpstr>
      <vt:lpstr>Discrete Mathematics bijective, cardinality, |A|=|B|, |A|≤|B|, |A|&lt;|B|,  the diagonal argument, Cantor's theorem</vt:lpstr>
      <vt:lpstr>Combinatorics</vt:lpstr>
      <vt:lpstr>Sets and Functions</vt:lpstr>
      <vt:lpstr>Cardinality of Sets</vt:lpstr>
      <vt:lpstr>Cardinality of Sets</vt:lpstr>
      <vt:lpstr>Cardinality of Sets</vt:lpstr>
      <vt:lpstr>Cantor's Diagonal Argument</vt:lpstr>
      <vt:lpstr>Cantor's Theorem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1756</cp:revision>
  <cp:lastPrinted>2022-03-07T01:52:39Z</cp:lastPrinted>
  <dcterms:created xsi:type="dcterms:W3CDTF">2014-04-06T04:43:09Z</dcterms:created>
  <dcterms:modified xsi:type="dcterms:W3CDTF">2022-03-14T06:48:43Z</dcterms:modified>
</cp:coreProperties>
</file>