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64" r:id="rId2"/>
    <p:sldId id="997" r:id="rId3"/>
    <p:sldId id="965" r:id="rId4"/>
    <p:sldId id="966" r:id="rId5"/>
    <p:sldId id="967" r:id="rId6"/>
    <p:sldId id="968" r:id="rId7"/>
    <p:sldId id="977" r:id="rId8"/>
    <p:sldId id="993" r:id="rId9"/>
    <p:sldId id="970" r:id="rId10"/>
    <p:sldId id="994" r:id="rId11"/>
    <p:sldId id="973" r:id="rId12"/>
    <p:sldId id="974" r:id="rId13"/>
    <p:sldId id="975" r:id="rId14"/>
    <p:sldId id="995" r:id="rId15"/>
    <p:sldId id="982" r:id="rId16"/>
    <p:sldId id="983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332" autoAdjust="0"/>
  </p:normalViewPr>
  <p:slideViewPr>
    <p:cSldViewPr>
      <p:cViewPr>
        <p:scale>
          <a:sx n="75" d="100"/>
          <a:sy n="75" d="100"/>
        </p:scale>
        <p:origin x="181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200" dirty="0" smtClean="0">
                <a:latin typeface="Georgia" panose="02040502050405020303" pitchFamily="18" charset="0"/>
              </a:rPr>
              <a:t>the halting problem, countable, </a:t>
            </a:r>
            <a:r>
              <a:rPr lang="en-US" altLang="zh-CN" sz="2200" dirty="0" err="1" smtClean="0">
                <a:latin typeface="Georgia" panose="02040502050405020303" pitchFamily="18" charset="0"/>
              </a:rPr>
              <a:t>Schröder</a:t>
            </a:r>
            <a:r>
              <a:rPr lang="en-US" altLang="zh-CN" sz="2200" dirty="0" smtClean="0">
                <a:latin typeface="Georgia" panose="02040502050405020303" pitchFamily="18" charset="0"/>
              </a:rPr>
              <a:t>-Bernstein theorem</a:t>
            </a:r>
            <a:r>
              <a:rPr lang="en-US" altLang="zh-CN" sz="2200" dirty="0">
                <a:latin typeface="Georgia" panose="02040502050405020303" pitchFamily="18" charset="0"/>
              </a:rPr>
              <a:t/>
            </a:r>
            <a:br>
              <a:rPr lang="en-US" altLang="zh-CN" sz="2200" dirty="0">
                <a:latin typeface="Georgia" panose="02040502050405020303" pitchFamily="18" charset="0"/>
              </a:rPr>
            </a:br>
            <a:r>
              <a:rPr lang="en-US" altLang="zh-CN" sz="2200" dirty="0" smtClean="0">
                <a:latin typeface="Georgia" panose="02040502050405020303" pitchFamily="18" charset="0"/>
              </a:rPr>
              <a:t>the sum rule, the product rule, the bijection rule</a:t>
            </a:r>
            <a:r>
              <a:rPr lang="en-US" altLang="zh-CN" sz="2200" dirty="0">
                <a:latin typeface="Georgia" panose="02040502050405020303" pitchFamily="18" charset="0"/>
              </a:rPr>
              <a:t/>
            </a:r>
            <a:br>
              <a:rPr lang="en-US" altLang="zh-CN" sz="2200" dirty="0">
                <a:latin typeface="Georgia" panose="02040502050405020303" pitchFamily="18" charset="0"/>
              </a:rPr>
            </a:br>
            <a:r>
              <a:rPr lang="en-US" altLang="zh-CN" sz="2200" dirty="0">
                <a:latin typeface="Georgia" panose="02040502050405020303" pitchFamily="18" charset="0"/>
              </a:rPr>
              <a:t>p</a:t>
            </a:r>
            <a:r>
              <a:rPr lang="en-US" altLang="zh-CN" sz="2200" dirty="0" smtClean="0">
                <a:latin typeface="Georgia" panose="02040502050405020303" pitchFamily="18" charset="0"/>
              </a:rPr>
              <a:t>ermutations </a:t>
            </a:r>
            <a:r>
              <a:rPr lang="en-US" altLang="zh-CN" sz="2200" dirty="0">
                <a:latin typeface="Georgia" panose="02040502050405020303" pitchFamily="18" charset="0"/>
              </a:rPr>
              <a:t>of </a:t>
            </a:r>
            <a:r>
              <a:rPr lang="en-US" altLang="zh-CN" sz="2200" dirty="0" smtClean="0">
                <a:latin typeface="Georgia" panose="02040502050405020303" pitchFamily="18" charset="0"/>
              </a:rPr>
              <a:t>set and multiset, T-Route</a:t>
            </a:r>
            <a:endParaRPr lang="en-US" altLang="zh-CN" sz="22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6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Permutations of Set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066800"/>
                <a:ext cx="91440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-permutation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   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is a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sz="2400" u="sng" dirty="0" smtClean="0">
                    <a:latin typeface="Georgia" panose="02040502050405020303" pitchFamily="18" charset="0"/>
                  </a:rPr>
                  <a:t>distinct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is simply called a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permutation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2-permutations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of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1,2;1,3;2,1;2,3;3,1;3,2</m:t>
                    </m:r>
                  </m:oMath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An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-element set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Different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-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permutations.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-permutation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  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with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repetition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is </a:t>
                </a:r>
                <a:r>
                  <a:rPr lang="en-US" sz="2400" dirty="0">
                    <a:latin typeface="Georgia" panose="02040502050405020303" pitchFamily="18" charset="0"/>
                  </a:rPr>
                  <a:t>a sequence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  <a:endParaRPr lang="en-US" sz="19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2-permutations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 repetition are </a:t>
                </a:r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1,1;1,2;1,3;2,1;2,2;2,3;3,1;3,2;3,3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-element set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different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-permutations </a:t>
                </a:r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with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r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epetition.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078313"/>
              </a:xfrm>
              <a:prstGeom prst="rect">
                <a:avLst/>
              </a:prstGeom>
              <a:blipFill>
                <a:blip r:embed="rId3"/>
                <a:stretch>
                  <a:fillRect l="-1000" t="-360" r="-667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5494" y="24798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Multiset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19200"/>
                <a:ext cx="9144000" cy="474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A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multiset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is a collection of elements which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are not necessarily different from each other.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has 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multiplicit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y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if it appears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times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A multiset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is called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-multiset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if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elements.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-multiset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has multiplicit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y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is called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-subset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if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and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1⋅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,2⋅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3⋅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100⋅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98⋅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106-multiset; the multiplicities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1,2,3,100,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resp.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99-subset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45915"/>
              </a:xfrm>
              <a:prstGeom prst="rect">
                <a:avLst/>
              </a:prstGeom>
              <a:blipFill>
                <a:blip r:embed="rId3"/>
                <a:stretch>
                  <a:fillRect l="-1000" t="-257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5494" y="23946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Permutations of Multiset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143000"/>
                <a:ext cx="9144000" cy="499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-multiset. A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    permutation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of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elements,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appears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times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-permutation </a:t>
                </a:r>
                <a:r>
                  <a:rPr lang="en-US" sz="20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: a permutation of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-subset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2⋅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3⋅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permutation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bcb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3-permutation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be a multiset. </a:t>
                </a:r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has </a:t>
                </a:r>
                <a:r>
                  <a:rPr lang="en-US" sz="2400" dirty="0">
                    <a:latin typeface="Georgia" panose="02040502050405020303" pitchFamily="18" charset="0"/>
                  </a:rPr>
                  <a:t>exactly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permutations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REMARK</a:t>
                </a:r>
                <a:r>
                  <a:rPr lang="en-US" sz="2400" dirty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be a set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elements.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w/o repetition: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…,1⋅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.</a:t>
                </a:r>
                <a:endParaRPr lang="en-US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with </a:t>
                </a:r>
                <a:r>
                  <a:rPr lang="en-US" sz="2000" dirty="0">
                    <a:latin typeface="Georgia" panose="02040502050405020303" pitchFamily="18" charset="0"/>
                  </a:rPr>
                  <a:t>repetition: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95278"/>
              </a:xfrm>
              <a:prstGeom prst="rect">
                <a:avLst/>
              </a:prstGeom>
              <a:blipFill>
                <a:blip r:embed="rId3"/>
                <a:stretch>
                  <a:fillRect l="-1000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5494" y="24798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0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Shortest Path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990600"/>
                <a:ext cx="9144000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-grid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collection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squares of side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length 1, organized as a rectangle of side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939168"/>
              </a:xfrm>
              <a:prstGeom prst="rect">
                <a:avLst/>
              </a:prstGeom>
              <a:blipFill>
                <a:blip r:embed="rId3"/>
                <a:stretch>
                  <a:fillRect l="-1000" t="-129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5494" y="29370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77944"/>
              </p:ext>
            </p:extLst>
          </p:nvPr>
        </p:nvGraphicFramePr>
        <p:xfrm>
          <a:off x="2671485" y="2295873"/>
          <a:ext cx="3325903" cy="201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7489" y="4347617"/>
                <a:ext cx="613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9" y="4347617"/>
                <a:ext cx="613566" cy="276999"/>
              </a:xfrm>
              <a:prstGeom prst="rect">
                <a:avLst/>
              </a:prstGeom>
              <a:blipFill>
                <a:blip r:embed="rId4"/>
                <a:stretch>
                  <a:fillRect l="-8911" r="-891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8395" y="1950334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95" y="1950334"/>
                <a:ext cx="614527" cy="276999"/>
              </a:xfrm>
              <a:prstGeom prst="rect">
                <a:avLst/>
              </a:prstGeom>
              <a:blipFill>
                <a:blip r:embed="rId5"/>
                <a:stretch>
                  <a:fillRect l="-8911" r="-89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1220236" y="4309514"/>
            <a:ext cx="59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1393118" y="3296499"/>
            <a:ext cx="253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-2" y="4594408"/>
                <a:ext cx="9144000" cy="150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# of shortest paths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⋅→,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⋅↑}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-multiset.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# of shortest paths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# of permutations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594408"/>
                <a:ext cx="9144000" cy="1507207"/>
              </a:xfrm>
              <a:prstGeom prst="rect">
                <a:avLst/>
              </a:prstGeom>
              <a:blipFill>
                <a:blip r:embed="rId6"/>
                <a:stretch>
                  <a:fillRect l="-1000" b="-6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3091" y="4347617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91" y="4347617"/>
                <a:ext cx="549831" cy="276999"/>
              </a:xfrm>
              <a:prstGeom prst="rect">
                <a:avLst/>
              </a:prstGeom>
              <a:blipFill>
                <a:blip r:embed="rId7"/>
                <a:stretch>
                  <a:fillRect l="-14444" r="-155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77489" y="1950334"/>
                <a:ext cx="594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9" y="1950334"/>
                <a:ext cx="594906" cy="276999"/>
              </a:xfrm>
              <a:prstGeom prst="rect">
                <a:avLst/>
              </a:prstGeom>
              <a:blipFill>
                <a:blip r:embed="rId8"/>
                <a:stretch>
                  <a:fillRect l="-13265" r="-1326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2698750" y="42798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81350" y="42798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70300" y="42798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52900" y="42798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10100" y="34670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92700" y="34670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62600" y="26542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>
            <a:off x="4473324" y="4066869"/>
            <a:ext cx="28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>
            <a:off x="4473324" y="3692721"/>
            <a:ext cx="28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>
            <a:off x="5342512" y="3286321"/>
            <a:ext cx="28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>
            <a:off x="5342512" y="2905321"/>
            <a:ext cx="28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>
            <a:off x="5806825" y="2473521"/>
            <a:ext cx="28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T-Route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514017"/>
                <a:ext cx="9144000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//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integral points</a:t>
                </a:r>
                <a:r>
                  <a:rPr lang="zh-CN" altLang="en-US" sz="1000" b="1" dirty="0" smtClean="0">
                    <a:latin typeface="Georgia" panose="02040502050405020303" pitchFamily="18" charset="0"/>
                  </a:rPr>
                  <a:t>整点</a:t>
                </a:r>
                <a:endParaRPr lang="en-US" sz="2400" b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T-Step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segment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Georgia" panose="02040502050405020303" pitchFamily="18" charset="0"/>
                  </a:rPr>
                  <a:t>A 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T-Route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from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is a route where each step is a T-step.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4017"/>
                <a:ext cx="9144000" cy="1274195"/>
              </a:xfrm>
              <a:prstGeom prst="rect">
                <a:avLst/>
              </a:prstGeom>
              <a:blipFill>
                <a:blip r:embed="rId3"/>
                <a:stretch>
                  <a:fillRect l="-1000" t="-957" b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065494" y="37137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49729"/>
              </p:ext>
            </p:extLst>
          </p:nvPr>
        </p:nvGraphicFramePr>
        <p:xfrm>
          <a:off x="2671485" y="3072568"/>
          <a:ext cx="3325903" cy="201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77489" y="5124312"/>
                <a:ext cx="613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9" y="5124312"/>
                <a:ext cx="613566" cy="276999"/>
              </a:xfrm>
              <a:prstGeom prst="rect">
                <a:avLst/>
              </a:prstGeom>
              <a:blipFill>
                <a:blip r:embed="rId4"/>
                <a:stretch>
                  <a:fillRect l="-8911" r="-89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08395" y="2727029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95" y="2727029"/>
                <a:ext cx="614527" cy="276999"/>
              </a:xfrm>
              <a:prstGeom prst="rect">
                <a:avLst/>
              </a:prstGeom>
              <a:blipFill>
                <a:blip r:embed="rId5"/>
                <a:stretch>
                  <a:fillRect l="-8911" r="-891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220236" y="5086209"/>
            <a:ext cx="59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>
            <a:off x="1393118" y="4073194"/>
            <a:ext cx="253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073091" y="5124312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91" y="5124312"/>
                <a:ext cx="549831" cy="276999"/>
              </a:xfrm>
              <a:prstGeom prst="rect">
                <a:avLst/>
              </a:prstGeom>
              <a:blipFill>
                <a:blip r:embed="rId6"/>
                <a:stretch>
                  <a:fillRect l="-14444" t="-2222" r="-1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877489" y="2727029"/>
                <a:ext cx="594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9" y="2727029"/>
                <a:ext cx="594906" cy="276999"/>
              </a:xfrm>
              <a:prstGeom prst="rect">
                <a:avLst/>
              </a:prstGeom>
              <a:blipFill>
                <a:blip r:embed="rId7"/>
                <a:stretch>
                  <a:fillRect l="-13265" r="-1326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V="1">
            <a:off x="2662515" y="3876909"/>
            <a:ext cx="1437343" cy="1209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72000" y="3072610"/>
            <a:ext cx="1432560" cy="1208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97544" y="3876908"/>
            <a:ext cx="474456" cy="403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1143000"/>
                <a:ext cx="9144000" cy="5200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𝐇𝐀𝐋𝐓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halts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"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halts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;                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loops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forever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" 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loops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forever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a program;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: an input to the program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altLang="zh-CN" sz="24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:  Is there a Turing machine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𝐇𝐀𝐋𝐓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Turing machine: can be represented as 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: the set of all finite bit strings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: There is no Turing machine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𝐇𝐀𝐋𝐓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Assume there is a Turing machine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𝐇𝐀𝐋𝐓</m:t>
                    </m:r>
                  </m:oMath>
                </a14:m>
                <a:endPara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Define a new Turing machine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𝐓𝐮𝐫𝐢𝐧𝐠</m:t>
                    </m:r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that runs on any Turing machine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𝐀𝐋𝐓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ha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lts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, loops forever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𝐇𝐀𝐋𝐓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loops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forever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halts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𝐓𝐮𝐫𝐢𝐧𝐠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loops forever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𝐇𝐀𝐋𝐓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  <m:r>
                          <a:rPr lang="en-US" altLang="zh-CN" b="1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"⇒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halts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𝐓𝐮𝐫𝐢𝐧𝐠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alts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𝐇𝐀𝐋𝐓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  <m:r>
                          <a:rPr lang="en-US" altLang="zh-CN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𝐓𝐮𝐫𝐢𝐧𝐠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loops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forever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"⇒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loops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  <a:cs typeface="Times New Roman" panose="02020603050405020304" pitchFamily="18" charset="0"/>
                      </a:rPr>
                      <m:t>forever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200398"/>
              </a:xfrm>
              <a:prstGeom prst="rect">
                <a:avLst/>
              </a:prstGeom>
              <a:blipFill>
                <a:blip r:embed="rId3"/>
                <a:stretch>
                  <a:fillRect l="-1000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Halting </a:t>
            </a:r>
            <a:r>
              <a:rPr lang="en-US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Problem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Countable </a:t>
            </a:r>
            <a:r>
              <a:rPr lang="en-US" altLang="zh-CN" dirty="0">
                <a:latin typeface="Georgia" panose="02040502050405020303" pitchFamily="18" charset="0"/>
              </a:rPr>
              <a:t>and Uncountable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countable</a:t>
                </a:r>
                <a:r>
                  <a:rPr lang="en-US" altLang="zh-CN" sz="10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otherwise, it is said to be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uncountable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countably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infinite: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are countable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endChr m:val="]"/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[</m:t>
                    </m:r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are uncountable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countably infinite iff its elements can be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arranged as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countably infinite, then there is a bijection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defined by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bijection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blipFill>
                <a:blip r:embed="rId3"/>
                <a:stretch>
                  <a:fillRect l="-1000" t="-261" r="-400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Countable and Uncountable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4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countably infinite, then any infinite subset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countable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</a:t>
                </a:r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uncountable, then any super set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uncountable.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countable,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finite or 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countably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infinite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are </a:t>
                </a:r>
                <a:r>
                  <a:rPr lang="en-US" altLang="zh-CN" sz="2400" dirty="0" err="1">
                    <a:latin typeface="Georgia" panose="02040502050405020303" pitchFamily="18" charset="0"/>
                  </a:rPr>
                  <a:t>countably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infinite, then so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//no elements will be included twice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application: the set of irrational numbers is uncountable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are </a:t>
                </a:r>
                <a:r>
                  <a:rPr lang="en-US" altLang="zh-CN" sz="2400" dirty="0" err="1">
                    <a:latin typeface="Georgia" panose="02040502050405020303" pitchFamily="18" charset="0"/>
                  </a:rPr>
                  <a:t>countably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infinite, then so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),…}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42387"/>
              </a:xfrm>
              <a:prstGeom prst="rect">
                <a:avLst/>
              </a:prstGeom>
              <a:blipFill>
                <a:blip r:embed="rId3"/>
                <a:stretch>
                  <a:fillRect l="-1000" t="-224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10271" y="1968807"/>
                <a:ext cx="1781129" cy="42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countable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71" y="1968807"/>
                <a:ext cx="1781129" cy="428707"/>
              </a:xfrm>
              <a:prstGeom prst="rect">
                <a:avLst/>
              </a:prstGeom>
              <a:blipFill>
                <a:blip r:embed="rId4"/>
                <a:stretch>
                  <a:fillRect t="-2857" r="-3413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3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4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QUESTION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How to compare the cardinality of sets in general?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|=|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d>
                      <m:dPr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|=|</m:t>
                    </m:r>
                    <m:d>
                      <m:dPr>
                        <m:begChr m:val="[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0,1)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In fact, 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b="0" i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  <m:r>
                      <a:rPr lang="en-US" altLang="zh-CN" sz="2000" b="0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  <m:r>
                      <a:rPr lang="en-US" altLang="zh-CN" sz="20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which set has more elements?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|,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|. 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[0,1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pt-BR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|(0,1)|≤|[0,1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pt-BR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→[0,1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injective</a:t>
                </a:r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[0,1)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:[0,1)→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injective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pt-BR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47252"/>
              </a:xfrm>
              <a:prstGeom prst="rect">
                <a:avLst/>
              </a:prstGeom>
              <a:blipFill>
                <a:blip r:embed="rId3"/>
                <a:stretch>
                  <a:fillRect l="-1000"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20000"/>
              </a:lnSpc>
            </a:pPr>
            <a:r>
              <a:rPr lang="en-US" altLang="zh-CN" sz="4400" dirty="0" err="1" smtClean="0">
                <a:latin typeface="Georgia" panose="02040502050405020303" pitchFamily="18" charset="0"/>
              </a:rPr>
              <a:t>Schröder</a:t>
            </a:r>
            <a:r>
              <a:rPr lang="en-US" altLang="zh-CN" sz="4400" dirty="0" smtClean="0">
                <a:latin typeface="Georgia" panose="02040502050405020303" pitchFamily="18" charset="0"/>
              </a:rPr>
              <a:t>-Bernstein Theorem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7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[0,1)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[0,1)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,…}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↦0. 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an injection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[0,1)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∈[0,1),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0,…,9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0↔0000,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…,9↔1001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has  a binary representation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:[0,1)→</m:t>
                    </m:r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an injection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=|(0,1)|=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continuum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hypothesis: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There is no cardinal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number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i.e., there is no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72900"/>
              </a:xfrm>
              <a:prstGeom prst="rect">
                <a:avLst/>
              </a:prstGeom>
              <a:blipFill>
                <a:blip r:embed="rId3"/>
                <a:stretch>
                  <a:fillRect l="-1000" t="-245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>
              <a:lnSpc>
                <a:spcPct val="120000"/>
              </a:lnSpc>
            </a:pPr>
            <a:r>
              <a:rPr lang="en-US" altLang="zh-CN" sz="4400" dirty="0" err="1">
                <a:latin typeface="Georgia" panose="02040502050405020303" pitchFamily="18" charset="0"/>
              </a:rPr>
              <a:t>Schröder</a:t>
            </a:r>
            <a:r>
              <a:rPr lang="en-US" altLang="zh-CN" sz="4400" dirty="0">
                <a:latin typeface="Georgia" panose="02040502050405020303" pitchFamily="18" charset="0"/>
              </a:rPr>
              <a:t>-Bernstein Theorem</a:t>
            </a:r>
            <a:endParaRPr lang="en-US" altLang="zh-CN" sz="44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016585" y="4710868"/>
                <a:ext cx="580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ℵ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85" y="4710868"/>
                <a:ext cx="58054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30529" y="4710868"/>
                <a:ext cx="690830" cy="466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29" y="4710868"/>
                <a:ext cx="690830" cy="466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55185" y="4710868"/>
                <a:ext cx="4092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85" y="4710868"/>
                <a:ext cx="409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Basic Rules of Counting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11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finite set.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partition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set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family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nonempty subsets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that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Sum Rule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 finite set.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partition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Product Rule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finite sets. Then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×⋯×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Bijection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Rule: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two finite sets. If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there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is a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Georgia" panose="02040502050405020303" pitchFamily="18" charset="0"/>
                  </a:rPr>
                  <a:t>      bijection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endParaRPr lang="en-US" altLang="zh-CN" sz="2400" b="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116833"/>
              </a:xfrm>
              <a:prstGeom prst="rect">
                <a:avLst/>
              </a:prstGeom>
              <a:blipFill>
                <a:blip r:embed="rId3"/>
                <a:stretch>
                  <a:fillRect l="-1000" t="-296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Basic Rules of Counting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646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Find #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all/composite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divisors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the # of all divisors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must have the form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≤100, 0≤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# of ways of constructing an integer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=101×201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prime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composite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#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of composite divisors of 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is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=101×201−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20298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46913"/>
              </a:xfrm>
              <a:prstGeom prst="rect">
                <a:avLst/>
              </a:prstGeom>
              <a:blipFill>
                <a:blip r:embed="rId3"/>
                <a:stretch>
                  <a:fillRect l="-1000" t="-26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68327</TotalTime>
  <Words>292</Words>
  <Application>Microsoft Office PowerPoint</Application>
  <PresentationFormat>On-screen Show (4:3)</PresentationFormat>
  <Paragraphs>168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Georgia</vt:lpstr>
      <vt:lpstr>Times New Roman</vt:lpstr>
      <vt:lpstr>Office Theme</vt:lpstr>
      <vt:lpstr>Discrete Mathematics the halting problem, countable, Schröder-Bernstein theorem the sum rule, the product rule, the bijection rule permutations of set and multiset, T-Route</vt:lpstr>
      <vt:lpstr>The Halting Problem</vt:lpstr>
      <vt:lpstr>Countable and Uncountable</vt:lpstr>
      <vt:lpstr>Countable and Uncountable</vt:lpstr>
      <vt:lpstr>Schröder-Bernstein Theorem</vt:lpstr>
      <vt:lpstr>PowerPoint Presentation</vt:lpstr>
      <vt:lpstr>PowerPoint Presentation</vt:lpstr>
      <vt:lpstr>Basic Rules of Counting</vt:lpstr>
      <vt:lpstr>Basic Rules of Counting</vt:lpstr>
      <vt:lpstr>PowerPoint Presentation</vt:lpstr>
      <vt:lpstr>Permutations of Set</vt:lpstr>
      <vt:lpstr>Multiset</vt:lpstr>
      <vt:lpstr>Permutations of Multiset</vt:lpstr>
      <vt:lpstr>PowerPoint Presentation</vt:lpstr>
      <vt:lpstr>Shortest Path</vt:lpstr>
      <vt:lpstr>T-Route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1785</cp:revision>
  <cp:lastPrinted>2022-03-07T01:52:39Z</cp:lastPrinted>
  <dcterms:created xsi:type="dcterms:W3CDTF">2014-04-06T04:43:09Z</dcterms:created>
  <dcterms:modified xsi:type="dcterms:W3CDTF">2022-03-18T02:23:29Z</dcterms:modified>
</cp:coreProperties>
</file>