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64" r:id="rId2"/>
    <p:sldId id="1018" r:id="rId3"/>
    <p:sldId id="1019" r:id="rId4"/>
    <p:sldId id="1020" r:id="rId5"/>
    <p:sldId id="1021" r:id="rId6"/>
    <p:sldId id="1022" r:id="rId7"/>
    <p:sldId id="1023" r:id="rId8"/>
    <p:sldId id="1037" r:id="rId9"/>
    <p:sldId id="1024" r:id="rId10"/>
    <p:sldId id="1025" r:id="rId11"/>
    <p:sldId id="1026" r:id="rId12"/>
    <p:sldId id="1027" r:id="rId13"/>
    <p:sldId id="1029" r:id="rId14"/>
    <p:sldId id="1030" r:id="rId15"/>
    <p:sldId id="1031" r:id="rId16"/>
    <p:sldId id="1032" r:id="rId17"/>
    <p:sldId id="1033" r:id="rId1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F2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332" autoAdjust="0"/>
  </p:normalViewPr>
  <p:slideViewPr>
    <p:cSldViewPr>
      <p:cViewPr varScale="1">
        <p:scale>
          <a:sx n="88" d="100"/>
          <a:sy n="88" d="100"/>
        </p:scale>
        <p:origin x="14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11" tIns="44905" rIns="89811" bIns="449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89811" tIns="44905" rIns="89811" bIns="44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11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81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3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8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71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2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1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7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2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9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4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60.png"/><Relationship Id="rId5" Type="http://schemas.openxmlformats.org/officeDocument/2006/relationships/image" Target="../media/image35.pn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533400"/>
                <a:ext cx="9144000" cy="23082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4800" dirty="0">
                    <a:latin typeface="Georgia" panose="02040502050405020303" pitchFamily="18" charset="0"/>
                  </a:rPr>
                  <a:t>Discrete </a:t>
                </a:r>
                <a:r>
                  <a:rPr lang="en-US" altLang="zh-CN" sz="4800" dirty="0" smtClean="0">
                    <a:latin typeface="Georgia" panose="02040502050405020303" pitchFamily="18" charset="0"/>
                  </a:rPr>
                  <a:t>Mathematics</a:t>
                </a:r>
                <a:br>
                  <a:rPr lang="en-US" altLang="zh-CN" sz="4800" dirty="0" smtClean="0">
                    <a:latin typeface="Georgia" panose="02040502050405020303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,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principle </a:t>
                </a:r>
                <a:r>
                  <a:rPr lang="en-US" sz="2000" dirty="0">
                    <a:latin typeface="Georgia" panose="02040502050405020303" pitchFamily="18" charset="0"/>
                  </a:rPr>
                  <a:t>of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inclusion–exclusion, </a:t>
                </a:r>
                <a:br>
                  <a:rPr lang="en-US" sz="2000" dirty="0" smtClean="0">
                    <a:latin typeface="Georgia" panose="02040502050405020303" pitchFamily="18" charset="0"/>
                  </a:rPr>
                </a:br>
                <a:r>
                  <a:rPr lang="en-US" sz="2000" dirty="0" smtClean="0">
                    <a:latin typeface="Georgia" panose="02040502050405020303" pitchFamily="18" charset="0"/>
                  </a:rPr>
                  <a:t>pigeonhole principle</a:t>
                </a:r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533400"/>
                <a:ext cx="9144000" cy="23082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Principle of </a:t>
            </a:r>
            <a:r>
              <a:rPr lang="en-US" dirty="0" smtClean="0">
                <a:latin typeface="Georgia" panose="02040502050405020303" pitchFamily="18" charset="0"/>
              </a:rPr>
              <a:t>IE (Three Sets)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26174"/>
                <a:ext cx="9144000" cy="532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 finite set.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be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subsets of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Then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⋯&lt;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≤3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∩⋯∩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ctrlPr>
                              <a:rPr lang="en-US" altLang="zh-CN" sz="20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−|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limLoc m:val="subSup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⋯&lt;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≤3</m:t>
                        </m:r>
                      </m:sub>
                      <m:sup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6174"/>
                <a:ext cx="9144000" cy="5322226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1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dirty="0" smtClean="0">
                    <a:latin typeface="Georgia" panose="02040502050405020303" pitchFamily="18" charset="0"/>
                  </a:rPr>
                  <a:t>Principle </a:t>
                </a:r>
                <a:r>
                  <a:rPr lang="en-US" altLang="zh-CN" dirty="0">
                    <a:latin typeface="Georgia" panose="02040502050405020303" pitchFamily="18" charset="0"/>
                  </a:rPr>
                  <a:t>of </a:t>
                </a:r>
                <a:r>
                  <a:rPr lang="en-US" altLang="zh-CN" dirty="0" smtClean="0">
                    <a:latin typeface="Georgia" panose="02040502050405020303" pitchFamily="18" charset="0"/>
                  </a:rPr>
                  <a:t>IE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Georgia" panose="02040502050405020303" pitchFamily="18" charset="0"/>
                  </a:rPr>
                  <a:t> Sets)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442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THEOREM: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 finite set.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be subsets of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⋯&lt;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∩⋯∩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nary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i="1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Induction hypothesis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the identity holds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≥3)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Need to show the identity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∪⋯∪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∪⋯∪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∪⋯∪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421660"/>
              </a:xfrm>
              <a:prstGeom prst="rect">
                <a:avLst/>
              </a:prstGeom>
              <a:blipFill>
                <a:blip r:embed="rId4"/>
                <a:stretch>
                  <a:fillRect l="-1000" t="-2069" b="-10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87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dirty="0" smtClean="0">
                    <a:latin typeface="Georgia" panose="02040502050405020303" pitchFamily="18" charset="0"/>
                  </a:rPr>
                  <a:t>Principle </a:t>
                </a:r>
                <a:r>
                  <a:rPr lang="en-US" altLang="zh-CN" dirty="0">
                    <a:latin typeface="Georgia" panose="02040502050405020303" pitchFamily="18" charset="0"/>
                  </a:rPr>
                  <a:t>of IE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Georgia" panose="02040502050405020303" pitchFamily="18" charset="0"/>
                  </a:rPr>
                  <a:t> Sets)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4348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⋯&lt;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∩⋯∩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nary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⋯&lt;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∩⋯∩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nary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⋯&lt;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∩⋯∩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nary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altLang="zh-CN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2">
                  <a:lnSpc>
                    <a:spcPct val="200000"/>
                  </a:lnSpc>
                </a:pPr>
                <a:r>
                  <a:rPr lang="en-US" altLang="zh-CN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⋯&lt;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|(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)∩⋯∩(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)|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zh-CN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⋯&lt;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  <m:e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∩⋯∩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: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 finite set.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be subsets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⋯&lt;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nary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 smtClean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348626"/>
              </a:xfrm>
              <a:prstGeom prst="rect">
                <a:avLst/>
              </a:prstGeom>
              <a:blipFill>
                <a:blip r:embed="rId4"/>
                <a:stretch>
                  <a:fillRect l="-1000" t="-3927" b="-18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0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66800"/>
                <a:ext cx="9144000" cy="4822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the set of permutations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Find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for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⋯&lt;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∩⋯∩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∩⋯∩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|−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!−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!−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!+⋯+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1!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−⋯+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4822859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Principle </a:t>
            </a:r>
            <a:r>
              <a:rPr lang="en-US" altLang="zh-CN" dirty="0">
                <a:latin typeface="Georgia" panose="02040502050405020303" pitchFamily="18" charset="0"/>
              </a:rPr>
              <a:t>of </a:t>
            </a:r>
            <a:r>
              <a:rPr lang="en-US" altLang="zh-CN" dirty="0" smtClean="0">
                <a:latin typeface="Georgia" panose="02040502050405020303" pitchFamily="18" charset="0"/>
              </a:rPr>
              <a:t>Inclusion-Exclusion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6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77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Pigeonhole Principle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698415"/>
                <a:ext cx="9144000" cy="3268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Connect 15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workstations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to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10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servers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such that any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workstations have access to all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servers.  How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many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cables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are needed?</a:t>
                </a: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Solution 1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: Connecting 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every workstation directly to every server. 150</a:t>
                </a: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Solution 2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is 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connected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∈[10]</m:t>
                    </m:r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; and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is connected to all servers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.  </a:t>
                </a:r>
              </a:p>
              <a:p>
                <a:pPr marL="1257269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This solution requires 60 lines.</a:t>
                </a:r>
              </a:p>
              <a:p>
                <a:pPr marL="1257269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Is this solution optimal?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8415"/>
                <a:ext cx="9144000" cy="3268587"/>
              </a:xfrm>
              <a:prstGeom prst="rect">
                <a:avLst/>
              </a:prstGeom>
              <a:blipFill>
                <a:blip r:embed="rId3"/>
                <a:stretch>
                  <a:fillRect l="-1000" t="-373" b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09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Cover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74107"/>
                <a:ext cx="9144000" cy="4592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cover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of a finite set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a family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of subsets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 </a:t>
                </a:r>
                <a:endParaRPr lang="en-US" altLang="zh-CN" sz="24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LEMMA: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be a cover of a finite set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 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Suppose true when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altLang="zh-CN" sz="2000" dirty="0" smtClean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.</a:t>
                </a:r>
                <a:endParaRPr lang="en-US" altLang="zh-CN" sz="20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i="1" dirty="0" smtClean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  <a:p>
                <a:pPr marL="457178"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≤|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  <a:p>
                <a:pPr marL="914366"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i="1" dirty="0" smtClean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  <a:p>
                <a:pPr marL="914366"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4107"/>
                <a:ext cx="9144000" cy="4592091"/>
              </a:xfrm>
              <a:prstGeom prst="rect">
                <a:avLst/>
              </a:prstGeom>
              <a:blipFill>
                <a:blip r:embed="rId3"/>
                <a:stretch>
                  <a:fillRect l="-1000" t="-265" b="-1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69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Pigeonhole Principle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89242"/>
                <a:ext cx="9144000" cy="4083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(simple form)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 set with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elements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.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a cover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sz="2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objects are distributed into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boxes, then there is at least one box containing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objects.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(general form)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 set with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elements.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cover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If we distribute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objects into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boxes, then there is at least one box that contains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≥⌈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objects.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9242"/>
                <a:ext cx="9144000" cy="4083426"/>
              </a:xfrm>
              <a:prstGeom prst="rect">
                <a:avLst/>
              </a:prstGeom>
              <a:blipFill>
                <a:blip r:embed="rId3"/>
                <a:stretch>
                  <a:fillRect l="-1000" t="-299" r="-600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7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14400"/>
                <a:ext cx="9144000" cy="5459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≥1.</m:t>
                    </m:r>
                  </m:oMath>
                </a14:m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 number of ways of distributing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labeled objects into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labeled boxes such that no box is empty 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!⋅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set of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ways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of distributing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labeled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objects into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labeled boxes.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By the product rule,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 set of ways where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e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xactly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boxes are used,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partition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//inversion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459893"/>
              </a:xfrm>
              <a:prstGeom prst="rect">
                <a:avLst/>
              </a:prstGeom>
              <a:blipFill>
                <a:blip r:embed="rId4"/>
                <a:stretch>
                  <a:fillRect l="-1000" b="-9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3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Type 4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66800"/>
                <a:ext cx="9144000" cy="4819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Problem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distributing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unlabeled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objects into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unlabled boxes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EXAMPLE: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# of ways of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distributing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4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identical books into 3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identical boxes.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4 0 0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3 1 0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2 2 0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2 1 1</m:t>
                    </m:r>
                  </m:oMath>
                </a14:m>
                <a:endPara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REMARK: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The schemes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are determined by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4819781"/>
              </a:xfrm>
              <a:prstGeom prst="rect">
                <a:avLst/>
              </a:prstGeom>
              <a:blipFill>
                <a:blip r:embed="rId3"/>
                <a:stretch>
                  <a:fillRect l="-1000" t="-253" b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953364" y="2345833"/>
            <a:ext cx="453516" cy="4544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2612" y="2345833"/>
            <a:ext cx="453516" cy="4544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84765" y="2345833"/>
            <a:ext cx="453516" cy="4544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19062" y="2434541"/>
                <a:ext cx="5397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062" y="2434541"/>
                <a:ext cx="539700" cy="307777"/>
              </a:xfrm>
              <a:prstGeom prst="rect">
                <a:avLst/>
              </a:prstGeom>
              <a:blipFill>
                <a:blip r:embed="rId4"/>
                <a:stretch>
                  <a:fillRect l="-2247" r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868330" y="1572304"/>
                <a:ext cx="221381" cy="22138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330" y="1572304"/>
                <a:ext cx="221381" cy="22138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77828" y="1572304"/>
                <a:ext cx="221381" cy="22138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28" y="1572304"/>
                <a:ext cx="221381" cy="22138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415820" y="1572304"/>
                <a:ext cx="221381" cy="22138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20" y="1572304"/>
                <a:ext cx="221381" cy="22138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7" idx="3"/>
          </p:cNvCxnSpPr>
          <p:nvPr/>
        </p:nvCxnSpPr>
        <p:spPr>
          <a:xfrm flipH="1">
            <a:off x="2502568" y="1761265"/>
            <a:ext cx="398182" cy="37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5"/>
          </p:cNvCxnSpPr>
          <p:nvPr/>
        </p:nvCxnSpPr>
        <p:spPr>
          <a:xfrm>
            <a:off x="3566789" y="1761265"/>
            <a:ext cx="1986623" cy="4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4"/>
          </p:cNvCxnSpPr>
          <p:nvPr/>
        </p:nvCxnSpPr>
        <p:spPr>
          <a:xfrm flipH="1">
            <a:off x="4379495" y="1793685"/>
            <a:ext cx="1147016" cy="38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26515" y="2816292"/>
                <a:ext cx="323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515" y="2816292"/>
                <a:ext cx="323678" cy="307777"/>
              </a:xfrm>
              <a:prstGeom prst="rect">
                <a:avLst/>
              </a:prstGeom>
              <a:blipFill>
                <a:blip r:embed="rId7"/>
                <a:stretch>
                  <a:fillRect l="-9259" r="-370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10948" y="2816292"/>
                <a:ext cx="329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948" y="2816292"/>
                <a:ext cx="329641" cy="307777"/>
              </a:xfrm>
              <a:prstGeom prst="rect">
                <a:avLst/>
              </a:prstGeom>
              <a:blipFill>
                <a:blip r:embed="rId8"/>
                <a:stretch>
                  <a:fillRect l="-11111" r="-5556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77164" y="2816292"/>
                <a:ext cx="3399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64" y="2816292"/>
                <a:ext cx="339965" cy="307777"/>
              </a:xfrm>
              <a:prstGeom prst="rect">
                <a:avLst/>
              </a:prstGeom>
              <a:blipFill>
                <a:blip r:embed="rId9"/>
                <a:stretch>
                  <a:fillRect l="-10909" r="-727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498205" y="1518538"/>
                <a:ext cx="5397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05" y="1518538"/>
                <a:ext cx="539700" cy="307777"/>
              </a:xfrm>
              <a:prstGeom prst="rect">
                <a:avLst/>
              </a:prstGeom>
              <a:blipFill>
                <a:blip r:embed="rId10"/>
                <a:stretch>
                  <a:fillRect l="-3409" r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69012" y="1590040"/>
                <a:ext cx="2479397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Georgia" panose="02040502050405020303" pitchFamily="18" charset="0"/>
                  </a:rPr>
                  <a:t>Classifications</a:t>
                </a:r>
                <a:endParaRPr lang="en-US" sz="2000" b="1" dirty="0"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≥⋯≥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12" y="1590040"/>
                <a:ext cx="2479397" cy="1231106"/>
              </a:xfrm>
              <a:prstGeom prst="rect">
                <a:avLst/>
              </a:prstGeom>
              <a:blipFill>
                <a:blip r:embed="rId11"/>
                <a:stretch>
                  <a:fillRect l="-1966" t="-6931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5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Partitions of Integers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80374"/>
                <a:ext cx="9144000" cy="432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is called an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b="1" dirty="0" smtClean="0">
                    <a:latin typeface="Georgia" panose="02040502050405020303" pitchFamily="18" charset="0"/>
                  </a:rPr>
                  <a:t>-partition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with exactly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parts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≥⋯≥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are all positive integers.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≥⋯≥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≥1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are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integers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: # of ways of writing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as the sum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positive integers.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The integer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4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has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four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different partitions: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REMARK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solution to the type 4 problem=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0374"/>
                <a:ext cx="9144000" cy="4324069"/>
              </a:xfrm>
              <a:prstGeom prst="rect">
                <a:avLst/>
              </a:prstGeom>
              <a:blipFill>
                <a:blip r:embed="rId3"/>
                <a:stretch>
                  <a:fillRect l="-1000" r="-600" b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14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Partitions of Integers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6420"/>
                <a:ext cx="9144000" cy="5328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For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partitions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into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integers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partitions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into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integers</m:t>
                        </m:r>
                      </m:e>
                    </m:d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↦(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 1,…,1)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bijective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(6)</m:t>
                    </m:r>
                  </m:oMath>
                </a14:m>
                <a:r>
                  <a:rPr lang="en-US" altLang="zh-CN" sz="2400" i="1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and</a:t>
                </a:r>
                <a:r>
                  <a:rPr lang="en-US" altLang="zh-CN" sz="2400" i="1" dirty="0" smtClean="0">
                    <a:latin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(6)</m:t>
                    </m:r>
                  </m:oMath>
                </a14:m>
                <a:r>
                  <a:rPr lang="en-US" altLang="zh-CN" sz="2400" i="1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with the  above theorem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3+3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=1+1+1=3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2+4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=1+1+0+0=2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6420"/>
                <a:ext cx="9144000" cy="5328575"/>
              </a:xfrm>
              <a:prstGeom prst="rect">
                <a:avLst/>
              </a:prstGeom>
              <a:blipFill>
                <a:blip r:embed="rId3"/>
                <a:stretch>
                  <a:fillRect l="-1000" b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/>
          <p:cNvSpPr/>
          <p:nvPr/>
        </p:nvSpPr>
        <p:spPr>
          <a:xfrm rot="16200000">
            <a:off x="5771030" y="4229101"/>
            <a:ext cx="228600" cy="609600"/>
          </a:xfrm>
          <a:prstGeom prst="leftBrace">
            <a:avLst>
              <a:gd name="adj1" fmla="val 17745"/>
              <a:gd name="adj2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74576" y="4598893"/>
                <a:ext cx="4886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76" y="4598893"/>
                <a:ext cx="488659" cy="246221"/>
              </a:xfrm>
              <a:prstGeom prst="rect">
                <a:avLst/>
              </a:prstGeom>
              <a:blipFill>
                <a:blip r:embed="rId4"/>
                <a:stretch>
                  <a:fillRect l="-13750" r="-750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0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dirty="0" smtClean="0">
                    <a:latin typeface="Georgia" panose="02040502050405020303" pitchFamily="18" charset="0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Georgia" panose="02040502050405020303" pitchFamily="18" charset="0"/>
                  </a:rPr>
                  <a:t> Recursively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880497"/>
                <a:ext cx="9144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altLang="zh-CN" sz="2000" dirty="0" smtClean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zh-CN" sz="2000" dirty="0" smtClean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US" altLang="zh-CN" sz="2000" dirty="0" smtClean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en-US" altLang="zh-CN" sz="2000" dirty="0" smtClean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(9)</m:t>
                      </m:r>
                    </m:oMath>
                  </m:oMathPara>
                </a14:m>
                <a:endParaRPr lang="en-US" altLang="zh-CN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80497"/>
                <a:ext cx="9144000" cy="3416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2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9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Principle of </a:t>
            </a:r>
            <a:r>
              <a:rPr lang="en-US" dirty="0" smtClean="0">
                <a:latin typeface="Georgia" panose="02040502050405020303" pitchFamily="18" charset="0"/>
              </a:rPr>
              <a:t>Inclusion–Exclusion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95400"/>
                <a:ext cx="9144000" cy="3827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a finite set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limLoc m:val="subSup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be the set of permutations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 Find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for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3827971"/>
              </a:xfrm>
              <a:prstGeom prst="rect">
                <a:avLst/>
              </a:prstGeom>
              <a:blipFill>
                <a:blip r:embed="rId3"/>
                <a:stretch>
                  <a:fillRect l="-1000" t="-319" b="-13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36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 Principle </a:t>
            </a:r>
            <a:r>
              <a:rPr lang="en-US" dirty="0">
                <a:latin typeface="Georgia" panose="02040502050405020303" pitchFamily="18" charset="0"/>
              </a:rPr>
              <a:t>of </a:t>
            </a:r>
            <a:r>
              <a:rPr lang="en-US" dirty="0" smtClean="0">
                <a:latin typeface="Georgia" panose="02040502050405020303" pitchFamily="18" charset="0"/>
              </a:rPr>
              <a:t>IE (Two Sets)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515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be a finite set.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be subsets of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Then</a:t>
                </a: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1" dirty="0" smtClean="0">
                    <a:latin typeface="Georgia" panose="02040502050405020303" pitchFamily="18" charset="0"/>
                  </a:rPr>
                  <a:t>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b="0" i="1" dirty="0" smtClean="0">
                  <a:latin typeface="Georgia" panose="02040502050405020303" pitchFamily="18" charset="0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; </a:t>
                </a: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828800" lvl="3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partition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286000" lvl="4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828800" lvl="3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b="0" i="1" dirty="0" smtClean="0"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b="0" i="1" dirty="0" smtClean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;</a:t>
                </a: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828800" lvl="3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partition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286000" lvl="4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dirty="0" smtClean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158592"/>
              </a:xfrm>
              <a:prstGeom prst="rect">
                <a:avLst/>
              </a:prstGeom>
              <a:blipFill>
                <a:blip r:embed="rId3"/>
                <a:stretch>
                  <a:fillRect l="-1000" t="-236" b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69305</TotalTime>
  <Words>250</Words>
  <Application>Microsoft Office PowerPoint</Application>
  <PresentationFormat>On-screen Show (4:3)</PresentationFormat>
  <Paragraphs>188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Georgia</vt:lpstr>
      <vt:lpstr>Office Theme</vt:lpstr>
      <vt:lpstr>Discrete Mathematics S_2 (n,j), p_j (n), principle of inclusion–exclusion,  pigeonhole principle</vt:lpstr>
      <vt:lpstr>S_2 (n,j)</vt:lpstr>
      <vt:lpstr>Type 4</vt:lpstr>
      <vt:lpstr>Partitions of Integers</vt:lpstr>
      <vt:lpstr>Partitions of Integers</vt:lpstr>
      <vt:lpstr>Computing p_j (n) Recursively</vt:lpstr>
      <vt:lpstr>PowerPoint Presentation</vt:lpstr>
      <vt:lpstr>Principle of Inclusion–Exclusion</vt:lpstr>
      <vt:lpstr> Principle of IE (Two Sets)</vt:lpstr>
      <vt:lpstr>Principle of IE (Three Sets)</vt:lpstr>
      <vt:lpstr>Principle of IE (n Sets)</vt:lpstr>
      <vt:lpstr>Principle of IE (n Sets)</vt:lpstr>
      <vt:lpstr>Principle of Inclusion-Exclusion</vt:lpstr>
      <vt:lpstr>PowerPoint Presentation</vt:lpstr>
      <vt:lpstr>Pigeonhole Principle</vt:lpstr>
      <vt:lpstr>Cover</vt:lpstr>
      <vt:lpstr>Pigeonhole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1818</cp:revision>
  <cp:lastPrinted>2022-03-07T01:52:39Z</cp:lastPrinted>
  <dcterms:created xsi:type="dcterms:W3CDTF">2014-04-06T04:43:09Z</dcterms:created>
  <dcterms:modified xsi:type="dcterms:W3CDTF">2022-03-28T04:11:41Z</dcterms:modified>
</cp:coreProperties>
</file>