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14" r:id="rId2"/>
    <p:sldId id="391" r:id="rId3"/>
    <p:sldId id="392" r:id="rId4"/>
    <p:sldId id="349" r:id="rId5"/>
    <p:sldId id="424" r:id="rId6"/>
    <p:sldId id="351" r:id="rId7"/>
    <p:sldId id="352" r:id="rId8"/>
    <p:sldId id="350" r:id="rId9"/>
    <p:sldId id="353" r:id="rId10"/>
    <p:sldId id="316" r:id="rId11"/>
    <p:sldId id="361" r:id="rId12"/>
    <p:sldId id="383" r:id="rId13"/>
    <p:sldId id="308" r:id="rId14"/>
    <p:sldId id="356" r:id="rId15"/>
    <p:sldId id="386" r:id="rId16"/>
    <p:sldId id="367" r:id="rId17"/>
    <p:sldId id="384" r:id="rId18"/>
    <p:sldId id="385" r:id="rId19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4660"/>
  </p:normalViewPr>
  <p:slideViewPr>
    <p:cSldViewPr>
      <p:cViewPr varScale="1">
        <p:scale>
          <a:sx n="88" d="100"/>
          <a:sy n="88" d="100"/>
        </p:scale>
        <p:origin x="145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4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39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79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25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90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77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79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79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08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9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74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86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39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35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49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30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60.png"/><Relationship Id="rId5" Type="http://schemas.openxmlformats.org/officeDocument/2006/relationships/image" Target="../media/image150.png"/><Relationship Id="rId10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notesSlide" Target="../notesSlides/notesSlide1.xml"/><Relationship Id="rId7" Type="http://schemas.openxmlformats.org/officeDocument/2006/relationships/hyperlink" Target="https://www.amazon.com/Introduction-Cryptography-Chapman-Network-Security-ebook/dp/B00QFFY41K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hyperlink" Target="https://www.gradescope.com/courses/431705" TargetMode="External"/><Relationship Id="rId5" Type="http://schemas.openxmlformats.org/officeDocument/2006/relationships/hyperlink" Target="http://egate.shanghaitech.edu.cn/new/index.html" TargetMode="External"/><Relationship Id="rId4" Type="http://schemas.openxmlformats.org/officeDocument/2006/relationships/hyperlink" Target="https://piazza.com/class/l7comcnrkk455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5300" dirty="0" smtClean="0"/>
              <a:t>Cryptography (2022 Fall)</a:t>
            </a:r>
            <a:r>
              <a:rPr lang="en-US" sz="5000" dirty="0" smtClean="0"/>
              <a:t/>
            </a:r>
            <a:br>
              <a:rPr lang="en-US" sz="5000" dirty="0" smtClean="0"/>
            </a:br>
            <a:r>
              <a:rPr lang="en-US" sz="2200" dirty="0"/>
              <a:t>confidentiality, integrity, authentication, non-repudiation, c</a:t>
            </a:r>
            <a:r>
              <a:rPr lang="en-US" altLang="zh-CN" sz="2200" dirty="0"/>
              <a:t>ryptography, </a:t>
            </a:r>
            <a:br>
              <a:rPr lang="en-US" altLang="zh-CN" sz="2200" dirty="0"/>
            </a:br>
            <a:r>
              <a:rPr lang="en-US" sz="2200" dirty="0"/>
              <a:t>private-key encryption, </a:t>
            </a:r>
            <a:r>
              <a:rPr lang="en-US" altLang="zh-CN" sz="2200" dirty="0" err="1"/>
              <a:t>Kerckhoff’s</a:t>
            </a:r>
            <a:r>
              <a:rPr lang="en-US" altLang="zh-CN" sz="2200" dirty="0"/>
              <a:t> principle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LiangFeng</a:t>
            </a:r>
            <a:r>
              <a:rPr lang="en-US" sz="20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SIST, ShanghaiTech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Cryptography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1143000"/>
            <a:ext cx="9144000" cy="510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400" dirty="0" smtClean="0"/>
              <a:t>The study of </a:t>
            </a:r>
            <a:r>
              <a:rPr lang="en-US" sz="2400" u="sng" dirty="0" smtClean="0"/>
              <a:t>mathematical techniques</a:t>
            </a:r>
            <a:r>
              <a:rPr lang="en-US" sz="2400" dirty="0" smtClean="0"/>
              <a:t> for </a:t>
            </a:r>
            <a:r>
              <a:rPr lang="en-US" sz="2400" u="sng" dirty="0" smtClean="0"/>
              <a:t>securing</a:t>
            </a:r>
            <a:r>
              <a:rPr lang="en-US" sz="2400" dirty="0" smtClean="0"/>
              <a:t> digital  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     information, systems, and distributed computations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against </a:t>
            </a:r>
            <a:r>
              <a:rPr lang="en-US" sz="2400" u="sng" dirty="0" smtClean="0"/>
              <a:t>adversarial attacks</a:t>
            </a:r>
            <a:r>
              <a:rPr lang="en-US" sz="2400" dirty="0" smtClean="0"/>
              <a:t> </a:t>
            </a:r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CC"/>
                </a:solidFill>
              </a:rPr>
              <a:t>“Introduction </a:t>
            </a:r>
            <a:r>
              <a:rPr lang="en-US" dirty="0">
                <a:solidFill>
                  <a:srgbClr val="0000CC"/>
                </a:solidFill>
              </a:rPr>
              <a:t>to Modern </a:t>
            </a:r>
            <a:r>
              <a:rPr lang="en-US" dirty="0" smtClean="0">
                <a:solidFill>
                  <a:srgbClr val="0000CC"/>
                </a:solidFill>
              </a:rPr>
              <a:t>Cryptography”, Katz, Lindell, 2015</a:t>
            </a:r>
          </a:p>
          <a:p>
            <a:pPr marL="800100" lvl="1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study of </a:t>
            </a:r>
            <a:r>
              <a:rPr lang="en-US" sz="2400" u="sng" dirty="0"/>
              <a:t>mathematical techniques</a:t>
            </a:r>
            <a:r>
              <a:rPr lang="en-US" sz="2400" dirty="0"/>
              <a:t> related to aspects of </a:t>
            </a:r>
            <a:r>
              <a:rPr lang="en-US" sz="2400" u="sng" dirty="0" smtClean="0"/>
              <a:t>information security</a:t>
            </a:r>
            <a:r>
              <a:rPr lang="en-US" sz="2400" dirty="0" smtClean="0"/>
              <a:t> </a:t>
            </a:r>
            <a:r>
              <a:rPr lang="en-US" sz="2400" dirty="0"/>
              <a:t>such as </a:t>
            </a:r>
            <a:r>
              <a:rPr lang="en-US" sz="2400" u="sng" dirty="0"/>
              <a:t>confidentiality</a:t>
            </a:r>
            <a:r>
              <a:rPr lang="en-US" sz="2400" dirty="0"/>
              <a:t>, </a:t>
            </a:r>
            <a:r>
              <a:rPr lang="en-US" sz="2400" u="sng" dirty="0"/>
              <a:t>data integrity</a:t>
            </a:r>
            <a:r>
              <a:rPr lang="en-US" sz="2400" dirty="0"/>
              <a:t>, </a:t>
            </a:r>
            <a:r>
              <a:rPr lang="en-US" sz="2400" u="sng" dirty="0"/>
              <a:t>entity authentication</a:t>
            </a:r>
            <a:r>
              <a:rPr lang="en-US" sz="2400" dirty="0"/>
              <a:t>, and </a:t>
            </a:r>
            <a:r>
              <a:rPr lang="en-US" sz="2400" u="sng" dirty="0"/>
              <a:t>data </a:t>
            </a:r>
            <a:r>
              <a:rPr lang="en-US" sz="2400" u="sng" dirty="0" smtClean="0"/>
              <a:t>origin authentication</a:t>
            </a:r>
            <a:r>
              <a:rPr lang="en-US" sz="2400" dirty="0" smtClean="0"/>
              <a:t>.</a:t>
            </a:r>
          </a:p>
          <a:p>
            <a:pPr marL="1257300" lvl="2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0000CC"/>
                </a:solidFill>
              </a:rPr>
              <a:t>“Handbook </a:t>
            </a:r>
            <a:r>
              <a:rPr lang="en-US" dirty="0">
                <a:solidFill>
                  <a:srgbClr val="0000CC"/>
                </a:solidFill>
              </a:rPr>
              <a:t>of Applied </a:t>
            </a:r>
            <a:r>
              <a:rPr lang="en-US" dirty="0" smtClean="0">
                <a:solidFill>
                  <a:srgbClr val="0000CC"/>
                </a:solidFill>
              </a:rPr>
              <a:t>Cryptography”,</a:t>
            </a:r>
            <a:r>
              <a:rPr lang="nl-NL" dirty="0" smtClean="0">
                <a:solidFill>
                  <a:srgbClr val="0000CC"/>
                </a:solidFill>
              </a:rPr>
              <a:t> </a:t>
            </a:r>
            <a:r>
              <a:rPr lang="nl-NL" dirty="0">
                <a:solidFill>
                  <a:srgbClr val="0000CC"/>
                </a:solidFill>
              </a:rPr>
              <a:t>Menezes, van Oorschot</a:t>
            </a:r>
            <a:r>
              <a:rPr lang="nl-NL" dirty="0" smtClean="0">
                <a:solidFill>
                  <a:srgbClr val="0000CC"/>
                </a:solidFill>
              </a:rPr>
              <a:t>, Vanstone, 1996</a:t>
            </a:r>
          </a:p>
          <a:p>
            <a:pPr marL="800100" lvl="1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400" dirty="0" smtClean="0"/>
              <a:t>The discipline that embodies the </a:t>
            </a:r>
            <a:r>
              <a:rPr lang="en-US" sz="2400" u="sng" dirty="0" smtClean="0"/>
              <a:t>principles</a:t>
            </a:r>
            <a:r>
              <a:rPr lang="en-US" sz="2400" dirty="0" smtClean="0"/>
              <a:t>, </a:t>
            </a:r>
            <a:r>
              <a:rPr lang="en-US" sz="2400" u="sng" dirty="0" smtClean="0"/>
              <a:t>means</a:t>
            </a:r>
            <a:r>
              <a:rPr lang="en-US" sz="2400" dirty="0" smtClean="0"/>
              <a:t>, and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u="sng" dirty="0" smtClean="0"/>
              <a:t>methods</a:t>
            </a:r>
            <a:r>
              <a:rPr lang="en-US" sz="2400" dirty="0" smtClean="0"/>
              <a:t> for the providing </a:t>
            </a:r>
            <a:r>
              <a:rPr lang="en-US" sz="2400" u="sng" dirty="0" smtClean="0"/>
              <a:t>information security</a:t>
            </a:r>
            <a:r>
              <a:rPr lang="en-US" sz="2400" dirty="0" smtClean="0"/>
              <a:t>, including   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u="sng" dirty="0" smtClean="0"/>
              <a:t>confidentiality</a:t>
            </a:r>
            <a:r>
              <a:rPr lang="en-US" sz="2400" dirty="0" smtClean="0"/>
              <a:t>, </a:t>
            </a:r>
            <a:r>
              <a:rPr lang="en-US" sz="2400" u="sng" dirty="0" smtClean="0"/>
              <a:t>data integrity</a:t>
            </a:r>
            <a:r>
              <a:rPr lang="en-US" sz="2400" dirty="0" smtClean="0"/>
              <a:t>, </a:t>
            </a:r>
            <a:r>
              <a:rPr lang="en-US" sz="2400" u="sng" dirty="0" smtClean="0"/>
              <a:t>non-repudiation</a:t>
            </a:r>
            <a:r>
              <a:rPr lang="en-US" sz="2400" dirty="0" smtClean="0"/>
              <a:t>, and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u="sng" dirty="0" smtClean="0"/>
              <a:t>authenticity</a:t>
            </a:r>
            <a:r>
              <a:rPr lang="en-US" sz="2400" dirty="0" smtClean="0"/>
              <a:t>. </a:t>
            </a:r>
          </a:p>
          <a:p>
            <a:pPr marL="1257300" lvl="2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CNSSI-4009</a:t>
            </a:r>
          </a:p>
        </p:txBody>
      </p:sp>
    </p:spTree>
    <p:extLst>
      <p:ext uri="{BB962C8B-B14F-4D97-AF65-F5344CB8AC3E}">
        <p14:creationId xmlns:p14="http://schemas.microsoft.com/office/powerpoint/2010/main" val="275075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1066800"/>
            <a:ext cx="9144000" cy="481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2400" b="1" dirty="0" smtClean="0"/>
              <a:t>Classical Cryptography:</a:t>
            </a:r>
            <a:r>
              <a:rPr lang="en-US" sz="2400" dirty="0" smtClean="0"/>
              <a:t> Modern Cryptography (post-1980s)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Historical Ciphers; One-Time Pad</a:t>
            </a:r>
          </a:p>
          <a:p>
            <a:pPr lvl="1">
              <a:lnSpc>
                <a:spcPct val="120000"/>
              </a:lnSpc>
            </a:pPr>
            <a:r>
              <a:rPr lang="en-US" sz="2400" b="1" dirty="0" smtClean="0"/>
              <a:t>Private-Key Cryptography: </a:t>
            </a:r>
            <a:r>
              <a:rPr lang="en-US" sz="2400" dirty="0" smtClean="0"/>
              <a:t>share a secret key for security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Private-Key Encryption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Message Authentication Codes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Hash Functions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Practical Constructions</a:t>
            </a:r>
          </a:p>
          <a:p>
            <a:pPr lvl="1">
              <a:lnSpc>
                <a:spcPct val="120000"/>
              </a:lnSpc>
            </a:pPr>
            <a:r>
              <a:rPr lang="en-US" sz="2400" b="1" dirty="0" smtClean="0"/>
              <a:t>Public-Key Cryptography: </a:t>
            </a:r>
            <a:r>
              <a:rPr lang="en-US" sz="2400" dirty="0" smtClean="0"/>
              <a:t>do not share any secret key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Key Exchange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Public-Key Encryption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Digital Signature</a:t>
            </a:r>
          </a:p>
          <a:p>
            <a:pPr lvl="1">
              <a:lnSpc>
                <a:spcPct val="120000"/>
              </a:lnSpc>
            </a:pPr>
            <a:r>
              <a:rPr lang="en-US" sz="2400" b="1" dirty="0" smtClean="0"/>
              <a:t>Advanced Topics:</a:t>
            </a:r>
            <a:r>
              <a:rPr lang="en-US" sz="2400" dirty="0" smtClean="0"/>
              <a:t> secure computation, 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761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37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History of Encryption</a:t>
            </a:r>
            <a:endParaRPr lang="en-US" dirty="0"/>
          </a:p>
        </p:txBody>
      </p:sp>
      <p:pic>
        <p:nvPicPr>
          <p:cNvPr id="1027" name="Picture 3" descr="C:\Users\liangfzh\Desktop\Lecture Notes\310px-Papyrus_Ani_curs_hier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52" y="2133600"/>
            <a:ext cx="2254827" cy="234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liangfzh\Desktop\Lecture Notes\199px-Skyta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909" y="2362200"/>
            <a:ext cx="2562344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253" y="2286000"/>
            <a:ext cx="2743200" cy="2151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1000" y="4551402"/>
                <a:ext cx="231954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</a:rPr>
                        <m:t>𝐄𝐠𝐲𝐩𝐭𝐢𝐚𝐧</m:t>
                      </m:r>
                      <m:r>
                        <a:rPr lang="en-US" b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smtClean="0">
                          <a:latin typeface="Cambria Math" panose="02040503050406030204" pitchFamily="18" charset="0"/>
                        </a:rPr>
                        <m:t>𝐇𝐢𝐞𝐫𝐨𝐠𝐥𝐲𝐩𝐡</m:t>
                      </m:r>
                    </m:oMath>
                  </m:oMathPara>
                </a14:m>
                <a:endParaRPr lang="en-US" b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𝐖𝐫𝐢𝐭𝐢𝐧𝐠</m:t>
                    </m:r>
                  </m:oMath>
                </a14:m>
                <a:r>
                  <a:rPr lang="en-US" b="1" dirty="0" smtClean="0">
                    <a:latin typeface="Cambria Math" panose="02040503050406030204" pitchFamily="18" charset="0"/>
                  </a:rPr>
                  <a:t>(&gt;4000yrs)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551402"/>
                <a:ext cx="2319546" cy="553998"/>
              </a:xfrm>
              <a:prstGeom prst="rect">
                <a:avLst/>
              </a:prstGeom>
              <a:blipFill>
                <a:blip r:embed="rId6"/>
                <a:stretch>
                  <a:fillRect l="-2368" t="-2198" r="-2895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448380" y="4572000"/>
                <a:ext cx="158056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𝐆𝐫𝐞𝐞𝐤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𝐒𝐜𝐲𝐭𝐚𝐥𝐞</m:t>
                      </m:r>
                    </m:oMath>
                  </m:oMathPara>
                </a14:m>
                <a:endParaRPr lang="en-US" b="1" i="0" dirty="0" smtClean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(&gt;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𝟐𝟑𝟎𝟎𝐲𝐫𝐬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380" y="4572000"/>
                <a:ext cx="1580561" cy="553998"/>
              </a:xfrm>
              <a:prstGeom prst="rect">
                <a:avLst/>
              </a:prstGeom>
              <a:blipFill>
                <a:blip r:embed="rId7"/>
                <a:stretch>
                  <a:fillRect l="-2317" t="-1099" r="-3861" b="-16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06453" y="4572000"/>
                <a:ext cx="178779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𝐂𝐚𝐞𝐬𝐚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𝐂𝐢𝐩𝐡𝐞𝐫</m:t>
                      </m:r>
                    </m:oMath>
                  </m:oMathPara>
                </a14:m>
                <a:endParaRPr lang="en-US" b="1" i="0" dirty="0" smtClean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(&gt;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𝟐𝟎𝟎𝟎𝐲𝐫𝐬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453" y="4572000"/>
                <a:ext cx="1787797" cy="553998"/>
              </a:xfrm>
              <a:prstGeom prst="rect">
                <a:avLst/>
              </a:prstGeom>
              <a:blipFill>
                <a:blip r:embed="rId8"/>
                <a:stretch>
                  <a:fillRect l="-1701" t="-1099" r="-3741" b="-16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21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History of Encryption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1295399"/>
            <a:ext cx="2819400" cy="4800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37" y="1143000"/>
            <a:ext cx="2438400" cy="4953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99" y="2963681"/>
            <a:ext cx="1905001" cy="12273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99" y="1314991"/>
            <a:ext cx="1905001" cy="15978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99" y="4083626"/>
            <a:ext cx="1905001" cy="1143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99" y="5257799"/>
            <a:ext cx="1905001" cy="838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357088" y="6109898"/>
                <a:ext cx="867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𝐄𝐧𝐢𝐠𝐦𝐚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088" y="6109898"/>
                <a:ext cx="86722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9155" r="-915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238175" y="6096000"/>
                <a:ext cx="4776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𝐃𝐄𝐒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175" y="6096000"/>
                <a:ext cx="477695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0127" r="-1265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10400" y="6096000"/>
                <a:ext cx="4680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𝐀𝐄𝐒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6096000"/>
                <a:ext cx="46807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0390" r="-1168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50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39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Private-Key Encryption (</a:t>
            </a:r>
            <a:r>
              <a:rPr lang="en-US" b="1" dirty="0" err="1" smtClean="0"/>
              <a:t>PrivKE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75" y="11430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066800" y="2266950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6"/>
              <p:cNvSpPr>
                <a:spLocks noChangeArrowheads="1"/>
              </p:cNvSpPr>
              <p:nvPr/>
            </p:nvSpPr>
            <p:spPr bwMode="auto">
              <a:xfrm>
                <a:off x="2362200" y="1432223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𝐄𝐧𝐜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2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1432223"/>
                <a:ext cx="7620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1725706" y="1775123"/>
            <a:ext cx="6364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8"/>
              <p:cNvSpPr txBox="1">
                <a:spLocks noChangeArrowheads="1"/>
              </p:cNvSpPr>
              <p:nvPr/>
            </p:nvSpPr>
            <p:spPr bwMode="auto">
              <a:xfrm>
                <a:off x="1823774" y="1416745"/>
                <a:ext cx="45474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4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774" y="1416745"/>
                <a:ext cx="45474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0"/>
              <p:cNvSpPr txBox="1">
                <a:spLocks noChangeArrowheads="1"/>
              </p:cNvSpPr>
              <p:nvPr/>
            </p:nvSpPr>
            <p:spPr bwMode="auto">
              <a:xfrm>
                <a:off x="3836627" y="1407809"/>
                <a:ext cx="169828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5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6627" y="1407809"/>
                <a:ext cx="169828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7350041" y="2266950"/>
            <a:ext cx="5747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5943600" y="1428750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𝐃𝐞𝐜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8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3600" y="1428750"/>
                <a:ext cx="762000" cy="6858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Line 16"/>
          <p:cNvSpPr>
            <a:spLocks noChangeShapeType="1"/>
          </p:cNvSpPr>
          <p:nvPr/>
        </p:nvSpPr>
        <p:spPr bwMode="auto">
          <a:xfrm>
            <a:off x="6754906" y="1771650"/>
            <a:ext cx="417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17"/>
              <p:cNvSpPr txBox="1">
                <a:spLocks noChangeArrowheads="1"/>
              </p:cNvSpPr>
              <p:nvPr/>
            </p:nvSpPr>
            <p:spPr bwMode="auto">
              <a:xfrm>
                <a:off x="6754561" y="2659618"/>
                <a:ext cx="169828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32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54561" y="2659618"/>
                <a:ext cx="1698285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3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71100" y="2519918"/>
                <a:ext cx="370935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100" y="2519918"/>
                <a:ext cx="37093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27"/>
          <p:cNvCxnSpPr>
            <a:cxnSpLocks noChangeShapeType="1"/>
            <a:stCxn id="22" idx="3"/>
            <a:endCxn id="28" idx="1"/>
          </p:cNvCxnSpPr>
          <p:nvPr/>
        </p:nvCxnSpPr>
        <p:spPr bwMode="auto">
          <a:xfrm flipV="1">
            <a:off x="3124200" y="1771650"/>
            <a:ext cx="2819400" cy="347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0" y="3733800"/>
                <a:ext cx="9144000" cy="2776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𝐃𝐞𝐜</m:t>
                    </m:r>
                  </m:oMath>
                </a14:m>
                <a:r>
                  <a:rPr lang="en-US" sz="2400" dirty="0" smtClean="0"/>
                  <a:t>: key generation, encryption, decryption</a:t>
                </a: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Probabilistic algorithms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: secret key;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 smtClean="0"/>
                  <a:t>: plaintext (message), ciphertext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sz="2400" dirty="0" smtClean="0"/>
                  <a:t> : key space;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400" dirty="0" smtClean="0"/>
                  <a:t>: plaintext space, ciphertext space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𝐏𝐫𝐢𝐯𝐊𝐄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dirty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dirty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dirty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2400" dirty="0" smtClean="0"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ea typeface="Cambria Math" panose="02040503050406030204" pitchFamily="18" charset="0"/>
                  </a:rPr>
                  <a:t>Correctness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 smtClean="0"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ea typeface="Cambria Math" panose="02040503050406030204" pitchFamily="18" charset="0"/>
                  </a:rPr>
                  <a:t>Security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33800"/>
                <a:ext cx="9144000" cy="2776658"/>
              </a:xfrm>
              <a:prstGeom prst="rect">
                <a:avLst/>
              </a:prstGeom>
              <a:blipFill rotWithShape="0">
                <a:blip r:embed="rId11"/>
                <a:stretch>
                  <a:fillRect t="-1099"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2365328" y="3040618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dirty="0" smtClean="0">
                          <a:latin typeface="Cambria Math" panose="02040503050406030204" pitchFamily="18" charset="0"/>
                        </a:rPr>
                        <m:t>𝐆𝐞𝐧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6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5328" y="3040618"/>
                <a:ext cx="762000" cy="6858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>
            <a:stCxn id="26" idx="0"/>
            <a:endCxn id="22" idx="2"/>
          </p:cNvCxnSpPr>
          <p:nvPr/>
        </p:nvCxnSpPr>
        <p:spPr>
          <a:xfrm flipH="1" flipV="1">
            <a:off x="2743200" y="2118023"/>
            <a:ext cx="3128" cy="9225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26" idx="3"/>
            <a:endCxn id="28" idx="2"/>
          </p:cNvCxnSpPr>
          <p:nvPr/>
        </p:nvCxnSpPr>
        <p:spPr>
          <a:xfrm flipV="1">
            <a:off x="3127328" y="2114550"/>
            <a:ext cx="3197272" cy="126896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035000" y="2519918"/>
                <a:ext cx="370935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000" y="2519918"/>
                <a:ext cx="37093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64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5" grpId="0"/>
      <p:bldP spid="28" grpId="0" animBg="1"/>
      <p:bldP spid="31" grpId="0" animBg="1"/>
      <p:bldP spid="32" grpId="0"/>
      <p:bldP spid="36" grpId="0"/>
      <p:bldP spid="26" grpId="0" animBg="1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 of </a:t>
            </a:r>
            <a:r>
              <a:rPr lang="en-US" b="1" dirty="0" err="1" smtClean="0"/>
              <a:t>PrivKE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0" y="1295400"/>
                <a:ext cx="9144000" cy="4635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Bottom Line: </a:t>
                </a:r>
                <a:r>
                  <a:rPr lang="en-US" sz="2400" dirty="0" smtClean="0"/>
                  <a:t>The </a:t>
                </a:r>
                <a:r>
                  <a:rPr lang="en-US" sz="2400" b="1" dirty="0" smtClean="0"/>
                  <a:t>adversary</a:t>
                </a:r>
                <a:r>
                  <a:rPr lang="en-US" sz="2400" dirty="0" smtClean="0"/>
                  <a:t> should not be able to learn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b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Need rigorous mathematical formulations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How to achieve the above security?</a:t>
                </a:r>
                <a:r>
                  <a:rPr lang="en-US" sz="2400" dirty="0" smtClean="0"/>
                  <a:t> Alice and Bob hide some info.</a:t>
                </a:r>
                <a:endParaRPr lang="en-US" sz="2400" i="0" dirty="0" smtClean="0"/>
              </a:p>
              <a:p>
                <a:pPr marL="914400" lvl="1" indent="-457200">
                  <a:lnSpc>
                    <a:spcPct val="120000"/>
                  </a:lnSpc>
                  <a:buFont typeface="+mj-lt"/>
                  <a:buAutoNum type="alphaLcParenR"/>
                </a:pPr>
                <a:r>
                  <a:rPr lang="en-US" sz="2000" dirty="0" smtClean="0"/>
                  <a:t>Keep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secret from the adversary</a:t>
                </a:r>
              </a:p>
              <a:p>
                <a:pPr marL="914400" lvl="1" indent="-457200">
                  <a:lnSpc>
                    <a:spcPct val="120000"/>
                  </a:lnSpc>
                  <a:buFont typeface="+mj-lt"/>
                  <a:buAutoNum type="alphaLcParenR"/>
                </a:pPr>
                <a:r>
                  <a:rPr lang="en-US" sz="2000" dirty="0" smtClean="0"/>
                  <a:t>Keep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𝐃𝐞𝐜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secret from the adversary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Which one is the better choice? </a:t>
                </a:r>
                <a:r>
                  <a:rPr lang="en-US" sz="2400" dirty="0"/>
                  <a:t>Comparisons between a) and b)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Length of the secret: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≪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|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It’s much easier to keep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secret.  </a:t>
                </a:r>
                <a:endParaRPr lang="en-US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When the secret is disclosed: a) change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; b) change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𝐃𝐞𝐜</m:t>
                    </m:r>
                  </m:oMath>
                </a14:m>
                <a:r>
                  <a:rPr lang="en-US" sz="2000" b="1" dirty="0"/>
                  <a:t> </a:t>
                </a:r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It’s much easier to change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Multiple users: a) multiple keys; b) multiple algorithms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It’s much easier to choose multiple algorithms</a:t>
                </a:r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4635115"/>
              </a:xfrm>
              <a:prstGeom prst="rect">
                <a:avLst/>
              </a:prstGeom>
              <a:blipFill>
                <a:blip r:embed="rId3"/>
                <a:stretch>
                  <a:fillRect l="-1000" t="-132" b="-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25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Kerckhoff’s Principle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0" y="1698415"/>
            <a:ext cx="9144000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PRINCIPLE: </a:t>
            </a:r>
            <a:r>
              <a:rPr lang="en-US" sz="2400" dirty="0" smtClean="0"/>
              <a:t>The </a:t>
            </a:r>
            <a:r>
              <a:rPr lang="en-US" sz="2400" u="sng" dirty="0"/>
              <a:t>cipher method must not be </a:t>
            </a:r>
            <a:r>
              <a:rPr lang="en-US" sz="2400" u="sng" dirty="0" smtClean="0"/>
              <a:t>required </a:t>
            </a:r>
            <a:r>
              <a:rPr lang="en-US" sz="2400" u="sng" dirty="0"/>
              <a:t>to be </a:t>
            </a:r>
            <a:r>
              <a:rPr lang="en-US" sz="2400" u="sng" dirty="0" smtClean="0"/>
              <a:t>secret</a:t>
            </a:r>
            <a:r>
              <a:rPr lang="en-US" sz="2400" dirty="0" smtClean="0"/>
              <a:t>, and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  it must </a:t>
            </a:r>
            <a:r>
              <a:rPr lang="en-US" sz="2400" dirty="0"/>
              <a:t>be able to fall into the hands </a:t>
            </a:r>
            <a:r>
              <a:rPr lang="en-US" sz="2400" dirty="0" smtClean="0"/>
              <a:t>of </a:t>
            </a:r>
            <a:r>
              <a:rPr lang="en-US" sz="2400" dirty="0"/>
              <a:t>the enemy </a:t>
            </a:r>
            <a:r>
              <a:rPr lang="en-US" sz="2400" dirty="0" smtClean="0"/>
              <a:t>without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  inconvenience</a:t>
            </a:r>
            <a:r>
              <a:rPr lang="en-US" sz="2400" dirty="0"/>
              <a:t>.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Security should solely rely on the secrecy of the key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By Kerckhoff, 19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century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b="1" dirty="0" smtClean="0"/>
              <a:t>REMARK: </a:t>
            </a:r>
            <a:r>
              <a:rPr lang="en-US" sz="2400" dirty="0"/>
              <a:t>C</a:t>
            </a:r>
            <a:r>
              <a:rPr lang="en-US" sz="2400" dirty="0" smtClean="0"/>
              <a:t>ryptographic designs (algorithms) can be made </a:t>
            </a:r>
            <a:r>
              <a:rPr lang="en-US" sz="2400" b="1" dirty="0" smtClean="0"/>
              <a:t>public</a:t>
            </a:r>
            <a:endParaRPr lang="en-US" sz="2400" dirty="0" smtClean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It’s easy to find the weakness of a design and so make improvement. Eventually, a really strong design will be obtained.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However, many designs in national security remain </a:t>
            </a:r>
            <a:r>
              <a:rPr lang="en-US" sz="2000" u="sng" dirty="0" smtClean="0"/>
              <a:t>not</a:t>
            </a:r>
            <a:r>
              <a:rPr lang="en-US" sz="2000" dirty="0" smtClean="0"/>
              <a:t> public</a:t>
            </a:r>
          </a:p>
        </p:txBody>
      </p:sp>
    </p:spTree>
    <p:extLst>
      <p:ext uri="{BB962C8B-B14F-4D97-AF65-F5344CB8AC3E}">
        <p14:creationId xmlns:p14="http://schemas.microsoft.com/office/powerpoint/2010/main" val="61380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latin typeface="+mn-lt"/>
              </a:rPr>
              <a:t>Course Information</a:t>
            </a:r>
            <a:endParaRPr lang="en-US" dirty="0">
              <a:latin typeface="+mn-l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0" y="920889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>
                <a:latin typeface="+mj-lt"/>
              </a:rPr>
              <a:t>Course Websites: </a:t>
            </a:r>
            <a:r>
              <a:rPr lang="en-US" altLang="zh-CN" sz="2400" dirty="0" smtClean="0">
                <a:latin typeface="+mj-lt"/>
              </a:rPr>
              <a:t>lecture slides, </a:t>
            </a:r>
            <a:r>
              <a:rPr lang="en-US" altLang="zh-CN" sz="2400" dirty="0">
                <a:latin typeface="+mj-lt"/>
              </a:rPr>
              <a:t>homework </a:t>
            </a:r>
            <a:r>
              <a:rPr lang="en-US" altLang="zh-CN" sz="2400" dirty="0" smtClean="0">
                <a:latin typeface="+mj-lt"/>
              </a:rPr>
              <a:t>questions, other materials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+mj-lt"/>
              </a:rPr>
              <a:t>Piazza</a:t>
            </a:r>
            <a:r>
              <a:rPr lang="en-US" altLang="zh-CN" sz="2000" dirty="0" smtClean="0">
                <a:latin typeface="+mj-lt"/>
              </a:rPr>
              <a:t>: </a:t>
            </a:r>
            <a:r>
              <a:rPr lang="en-US" altLang="zh-CN" sz="2000" dirty="0">
                <a:latin typeface="+mj-lt"/>
                <a:hlinkClick r:id="rId4"/>
              </a:rPr>
              <a:t>https://piazza.com/class/l7comcnrkk455f</a:t>
            </a:r>
            <a:r>
              <a:rPr lang="en-US" altLang="zh-CN" sz="2000" dirty="0" smtClean="0">
                <a:latin typeface="+mj-lt"/>
              </a:rPr>
              <a:t> (Q&amp;As)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+mj-lt"/>
              </a:rPr>
              <a:t>Blackboard: </a:t>
            </a:r>
            <a:r>
              <a:rPr lang="en-US" altLang="zh-CN" sz="2000" dirty="0">
                <a:latin typeface="+mj-lt"/>
                <a:hlinkClick r:id="rId5"/>
              </a:rPr>
              <a:t>http://egate.shanghaitech.edu.cn/new/index.html</a:t>
            </a:r>
            <a:endParaRPr lang="en-US" altLang="zh-CN" sz="2000" dirty="0" smtClean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latin typeface="+mj-lt"/>
              </a:rPr>
              <a:t>Homework Submission</a:t>
            </a:r>
            <a:r>
              <a:rPr lang="en-US" altLang="zh-CN" sz="2400" dirty="0" smtClean="0">
                <a:latin typeface="+mj-lt"/>
              </a:rPr>
              <a:t>: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+mj-lt"/>
              </a:rPr>
              <a:t>Gradescope</a:t>
            </a:r>
            <a:r>
              <a:rPr lang="en-US" altLang="zh-CN" sz="2000" dirty="0" smtClean="0">
                <a:latin typeface="+mj-lt"/>
              </a:rPr>
              <a:t>: </a:t>
            </a:r>
            <a:r>
              <a:rPr lang="en-US" altLang="zh-CN" sz="2000" dirty="0">
                <a:latin typeface="+mj-lt"/>
                <a:hlinkClick r:id="rId6"/>
              </a:rPr>
              <a:t>https://www.gradescope.com/courses/431705</a:t>
            </a:r>
            <a:r>
              <a:rPr lang="en-US" altLang="zh-CN" sz="2000" dirty="0">
                <a:latin typeface="+mj-lt"/>
              </a:rPr>
              <a:t> (</a:t>
            </a:r>
            <a:r>
              <a:rPr lang="en-US" altLang="zh-CN" sz="2000" b="1" dirty="0">
                <a:latin typeface="+mj-lt"/>
              </a:rPr>
              <a:t>BBKDJ8</a:t>
            </a:r>
            <a:r>
              <a:rPr lang="en-US" altLang="zh-CN" sz="2000" dirty="0">
                <a:latin typeface="+mj-lt"/>
              </a:rPr>
              <a:t>)</a:t>
            </a:r>
            <a:endParaRPr lang="en-US" altLang="zh-CN" sz="2000" b="1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latin typeface="+mj-lt"/>
              </a:rPr>
              <a:t>Office Hours</a:t>
            </a:r>
            <a:r>
              <a:rPr lang="en-US" altLang="zh-CN" sz="2400" dirty="0" smtClean="0">
                <a:latin typeface="+mj-lt"/>
              </a:rPr>
              <a:t>: SIST 2-202.i, </a:t>
            </a:r>
            <a:r>
              <a:rPr lang="en-US" altLang="zh-CN" sz="2400" dirty="0" smtClean="0">
                <a:latin typeface="+mj-lt"/>
              </a:rPr>
              <a:t>8-9pm, Wednesday; </a:t>
            </a:r>
            <a:r>
              <a:rPr lang="en-US" altLang="zh-CN" sz="2400" b="1" dirty="0">
                <a:latin typeface="+mj-lt"/>
              </a:rPr>
              <a:t>Lectures</a:t>
            </a:r>
            <a:r>
              <a:rPr lang="en-US" altLang="zh-CN" sz="2400" dirty="0">
                <a:latin typeface="+mj-lt"/>
              </a:rPr>
              <a:t>:  </a:t>
            </a:r>
            <a:r>
              <a:rPr lang="en-US" altLang="zh-CN" sz="2400" dirty="0" smtClean="0">
                <a:latin typeface="+mj-lt"/>
              </a:rPr>
              <a:t>Week 1-12 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latin typeface="+mj-lt"/>
              </a:rPr>
              <a:t>Textbook</a:t>
            </a:r>
            <a:r>
              <a:rPr lang="en-US" altLang="zh-CN" sz="2400" dirty="0" smtClean="0">
                <a:latin typeface="+mj-lt"/>
              </a:rPr>
              <a:t>: “</a:t>
            </a:r>
            <a:r>
              <a:rPr lang="en-US" altLang="zh-CN" sz="2400" b="1" dirty="0" smtClean="0">
                <a:latin typeface="+mj-lt"/>
              </a:rPr>
              <a:t>Introduction </a:t>
            </a:r>
            <a:r>
              <a:rPr lang="en-US" altLang="zh-CN" sz="2400" b="1" dirty="0">
                <a:latin typeface="+mj-lt"/>
              </a:rPr>
              <a:t>to Modern </a:t>
            </a:r>
            <a:r>
              <a:rPr lang="en-US" altLang="zh-CN" sz="2400" b="1" dirty="0" smtClean="0">
                <a:latin typeface="+mj-lt"/>
              </a:rPr>
              <a:t>Cryptography</a:t>
            </a:r>
            <a:r>
              <a:rPr lang="en-US" altLang="zh-CN" sz="2400" dirty="0" smtClean="0">
                <a:latin typeface="+mj-lt"/>
              </a:rPr>
              <a:t>”</a:t>
            </a:r>
            <a:r>
              <a:rPr lang="en-US" altLang="zh-CN" sz="2400" b="1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(2</a:t>
            </a:r>
            <a:r>
              <a:rPr lang="en-US" altLang="zh-CN" sz="2400" baseline="30000" dirty="0" smtClean="0">
                <a:latin typeface="+mj-lt"/>
              </a:rPr>
              <a:t>nd</a:t>
            </a:r>
            <a:r>
              <a:rPr lang="en-US" altLang="zh-CN" sz="2400" dirty="0" smtClean="0">
                <a:latin typeface="+mj-lt"/>
              </a:rPr>
              <a:t> edition)</a:t>
            </a:r>
            <a:endParaRPr lang="en-US" altLang="zh-CN" sz="2400" dirty="0">
              <a:latin typeface="+mj-lt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j-lt"/>
              </a:rPr>
              <a:t>Authors: </a:t>
            </a:r>
            <a:r>
              <a:rPr lang="en-US" altLang="zh-CN" sz="2000" dirty="0">
                <a:latin typeface="+mj-lt"/>
              </a:rPr>
              <a:t>Jonathan </a:t>
            </a:r>
            <a:r>
              <a:rPr lang="en-US" altLang="zh-CN" sz="2000" dirty="0" smtClean="0">
                <a:latin typeface="+mj-lt"/>
              </a:rPr>
              <a:t>Katz, Yehuda Lindell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j-lt"/>
                <a:hlinkClick r:id="rId7"/>
              </a:rPr>
              <a:t>https://www.amazon.com/Introduction-Cryptography-Chapman-Network-Security-ebook/dp/B00QFFY41K</a:t>
            </a:r>
            <a:endParaRPr lang="en-US" altLang="zh-CN" sz="2000" dirty="0" smtClean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latin typeface="+mj-lt"/>
              </a:rPr>
              <a:t>Evaluation: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j-lt"/>
              </a:rPr>
              <a:t>Attendance</a:t>
            </a:r>
            <a:r>
              <a:rPr lang="en-US" altLang="zh-CN" sz="2000" dirty="0">
                <a:latin typeface="+mj-lt"/>
              </a:rPr>
              <a:t>: 10%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j-lt"/>
              </a:rPr>
              <a:t>Homework and Project: </a:t>
            </a:r>
            <a:r>
              <a:rPr lang="en-US" altLang="zh-CN" sz="2000" dirty="0">
                <a:latin typeface="+mj-lt"/>
              </a:rPr>
              <a:t>60% (</a:t>
            </a:r>
            <a:r>
              <a:rPr lang="en-US" altLang="zh-CN" sz="2000" dirty="0">
                <a:solidFill>
                  <a:srgbClr val="FF0000"/>
                </a:solidFill>
                <a:latin typeface="+mj-lt"/>
              </a:rPr>
              <a:t>no plagiarisms!!!</a:t>
            </a:r>
            <a:r>
              <a:rPr lang="en-US" altLang="zh-CN" sz="2000" dirty="0">
                <a:latin typeface="+mj-lt"/>
              </a:rPr>
              <a:t>)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j-lt"/>
              </a:rPr>
              <a:t>Final Exam: 30% </a:t>
            </a:r>
          </a:p>
        </p:txBody>
      </p:sp>
      <p:pic>
        <p:nvPicPr>
          <p:cNvPr id="5" name="Picture 2" descr="https://images-na.ssl-images-amazon.com/images/I/510d4yyaqtL._SX322_BO1,204,203,200_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581236"/>
            <a:ext cx="1213165" cy="186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6966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Information Security</a:t>
            </a:r>
            <a:endParaRPr lang="en-US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67000" y="1219200"/>
            <a:ext cx="6477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u="sng" dirty="0" smtClean="0"/>
              <a:t>protection</a:t>
            </a:r>
            <a:r>
              <a:rPr lang="en-US" sz="2400" dirty="0" smtClean="0"/>
              <a:t> of </a:t>
            </a:r>
            <a:r>
              <a:rPr lang="en-US" sz="2400" u="sng" dirty="0" smtClean="0"/>
              <a:t>information</a:t>
            </a:r>
            <a:r>
              <a:rPr lang="en-US" sz="2400" dirty="0" smtClean="0"/>
              <a:t> and </a:t>
            </a:r>
            <a:r>
              <a:rPr lang="en-US" sz="2400" u="sng" dirty="0" smtClean="0"/>
              <a:t>information systems</a:t>
            </a:r>
            <a:r>
              <a:rPr lang="en-US" sz="2400" dirty="0" smtClean="0"/>
              <a:t> from unauthorized access, use, disclosure, disruption, modification,  or destruction in order to provide </a:t>
            </a:r>
            <a:r>
              <a:rPr lang="en-US" sz="2400" u="sng" dirty="0" smtClean="0"/>
              <a:t>confidentiality</a:t>
            </a:r>
            <a:r>
              <a:rPr lang="en-US" sz="2400" dirty="0" smtClean="0"/>
              <a:t>, </a:t>
            </a:r>
            <a:r>
              <a:rPr lang="en-US" sz="2400" u="sng" dirty="0" smtClean="0"/>
              <a:t>integrity</a:t>
            </a:r>
            <a:r>
              <a:rPr lang="en-US" sz="2400" dirty="0" smtClean="0"/>
              <a:t>, and </a:t>
            </a:r>
            <a:r>
              <a:rPr lang="en-US" sz="2400" u="sng" dirty="0" smtClean="0"/>
              <a:t>availability</a:t>
            </a:r>
            <a:r>
              <a:rPr lang="en-US" sz="2400" dirty="0" smtClean="0"/>
              <a:t>. </a:t>
            </a:r>
          </a:p>
          <a:p>
            <a:pPr marL="1714500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CC"/>
                </a:solidFill>
              </a:rPr>
              <a:t>Committee on National Security Systems Glossary (CNSSI-4009</a:t>
            </a:r>
            <a:r>
              <a:rPr lang="en-US" altLang="zh-CN" sz="2000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33521" y="1368376"/>
            <a:ext cx="1660458" cy="71350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Availability</a:t>
            </a:r>
            <a:endParaRPr lang="zh-CN" alt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1233521" y="2616202"/>
            <a:ext cx="1660458" cy="71350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Security </a:t>
            </a:r>
          </a:p>
          <a:p>
            <a:pPr algn="ctr"/>
            <a:r>
              <a:rPr lang="en-US" altLang="zh-CN" b="1" dirty="0"/>
              <a:t>Objectives</a:t>
            </a:r>
            <a:endParaRPr lang="zh-CN" alt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3242" y="3864027"/>
            <a:ext cx="1660458" cy="71350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Confidentiality</a:t>
            </a:r>
            <a:endParaRPr lang="zh-CN" alt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2463800" y="3864027"/>
            <a:ext cx="1660458" cy="71350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Integrity</a:t>
            </a:r>
            <a:endParaRPr lang="zh-CN" altLang="en-US" b="1" dirty="0"/>
          </a:p>
        </p:txBody>
      </p:sp>
      <p:cxnSp>
        <p:nvCxnSpPr>
          <p:cNvPr id="22" name="Straight Connector 21"/>
          <p:cNvCxnSpPr>
            <a:stCxn id="5" idx="2"/>
            <a:endCxn id="18" idx="0"/>
          </p:cNvCxnSpPr>
          <p:nvPr/>
        </p:nvCxnSpPr>
        <p:spPr>
          <a:xfrm>
            <a:off x="2063750" y="2081882"/>
            <a:ext cx="0" cy="534320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4" name="Straight Connector 23"/>
          <p:cNvCxnSpPr>
            <a:stCxn id="19" idx="0"/>
            <a:endCxn id="18" idx="2"/>
          </p:cNvCxnSpPr>
          <p:nvPr/>
        </p:nvCxnSpPr>
        <p:spPr>
          <a:xfrm flipV="1">
            <a:off x="833471" y="3329708"/>
            <a:ext cx="1230279" cy="534319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9" name="Straight Connector 28"/>
          <p:cNvCxnSpPr>
            <a:stCxn id="20" idx="0"/>
            <a:endCxn id="18" idx="2"/>
          </p:cNvCxnSpPr>
          <p:nvPr/>
        </p:nvCxnSpPr>
        <p:spPr>
          <a:xfrm flipH="1" flipV="1">
            <a:off x="2063750" y="3329708"/>
            <a:ext cx="1230279" cy="534319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" name="Rectangle 2"/>
          <p:cNvSpPr/>
          <p:nvPr/>
        </p:nvSpPr>
        <p:spPr>
          <a:xfrm>
            <a:off x="0" y="4724400"/>
            <a:ext cx="914400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20000"/>
              </a:lnSpc>
            </a:pPr>
            <a:r>
              <a:rPr lang="en-US" altLang="zh-CN" sz="2400" b="1" dirty="0" smtClean="0"/>
              <a:t>EXAMPLE: Computer Security </a:t>
            </a:r>
            <a:r>
              <a:rPr lang="en-US" altLang="zh-CN" sz="2400" dirty="0" smtClean="0"/>
              <a:t>(under information security)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</a:rPr>
              <a:t>Measures and controls that ensure 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confidentiality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integrity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</a:rPr>
              <a:t>, and 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availability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</a:rPr>
              <a:t> of the 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information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</a:rPr>
              <a:t> processed and stored by a 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computer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76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Confidentiality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308067" y="1992868"/>
            <a:ext cx="39076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“Transfer $1000 from Alice to David”</a:t>
            </a:r>
          </a:p>
        </p:txBody>
      </p:sp>
      <p:cxnSp>
        <p:nvCxnSpPr>
          <p:cNvPr id="20" name="Straight Arrow Connector 27"/>
          <p:cNvCxnSpPr>
            <a:cxnSpLocks noChangeShapeType="1"/>
          </p:cNvCxnSpPr>
          <p:nvPr/>
        </p:nvCxnSpPr>
        <p:spPr bwMode="auto">
          <a:xfrm flipV="1">
            <a:off x="1536701" y="2364343"/>
            <a:ext cx="5485074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75" y="17526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066800" y="2876550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6978653" y="2876550"/>
            <a:ext cx="1317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Bob (bank)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45" name="曲线连接符 44"/>
          <p:cNvCxnSpPr>
            <a:stCxn id="18" idx="2"/>
            <a:endCxn id="3" idx="0"/>
          </p:cNvCxnSpPr>
          <p:nvPr/>
        </p:nvCxnSpPr>
        <p:spPr>
          <a:xfrm rot="16200000" flipH="1">
            <a:off x="4354439" y="2269633"/>
            <a:ext cx="1031557" cy="121669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40942" y="3393757"/>
            <a:ext cx="8752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Charlie</a:t>
            </a:r>
            <a:endParaRPr lang="en-US" sz="6600" dirty="0"/>
          </a:p>
        </p:txBody>
      </p:sp>
      <p:sp>
        <p:nvSpPr>
          <p:cNvPr id="11" name="矩形 3"/>
          <p:cNvSpPr/>
          <p:nvPr/>
        </p:nvSpPr>
        <p:spPr>
          <a:xfrm>
            <a:off x="4772836" y="3733800"/>
            <a:ext cx="1475564" cy="5515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Adversary </a:t>
            </a:r>
            <a:endParaRPr lang="en-US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0" y="4290739"/>
            <a:ext cx="9144000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property that sensitive information is </a:t>
            </a:r>
            <a:r>
              <a:rPr lang="en-US" sz="2400" u="sng" dirty="0"/>
              <a:t>not disclosed</a:t>
            </a:r>
            <a:r>
              <a:rPr lang="en-US" sz="2400" dirty="0"/>
              <a:t> to </a:t>
            </a:r>
            <a:r>
              <a:rPr lang="en-US" sz="2400" u="sng" dirty="0"/>
              <a:t>unauthorized</a:t>
            </a:r>
            <a:r>
              <a:rPr lang="en-US" sz="2400" dirty="0"/>
              <a:t> individuals, entities, or </a:t>
            </a:r>
            <a:r>
              <a:rPr lang="en-US" sz="2400" dirty="0" smtClean="0"/>
              <a:t>processes.</a:t>
            </a:r>
          </a:p>
          <a:p>
            <a:pPr marL="1257300" lvl="2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FIPS </a:t>
            </a:r>
            <a:r>
              <a:rPr lang="en-US" sz="2000" dirty="0">
                <a:solidFill>
                  <a:srgbClr val="0000CC"/>
                </a:solidFill>
              </a:rPr>
              <a:t>140-2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7940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308067" y="1992868"/>
            <a:ext cx="39076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“Transfer $1000 from Alice to David”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20" name="Straight Arrow Connector 27"/>
          <p:cNvCxnSpPr>
            <a:cxnSpLocks noChangeShapeType="1"/>
          </p:cNvCxnSpPr>
          <p:nvPr/>
        </p:nvCxnSpPr>
        <p:spPr bwMode="auto">
          <a:xfrm flipV="1">
            <a:off x="1536701" y="2364343"/>
            <a:ext cx="5485074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75" y="17526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066800" y="2876550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6978653" y="2876550"/>
            <a:ext cx="1317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Bob (bank)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45" name="曲线连接符 44"/>
          <p:cNvCxnSpPr>
            <a:stCxn id="18" idx="2"/>
            <a:endCxn id="3" idx="0"/>
          </p:cNvCxnSpPr>
          <p:nvPr/>
        </p:nvCxnSpPr>
        <p:spPr>
          <a:xfrm rot="16200000" flipH="1">
            <a:off x="4354439" y="2269633"/>
            <a:ext cx="1031557" cy="121669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40942" y="3393757"/>
            <a:ext cx="8752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Charlie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7488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Integrity</a:t>
            </a:r>
            <a:endParaRPr lang="en-US" dirty="0"/>
          </a:p>
        </p:txBody>
      </p:sp>
      <p:cxnSp>
        <p:nvCxnSpPr>
          <p:cNvPr id="20" name="Straight Arrow Connector 27"/>
          <p:cNvCxnSpPr>
            <a:cxnSpLocks noChangeShapeType="1"/>
          </p:cNvCxnSpPr>
          <p:nvPr/>
        </p:nvCxnSpPr>
        <p:spPr bwMode="auto">
          <a:xfrm flipV="1">
            <a:off x="1536701" y="2364343"/>
            <a:ext cx="5485074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75" y="17526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066800" y="2876550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6978653" y="2876550"/>
            <a:ext cx="1317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Bob (bank)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45" name="曲线连接符 44"/>
          <p:cNvCxnSpPr>
            <a:stCxn id="3" idx="0"/>
          </p:cNvCxnSpPr>
          <p:nvPr/>
        </p:nvCxnSpPr>
        <p:spPr>
          <a:xfrm rot="16200000" flipV="1">
            <a:off x="4377579" y="2292773"/>
            <a:ext cx="1031557" cy="11704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40942" y="3393757"/>
            <a:ext cx="8752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Charlie</a:t>
            </a:r>
            <a:endParaRPr lang="en-US" sz="6600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300844" y="1992868"/>
            <a:ext cx="40328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“Transfer $1000 from Alice to 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</a:rPr>
              <a:t>Charlie</a:t>
            </a:r>
            <a:r>
              <a:rPr lang="en-US" dirty="0" smtClean="0">
                <a:latin typeface="Tahoma" pitchFamily="34" charset="0"/>
              </a:rPr>
              <a:t>”</a:t>
            </a:r>
            <a:endParaRPr lang="en-US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54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182103" y="1992868"/>
            <a:ext cx="4159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“Transfer 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</a:rPr>
              <a:t>$10000</a:t>
            </a:r>
            <a:r>
              <a:rPr lang="en-US" dirty="0" smtClean="0">
                <a:latin typeface="Tahoma" pitchFamily="34" charset="0"/>
              </a:rPr>
              <a:t> from Alice to 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</a:rPr>
              <a:t>Charlie</a:t>
            </a:r>
            <a:r>
              <a:rPr lang="en-US" dirty="0" smtClean="0">
                <a:latin typeface="Tahoma" pitchFamily="34" charset="0"/>
              </a:rPr>
              <a:t>”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20" name="Straight Arrow Connector 27"/>
          <p:cNvCxnSpPr>
            <a:cxnSpLocks noChangeShapeType="1"/>
          </p:cNvCxnSpPr>
          <p:nvPr/>
        </p:nvCxnSpPr>
        <p:spPr bwMode="auto">
          <a:xfrm flipV="1">
            <a:off x="1536701" y="2364343"/>
            <a:ext cx="5485074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8" name="TextBox 27"/>
          <p:cNvSpPr txBox="1"/>
          <p:nvPr/>
        </p:nvSpPr>
        <p:spPr>
          <a:xfrm>
            <a:off x="0" y="4165735"/>
            <a:ext cx="9144000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property that sensitive data has </a:t>
            </a:r>
            <a:r>
              <a:rPr lang="en-US" sz="2400" u="sng" dirty="0"/>
              <a:t>not been modified or </a:t>
            </a:r>
            <a:endParaRPr lang="en-US" sz="2400" u="sng" dirty="0" smtClean="0"/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     </a:t>
            </a:r>
            <a:r>
              <a:rPr lang="en-US" sz="2400" u="sng" dirty="0" smtClean="0"/>
              <a:t>deleted</a:t>
            </a:r>
            <a:r>
              <a:rPr lang="en-US" sz="2400" b="1" dirty="0" smtClean="0"/>
              <a:t> </a:t>
            </a:r>
            <a:r>
              <a:rPr lang="en-US" sz="2400" dirty="0"/>
              <a:t>in an </a:t>
            </a:r>
            <a:r>
              <a:rPr lang="en-US" sz="2400" u="sng" dirty="0"/>
              <a:t>unauthorized</a:t>
            </a:r>
            <a:r>
              <a:rPr lang="en-US" sz="2400" dirty="0"/>
              <a:t> and </a:t>
            </a:r>
            <a:r>
              <a:rPr lang="en-US" sz="2400" u="sng" dirty="0"/>
              <a:t>undetected</a:t>
            </a:r>
            <a:r>
              <a:rPr lang="en-US" sz="2400" dirty="0"/>
              <a:t> </a:t>
            </a:r>
            <a:r>
              <a:rPr lang="en-US" sz="2400" dirty="0" smtClean="0"/>
              <a:t>manner.                </a:t>
            </a:r>
            <a:r>
              <a:rPr lang="en-US" sz="2400" dirty="0" smtClean="0">
                <a:solidFill>
                  <a:srgbClr val="0000CC"/>
                </a:solidFill>
              </a:rPr>
              <a:t> </a:t>
            </a:r>
          </a:p>
          <a:p>
            <a:pPr marL="1257300" lvl="2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FIPS </a:t>
            </a:r>
            <a:r>
              <a:rPr lang="en-US" sz="2000" dirty="0">
                <a:solidFill>
                  <a:srgbClr val="0000CC"/>
                </a:solidFill>
              </a:rPr>
              <a:t>140-2 </a:t>
            </a:r>
            <a:r>
              <a:rPr lang="en-US" sz="2000" dirty="0"/>
              <a:t>	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75" y="17526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066800" y="2876550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6978653" y="2876550"/>
            <a:ext cx="1317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Bob (bank)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45" name="曲线连接符 44"/>
          <p:cNvCxnSpPr>
            <a:stCxn id="3" idx="0"/>
            <a:endCxn id="18" idx="2"/>
          </p:cNvCxnSpPr>
          <p:nvPr/>
        </p:nvCxnSpPr>
        <p:spPr>
          <a:xfrm rot="16200000" flipV="1">
            <a:off x="4354439" y="2269634"/>
            <a:ext cx="1031557" cy="121669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40942" y="3393757"/>
            <a:ext cx="8752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Charlie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64287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887747" y="2069068"/>
            <a:ext cx="40328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“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</a:rPr>
              <a:t>Transfer $1000 from Alice to Charlie</a:t>
            </a:r>
            <a:r>
              <a:rPr lang="en-US" dirty="0" smtClean="0">
                <a:latin typeface="Tahoma" pitchFamily="34" charset="0"/>
              </a:rPr>
              <a:t>”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4165735"/>
            <a:ext cx="9144000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process of </a:t>
            </a:r>
            <a:r>
              <a:rPr lang="en-US" sz="2400" u="sng" dirty="0"/>
              <a:t>establishing confidence in the identity</a:t>
            </a:r>
            <a:r>
              <a:rPr lang="en-US" sz="2400" dirty="0"/>
              <a:t> of users or information systems.           </a:t>
            </a:r>
          </a:p>
          <a:p>
            <a:pPr marL="1257300" lvl="2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SP </a:t>
            </a:r>
            <a:r>
              <a:rPr lang="en-US" sz="2000" dirty="0">
                <a:solidFill>
                  <a:srgbClr val="0000CC"/>
                </a:solidFill>
              </a:rPr>
              <a:t>800-63 </a:t>
            </a:r>
            <a:r>
              <a:rPr lang="en-US" sz="2000" dirty="0"/>
              <a:t>	</a:t>
            </a:r>
            <a:endParaRPr lang="en-US" sz="2000" dirty="0" smtClean="0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75" y="17526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066800" y="2876550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6978653" y="2876550"/>
            <a:ext cx="1317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Bob (bank)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45" name="曲线连接符 44"/>
          <p:cNvCxnSpPr>
            <a:stCxn id="3" idx="1"/>
            <a:endCxn id="25" idx="1"/>
          </p:cNvCxnSpPr>
          <p:nvPr/>
        </p:nvCxnSpPr>
        <p:spPr>
          <a:xfrm rot="10800000" flipH="1">
            <a:off x="5040941" y="2333625"/>
            <a:ext cx="2158633" cy="1244798"/>
          </a:xfrm>
          <a:prstGeom prst="curvedConnector3">
            <a:avLst>
              <a:gd name="adj1" fmla="val -1059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40942" y="3393757"/>
            <a:ext cx="8752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Charlie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2395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Non-Repudiation</a:t>
            </a:r>
            <a:endParaRPr lang="en-US" dirty="0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514600" y="1615331"/>
            <a:ext cx="39076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“Transfer $1000 from Alice to David”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3784735"/>
            <a:ext cx="9144000" cy="223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dirty="0" smtClean="0"/>
              <a:t>Assurance </a:t>
            </a:r>
            <a:r>
              <a:rPr lang="en-US" sz="2400" dirty="0"/>
              <a:t>that the sender of information is provided with </a:t>
            </a:r>
            <a:r>
              <a:rPr lang="en-US" sz="2400" u="sng" dirty="0"/>
              <a:t>proof of delivery</a:t>
            </a:r>
            <a:r>
              <a:rPr lang="en-US" sz="2400" dirty="0"/>
              <a:t> and the recipient is provided with </a:t>
            </a:r>
            <a:r>
              <a:rPr lang="en-US" sz="2400" u="sng" dirty="0"/>
              <a:t>proof of the sender’s identity</a:t>
            </a:r>
            <a:r>
              <a:rPr lang="en-US" sz="2400" dirty="0"/>
              <a:t>, so neither can later deny having processed the information.           </a:t>
            </a:r>
          </a:p>
          <a:p>
            <a:pPr marL="1257300" lvl="2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CNSSI-4009</a:t>
            </a:r>
            <a:r>
              <a:rPr lang="en-US" sz="2000" dirty="0">
                <a:solidFill>
                  <a:srgbClr val="0000CC"/>
                </a:solidFill>
              </a:rPr>
              <a:t>; SP </a:t>
            </a:r>
            <a:r>
              <a:rPr lang="en-US" sz="2000" dirty="0" smtClean="0">
                <a:solidFill>
                  <a:srgbClr val="0000CC"/>
                </a:solidFill>
              </a:rPr>
              <a:t>800-60</a:t>
            </a:r>
            <a:endParaRPr lang="en-US" sz="2000" dirty="0" smtClean="0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75" y="13716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066800" y="2495550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6978653" y="2495550"/>
            <a:ext cx="1317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Bob (bank)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11" name="Straight Arrow Connector 27"/>
          <p:cNvCxnSpPr>
            <a:cxnSpLocks noChangeShapeType="1"/>
          </p:cNvCxnSpPr>
          <p:nvPr/>
        </p:nvCxnSpPr>
        <p:spPr bwMode="auto">
          <a:xfrm flipV="1">
            <a:off x="1753926" y="1983343"/>
            <a:ext cx="5485074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28800" y="2069068"/>
                <a:ext cx="40091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never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send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this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instruction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‼!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069068"/>
                <a:ext cx="4009111" cy="369332"/>
              </a:xfrm>
              <a:prstGeom prst="rect">
                <a:avLst/>
              </a:prstGeom>
              <a:blipFill>
                <a:blip r:embed="rId5"/>
                <a:stretch>
                  <a:fillRect l="-1216" r="-1368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59216" y="2907268"/>
                <a:ext cx="43377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never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receive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this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instruction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‼!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216" y="2907268"/>
                <a:ext cx="4337726" cy="369332"/>
              </a:xfrm>
              <a:prstGeom prst="rect">
                <a:avLst/>
              </a:prstGeom>
              <a:blipFill>
                <a:blip r:embed="rId6"/>
                <a:stretch>
                  <a:fillRect l="-1266" r="-1266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58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4|38.4|88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22234</TotalTime>
  <Words>824</Words>
  <Application>Microsoft Office PowerPoint</Application>
  <PresentationFormat>On-screen Show (4:3)</PresentationFormat>
  <Paragraphs>162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宋体</vt:lpstr>
      <vt:lpstr>Arial</vt:lpstr>
      <vt:lpstr>Calibri</vt:lpstr>
      <vt:lpstr>Cambria Math</vt:lpstr>
      <vt:lpstr>Tahoma</vt:lpstr>
      <vt:lpstr>Office Theme</vt:lpstr>
      <vt:lpstr>Cryptography (2022 Fall) confidentiality, integrity, authentication, non-repudiation, cryptography,  private-key encryption, Kerckhoff’s principle</vt:lpstr>
      <vt:lpstr>Course Information</vt:lpstr>
      <vt:lpstr>Information Security</vt:lpstr>
      <vt:lpstr>Confidentiality</vt:lpstr>
      <vt:lpstr>Integrity</vt:lpstr>
      <vt:lpstr>Integrity</vt:lpstr>
      <vt:lpstr>Integrity</vt:lpstr>
      <vt:lpstr>Authentication</vt:lpstr>
      <vt:lpstr>Non-Repudiation</vt:lpstr>
      <vt:lpstr>Cryptography</vt:lpstr>
      <vt:lpstr>Course Outline</vt:lpstr>
      <vt:lpstr>PowerPoint Presentation</vt:lpstr>
      <vt:lpstr>History of Encryption</vt:lpstr>
      <vt:lpstr>History of Encryption</vt:lpstr>
      <vt:lpstr>PowerPoint Presentation</vt:lpstr>
      <vt:lpstr>Private-Key Encryption (PrivKE)</vt:lpstr>
      <vt:lpstr>Security of PrivKE</vt:lpstr>
      <vt:lpstr>Kerckhoff’s Principle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560</cp:revision>
  <cp:lastPrinted>2021-02-23T00:06:14Z</cp:lastPrinted>
  <dcterms:created xsi:type="dcterms:W3CDTF">2014-04-06T04:43:09Z</dcterms:created>
  <dcterms:modified xsi:type="dcterms:W3CDTF">2022-09-07T09:24:22Z</dcterms:modified>
</cp:coreProperties>
</file>