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4" r:id="rId2"/>
    <p:sldId id="506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0835" autoAdjust="0"/>
  </p:normalViewPr>
  <p:slideViewPr>
    <p:cSldViewPr>
      <p:cViewPr varScale="1">
        <p:scale>
          <a:sx n="71" d="100"/>
          <a:sy n="71" d="100"/>
        </p:scale>
        <p:origin x="1589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7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0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4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6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29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8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7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7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6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6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9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0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1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53.png"/><Relationship Id="rId51" Type="http://schemas.openxmlformats.org/officeDocument/2006/relationships/image" Target="../media/image165.png"/><Relationship Id="rId3" Type="http://schemas.openxmlformats.org/officeDocument/2006/relationships/image" Target="../media/image41.png"/><Relationship Id="rId42" Type="http://schemas.openxmlformats.org/officeDocument/2006/relationships/image" Target="../media/image281.png"/><Relationship Id="rId47" Type="http://schemas.openxmlformats.org/officeDocument/2006/relationships/image" Target="../media/image321.png"/><Relationship Id="rId50" Type="http://schemas.openxmlformats.org/officeDocument/2006/relationships/image" Target="../media/image351.png"/><Relationship Id="rId55" Type="http://schemas.openxmlformats.org/officeDocument/2006/relationships/image" Target="../media/image1700.png"/><Relationship Id="rId38" Type="http://schemas.openxmlformats.org/officeDocument/2006/relationships/image" Target="../media/image152.png"/><Relationship Id="rId46" Type="http://schemas.openxmlformats.org/officeDocument/2006/relationships/image" Target="../media/image312.png"/><Relationship Id="rId2" Type="http://schemas.openxmlformats.org/officeDocument/2006/relationships/notesSlide" Target="../notesSlides/notesSlide1.xml"/><Relationship Id="rId41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268.png"/><Relationship Id="rId45" Type="http://schemas.openxmlformats.org/officeDocument/2006/relationships/image" Target="../media/image159.png"/><Relationship Id="rId53" Type="http://schemas.openxmlformats.org/officeDocument/2006/relationships/image" Target="../media/image167.png"/><Relationship Id="rId49" Type="http://schemas.openxmlformats.org/officeDocument/2006/relationships/image" Target="../media/image341.png"/><Relationship Id="rId44" Type="http://schemas.openxmlformats.org/officeDocument/2006/relationships/image" Target="../media/image309.png"/><Relationship Id="rId52" Type="http://schemas.openxmlformats.org/officeDocument/2006/relationships/image" Target="../media/image166.png"/><Relationship Id="rId43" Type="http://schemas.openxmlformats.org/officeDocument/2006/relationships/image" Target="../media/image2911.png"/><Relationship Id="rId48" Type="http://schemas.openxmlformats.org/officeDocument/2006/relationships/image" Target="../media/image3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2" Type="http://schemas.openxmlformats.org/officeDocument/2006/relationships/image" Target="../media/image260.png"/><Relationship Id="rId55" Type="http://schemas.openxmlformats.org/officeDocument/2006/relationships/image" Target="../media/image243.png"/><Relationship Id="rId63" Type="http://schemas.openxmlformats.org/officeDocument/2006/relationships/image" Target="../media/image251.png"/><Relationship Id="rId68" Type="http://schemas.openxmlformats.org/officeDocument/2006/relationships/image" Target="../media/image256.png"/><Relationship Id="rId76" Type="http://schemas.openxmlformats.org/officeDocument/2006/relationships/image" Target="../media/image264.png"/><Relationship Id="rId59" Type="http://schemas.openxmlformats.org/officeDocument/2006/relationships/image" Target="../media/image247.png"/><Relationship Id="rId67" Type="http://schemas.openxmlformats.org/officeDocument/2006/relationships/image" Target="../media/image255.png"/><Relationship Id="rId71" Type="http://schemas.openxmlformats.org/officeDocument/2006/relationships/image" Target="../media/image259.png"/><Relationship Id="rId2" Type="http://schemas.openxmlformats.org/officeDocument/2006/relationships/notesSlide" Target="../notesSlides/notesSlide3.xml"/><Relationship Id="rId54" Type="http://schemas.openxmlformats.org/officeDocument/2006/relationships/image" Target="../media/image219.png"/><Relationship Id="rId62" Type="http://schemas.openxmlformats.org/officeDocument/2006/relationships/image" Target="../media/image250.png"/><Relationship Id="rId70" Type="http://schemas.openxmlformats.org/officeDocument/2006/relationships/image" Target="../media/image258.png"/><Relationship Id="rId75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58" Type="http://schemas.openxmlformats.org/officeDocument/2006/relationships/image" Target="../media/image246.png"/><Relationship Id="rId66" Type="http://schemas.openxmlformats.org/officeDocument/2006/relationships/image" Target="../media/image254.png"/><Relationship Id="rId74" Type="http://schemas.openxmlformats.org/officeDocument/2006/relationships/image" Target="../media/image262.png"/><Relationship Id="rId79" Type="http://schemas.openxmlformats.org/officeDocument/2006/relationships/image" Target="../media/image110.png"/><Relationship Id="rId57" Type="http://schemas.openxmlformats.org/officeDocument/2006/relationships/image" Target="../media/image245.png"/><Relationship Id="rId61" Type="http://schemas.openxmlformats.org/officeDocument/2006/relationships/image" Target="../media/image249.png"/><Relationship Id="rId60" Type="http://schemas.openxmlformats.org/officeDocument/2006/relationships/image" Target="../media/image248.png"/><Relationship Id="rId65" Type="http://schemas.openxmlformats.org/officeDocument/2006/relationships/image" Target="../media/image253.png"/><Relationship Id="rId73" Type="http://schemas.openxmlformats.org/officeDocument/2006/relationships/image" Target="../media/image261.png"/><Relationship Id="rId52" Type="http://schemas.openxmlformats.org/officeDocument/2006/relationships/image" Target="../media/image2020.png"/><Relationship Id="rId78" Type="http://schemas.openxmlformats.org/officeDocument/2006/relationships/image" Target="../media/image266.png"/><Relationship Id="rId56" Type="http://schemas.openxmlformats.org/officeDocument/2006/relationships/image" Target="../media/image244.png"/><Relationship Id="rId64" Type="http://schemas.openxmlformats.org/officeDocument/2006/relationships/image" Target="../media/image252.png"/><Relationship Id="rId69" Type="http://schemas.openxmlformats.org/officeDocument/2006/relationships/image" Target="../media/image257.png"/><Relationship Id="rId77" Type="http://schemas.openxmlformats.org/officeDocument/2006/relationships/image" Target="../media/image265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0.png"/><Relationship Id="rId39" Type="http://schemas.openxmlformats.org/officeDocument/2006/relationships/image" Target="../media/image303.png"/><Relationship Id="rId34" Type="http://schemas.openxmlformats.org/officeDocument/2006/relationships/image" Target="../media/image298.png"/><Relationship Id="rId42" Type="http://schemas.openxmlformats.org/officeDocument/2006/relationships/image" Target="../media/image306.png"/><Relationship Id="rId25" Type="http://schemas.openxmlformats.org/officeDocument/2006/relationships/image" Target="../media/image289.png"/><Relationship Id="rId33" Type="http://schemas.openxmlformats.org/officeDocument/2006/relationships/image" Target="../media/image297.png"/><Relationship Id="rId38" Type="http://schemas.openxmlformats.org/officeDocument/2006/relationships/image" Target="../media/image302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93.png"/><Relationship Id="rId41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8.png"/><Relationship Id="rId32" Type="http://schemas.openxmlformats.org/officeDocument/2006/relationships/image" Target="../media/image296.png"/><Relationship Id="rId37" Type="http://schemas.openxmlformats.org/officeDocument/2006/relationships/image" Target="../media/image301.png"/><Relationship Id="rId40" Type="http://schemas.openxmlformats.org/officeDocument/2006/relationships/image" Target="../media/image304.png"/><Relationship Id="rId28" Type="http://schemas.openxmlformats.org/officeDocument/2006/relationships/image" Target="../media/image292.png"/><Relationship Id="rId36" Type="http://schemas.openxmlformats.org/officeDocument/2006/relationships/image" Target="../media/image300.png"/><Relationship Id="rId31" Type="http://schemas.openxmlformats.org/officeDocument/2006/relationships/image" Target="../media/image295.png"/><Relationship Id="rId44" Type="http://schemas.openxmlformats.org/officeDocument/2006/relationships/image" Target="../media/image308.png"/><Relationship Id="rId27" Type="http://schemas.openxmlformats.org/officeDocument/2006/relationships/image" Target="../media/image291.png"/><Relationship Id="rId30" Type="http://schemas.openxmlformats.org/officeDocument/2006/relationships/image" Target="../media/image294.png"/><Relationship Id="rId35" Type="http://schemas.openxmlformats.org/officeDocument/2006/relationships/image" Target="../media/image299.png"/><Relationship Id="rId43" Type="http://schemas.openxmlformats.org/officeDocument/2006/relationships/image" Target="../media/image30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Cryptography (2022 Fall)</a:t>
            </a:r>
            <a:br>
              <a:rPr lang="en-US" sz="4800" dirty="0" smtClean="0"/>
            </a:br>
            <a:r>
              <a:rPr lang="en-US" altLang="zh-CN" sz="2000" dirty="0" smtClean="0"/>
              <a:t>CTR security proof</a:t>
            </a:r>
            <a:r>
              <a:rPr lang="en-US" altLang="zh-CN" sz="2000" dirty="0" smtClean="0"/>
              <a:t>, MAC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OFB: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length-preserving PRF/PRP/</a:t>
                </a:r>
                <a:r>
                  <a:rPr lang="en-US" sz="2400" dirty="0" err="1" smtClean="0"/>
                  <a:t>sPRP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3" y="2814471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393" y="2814471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3" y="2814471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7" y="3960384"/>
                <a:ext cx="35236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18" y="4493701"/>
                <a:ext cx="2550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806" y="4496102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46" y="449370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6200000" flipH="1">
            <a:off x="3121343" y="403084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86693" y="3525671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77293" y="3528072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4390" y="3525671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23601"/>
                <a:ext cx="2926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750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73" y="2344432"/>
                <a:ext cx="29264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 flipH="1">
            <a:off x="2279922" y="2621431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48" y="3967145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28" y="3964207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4259513" y="2492155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28" y="3964207"/>
                <a:ext cx="2558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771098" y="2494824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84972" y="3700931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74365" y="2496971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8239" y="3703078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5" idx="0"/>
          </p:cNvCxnSpPr>
          <p:nvPr/>
        </p:nvCxnSpPr>
        <p:spPr>
          <a:xfrm>
            <a:off x="2426244" y="2494824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74959" y="2494824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48521" y="2489351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69047" y="2492020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631" y="3955476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16200000" flipH="1">
            <a:off x="4108974" y="4025937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72" y="3960127"/>
                <a:ext cx="35774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6200000" flipH="1">
            <a:off x="5067765" y="4030588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306468" y="4172501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273918" y="4174522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61015" y="4172501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</a:t>
                </a:r>
                <a:r>
                  <a:rPr lang="en-US" sz="2400" dirty="0" smtClean="0"/>
                  <a:t> 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flip a bit of any of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ciphertext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</a:t>
                </a:r>
                <a:r>
                  <a:rPr lang="en-US" sz="2000" dirty="0" smtClean="0"/>
                  <a:t>the message will </a:t>
                </a:r>
                <a:r>
                  <a:rPr lang="en-US" sz="2000" dirty="0"/>
                  <a:t>be </a:t>
                </a:r>
                <a:r>
                  <a:rPr lang="en-US" sz="2000" dirty="0" smtClean="0"/>
                  <a:t>flipped, </a:t>
                </a:r>
                <a:r>
                  <a:rPr lang="en-US" sz="2000" dirty="0"/>
                  <a:t>without being detected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18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5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CTR: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length-preserving PRF/PRP/</a:t>
                </a:r>
                <a:r>
                  <a:rPr lang="en-US" sz="2400" dirty="0" err="1" smtClean="0"/>
                  <a:t>sPRP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4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05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05" y="2908439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05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539" y="4054352"/>
                <a:ext cx="35236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51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30" y="4587669"/>
                <a:ext cx="2550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18" y="4590070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8" y="4587669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 flipH="1">
            <a:off x="3752855" y="412481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18205" y="361963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08805" y="362204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5902" y="361963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12" y="4559694"/>
                <a:ext cx="36413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85" y="2161401"/>
                <a:ext cx="36413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67" r="-11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 flipH="1">
            <a:off x="2947182" y="2438400"/>
            <a:ext cx="2473" cy="212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60" y="4061113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140" y="4058175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40" y="4058175"/>
                <a:ext cx="2558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5880033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43" y="4049444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475" r="-50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 flipH="1">
            <a:off x="4740486" y="411990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84" y="4054095"/>
                <a:ext cx="35774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8475" r="-678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6200000" flipH="1">
            <a:off x="5699277" y="412455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37980" y="4266469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05430" y="4268490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92527" y="4266469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99105" y="2161401"/>
                <a:ext cx="7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105" y="2161401"/>
                <a:ext cx="76809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506566" y="2161401"/>
                <a:ext cx="7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66" y="2161401"/>
                <a:ext cx="76809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555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80305" y="2161401"/>
                <a:ext cx="76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05" y="2161401"/>
                <a:ext cx="768094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5556" r="-63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4893855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09634" y="2438400"/>
            <a:ext cx="371" cy="45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Attack:</a:t>
                </a:r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flip a bit of any of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ciphertext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the message will be </a:t>
                </a:r>
                <a:r>
                  <a:rPr lang="en-US" sz="2000" dirty="0" smtClean="0"/>
                  <a:t>flipped</a:t>
                </a:r>
                <a:r>
                  <a:rPr lang="en-US" sz="2000" dirty="0"/>
                  <a:t>, without being </a:t>
                </a:r>
                <a:r>
                  <a:rPr lang="en-US" sz="2000" dirty="0" smtClean="0"/>
                  <a:t>detected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3000"/>
                <a:ext cx="9144000" cy="904863"/>
              </a:xfrm>
              <a:prstGeom prst="rect">
                <a:avLst/>
              </a:prstGeom>
              <a:blipFill rotWithShape="0">
                <a:blip r:embed="rId21"/>
                <a:stretch>
                  <a:fillRect l="-1000" t="-67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0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97605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CBC: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 length-preserving PRP/</a:t>
                </a:r>
                <a:r>
                  <a:rPr lang="en-US" sz="2400" dirty="0" err="1" smtClean="0"/>
                  <a:t>sPRP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7605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53393" y="317760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93" y="3177608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43993" y="317760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93" y="3177608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34593" y="3177608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93" y="3177608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2303" y="2231005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303" y="2231005"/>
                <a:ext cx="34887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0735" y="2233406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35" y="2233406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96890" y="2231005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90" y="2231005"/>
                <a:ext cx="35420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52697" y="4356168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97" y="4356168"/>
                <a:ext cx="25507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5260" y="43585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60" y="4358569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71100" y="435616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0" y="4356168"/>
                <a:ext cx="260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896332" y="257377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96293" y="3888808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886893" y="3891209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73990" y="3888808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436537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365371"/>
                <a:ext cx="2926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8750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45673" y="2707569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73" y="2707569"/>
                <a:ext cx="29264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3" idx="0"/>
          </p:cNvCxnSpPr>
          <p:nvPr/>
        </p:nvCxnSpPr>
        <p:spPr>
          <a:xfrm flipH="1">
            <a:off x="2889522" y="2984568"/>
            <a:ext cx="2473" cy="13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77639" y="27114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39" y="2711449"/>
                <a:ext cx="25327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3898833" y="2949696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01351" y="2853689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866612" y="257083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47919" y="270851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19" y="2708511"/>
                <a:ext cx="2532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4869113" y="294675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857212" y="257083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38519" y="270851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19" y="2708511"/>
                <a:ext cx="25327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5859713" y="294675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380698" y="2857961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80698" y="2857961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94572" y="4064068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83965" y="2860108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383965" y="2860108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97839" y="4066215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0" y="4733937"/>
                <a:ext cx="9144000" cy="90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flip a bit of the initial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same bit (location)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will be </a:t>
                </a:r>
                <a:r>
                  <a:rPr lang="en-US" sz="2000" dirty="0"/>
                  <a:t>flipped, without being </a:t>
                </a:r>
                <a:r>
                  <a:rPr lang="en-US" sz="2000" dirty="0" smtClean="0"/>
                  <a:t>detected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3937"/>
                <a:ext cx="9144000" cy="904863"/>
              </a:xfrm>
              <a:prstGeom prst="rect">
                <a:avLst/>
              </a:prstGeom>
              <a:blipFill rotWithShape="0">
                <a:blip r:embed="rId18"/>
                <a:stretch>
                  <a:fillRect l="-1000" t="-676" b="-8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54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Encryption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Integrity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ECB: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length-preserving PRP/</a:t>
                </a:r>
                <a:r>
                  <a:rPr lang="en-US" sz="2400" dirty="0" err="1" smtClean="0"/>
                  <a:t>sPRP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535531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24200" y="2839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8397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14800" y="2839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839720"/>
                <a:ext cx="685800" cy="68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5400" y="28397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8397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93110" y="20574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10" y="2057400"/>
                <a:ext cx="34887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526" r="-70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1542" y="20598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542" y="2059801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7697" y="20574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697" y="2057400"/>
                <a:ext cx="35420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621" r="-86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23504" y="40182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504" y="4018280"/>
                <a:ext cx="25507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6067" y="40206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67" y="4020681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41907" y="40182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7" y="4018280"/>
                <a:ext cx="26039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 flipH="1">
            <a:off x="3467100" y="233439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 flipH="1">
            <a:off x="4457700" y="233680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5444797" y="233439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67100" y="35509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57700" y="35533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44797" y="35509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364605"/>
                <a:ext cx="9144000" cy="1237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Attacks: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Change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the order of ciphertext blocks: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decryption: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message blocks will be reordered, </a:t>
                </a:r>
                <a:r>
                  <a:rPr lang="en-US" dirty="0"/>
                  <a:t>without being </a:t>
                </a:r>
                <a:r>
                  <a:rPr lang="en-US" dirty="0" smtClean="0"/>
                  <a:t>detected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64605"/>
                <a:ext cx="9144000" cy="1237262"/>
              </a:xfrm>
              <a:prstGeom prst="rect">
                <a:avLst/>
              </a:prstGeom>
              <a:blipFill rotWithShape="0">
                <a:blip r:embed="rId13"/>
                <a:stretch>
                  <a:fillRect l="-1000" t="-493" b="-5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0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00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Message Authentication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90152"/>
                <a:ext cx="9144000" cy="5015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Objective: </a:t>
                </a:r>
                <a:r>
                  <a:rPr lang="en-US" sz="2400" dirty="0" smtClean="0"/>
                  <a:t>ensures message integrity in the following sense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Detect unauthorized </a:t>
                </a:r>
                <a:r>
                  <a:rPr lang="en-US" sz="2000" u="sng" dirty="0" smtClean="0"/>
                  <a:t>modification</a:t>
                </a:r>
                <a:r>
                  <a:rPr lang="en-US" sz="2000" dirty="0" smtClean="0"/>
                  <a:t> of a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Detect unauthorized </a:t>
                </a:r>
                <a:r>
                  <a:rPr lang="en-US" sz="2000" u="sng" dirty="0" smtClean="0"/>
                  <a:t>injection</a:t>
                </a:r>
                <a:r>
                  <a:rPr lang="en-US" sz="2000" dirty="0" smtClean="0"/>
                  <a:t> of a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sz="2400" b="1" dirty="0" smtClean="0"/>
                  <a:t>message authentication code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(MAC) </a:t>
                </a:r>
                <a:r>
                  <a:rPr lang="en-US" sz="2400" dirty="0" smtClean="0"/>
                  <a:t>is a tuple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of three PPT algorithms,  where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/>
                  <a:t>: key-generation,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tag-generation,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verification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Correctness</a:t>
                </a:r>
                <a:r>
                  <a:rPr lang="en-US" sz="2000" dirty="0" smtClean="0"/>
                  <a:t>: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𝐕𝐫𝐟𝐲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𝐌𝐚𝐜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0152"/>
                <a:ext cx="9144000" cy="501509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2" b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990600" y="2681585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681585"/>
                <a:ext cx="43255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7742500" y="2664767"/>
                <a:ext cx="43255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2500" y="2664767"/>
                <a:ext cx="43255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209800" y="2895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819400" y="2495550"/>
                <a:ext cx="2590800" cy="2857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essage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2495550"/>
                <a:ext cx="2590800" cy="285750"/>
              </a:xfrm>
              <a:prstGeom prst="rect">
                <a:avLst/>
              </a:prstGeom>
              <a:blipFill rotWithShape="0">
                <a:blip r:embed="rId6"/>
                <a:stretch>
                  <a:fillRect t="-22449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507039" y="2495550"/>
                <a:ext cx="533400" cy="2857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tag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7039" y="2495550"/>
                <a:ext cx="533400" cy="285750"/>
              </a:xfrm>
              <a:prstGeom prst="rect">
                <a:avLst/>
              </a:prstGeom>
              <a:blipFill rotWithShape="0">
                <a:blip r:embed="rId7"/>
                <a:stretch>
                  <a:fillRect l="-15556" t="-22449" r="-3333" b="-448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36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975" y="22860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15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7746"/>
                <a:ext cx="9144000" cy="3120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𝑐𝑡𝑟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for</a:t>
                </a:r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7746"/>
                <a:ext cx="9144000" cy="3120854"/>
              </a:xfrm>
              <a:prstGeom prst="rect">
                <a:avLst/>
              </a:prstGeom>
              <a:blipFill>
                <a:blip r:embed="rId3"/>
                <a:stretch>
                  <a:fillRect l="-1000" t="-195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38793" y="45925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3" y="4592575"/>
                <a:ext cx="685800" cy="68580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29393" y="45925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93" y="4592575"/>
                <a:ext cx="685800" cy="68580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19993" y="45925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93" y="4592575"/>
                <a:ext cx="685800" cy="68580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6438" y="5517435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8" y="5517435"/>
                <a:ext cx="352367" cy="276999"/>
              </a:xfrm>
              <a:prstGeom prst="rect">
                <a:avLst/>
              </a:prstGeom>
              <a:blipFill>
                <a:blip r:embed="rId40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81529" y="6050752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29" y="6050752"/>
                <a:ext cx="255070" cy="276999"/>
              </a:xfrm>
              <a:prstGeom prst="rect">
                <a:avLst/>
              </a:prstGeom>
              <a:blipFill>
                <a:blip r:embed="rId41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44106" y="605315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06" y="6053153"/>
                <a:ext cx="260391" cy="276999"/>
              </a:xfrm>
              <a:prstGeom prst="rect">
                <a:avLst/>
              </a:prstGeom>
              <a:blipFill>
                <a:blip r:embed="rId4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0896" y="605075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96" y="6050752"/>
                <a:ext cx="260391" cy="276999"/>
              </a:xfrm>
              <a:prstGeom prst="rect">
                <a:avLst/>
              </a:prstGeom>
              <a:blipFill>
                <a:blip r:embed="rId43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 flipH="1">
            <a:off x="1195754" y="558789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19" idx="0"/>
          </p:cNvCxnSpPr>
          <p:nvPr/>
        </p:nvCxnSpPr>
        <p:spPr>
          <a:xfrm flipH="1">
            <a:off x="1380663" y="5278375"/>
            <a:ext cx="1030" cy="31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0" idx="0"/>
          </p:cNvCxnSpPr>
          <p:nvPr/>
        </p:nvCxnSpPr>
        <p:spPr>
          <a:xfrm flipH="1">
            <a:off x="2371532" y="5306176"/>
            <a:ext cx="1703" cy="28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2" idx="0"/>
          </p:cNvCxnSpPr>
          <p:nvPr/>
        </p:nvCxnSpPr>
        <p:spPr>
          <a:xfrm>
            <a:off x="3359390" y="5303775"/>
            <a:ext cx="2742" cy="28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1000" y="6022777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22777"/>
                <a:ext cx="364139" cy="276999"/>
              </a:xfrm>
              <a:prstGeom prst="rect">
                <a:avLst/>
              </a:prstGeom>
              <a:blipFill>
                <a:blip r:embed="rId44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3473" y="4096707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3" y="4096707"/>
                <a:ext cx="364139" cy="276999"/>
              </a:xfrm>
              <a:prstGeom prst="rect">
                <a:avLst/>
              </a:prstGeom>
              <a:blipFill rotWithShape="0">
                <a:blip r:embed="rId45"/>
                <a:stretch>
                  <a:fillRect l="-13333" r="-11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 flipH="1">
            <a:off x="563070" y="4373706"/>
            <a:ext cx="2473" cy="171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52759" y="5524196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59" y="5524196"/>
                <a:ext cx="255807" cy="276999"/>
              </a:xfrm>
              <a:prstGeom prst="rect">
                <a:avLst/>
              </a:prstGeom>
              <a:blipFill>
                <a:blip r:embed="rId46"/>
                <a:stretch>
                  <a:fillRect l="-24390" r="-2926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43628" y="5521258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28" y="5521258"/>
                <a:ext cx="255807" cy="276999"/>
              </a:xfrm>
              <a:prstGeom prst="rect">
                <a:avLst/>
              </a:prstGeom>
              <a:blipFill>
                <a:blip r:embed="rId47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34228" y="5521258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228" y="5521258"/>
                <a:ext cx="255807" cy="276999"/>
              </a:xfrm>
              <a:prstGeom prst="rect">
                <a:avLst/>
              </a:prstGeom>
              <a:blipFill>
                <a:blip r:embed="rId48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41" idx="2"/>
            <a:endCxn id="7" idx="0"/>
          </p:cNvCxnSpPr>
          <p:nvPr/>
        </p:nvCxnSpPr>
        <p:spPr>
          <a:xfrm>
            <a:off x="3359591" y="4373706"/>
            <a:ext cx="3302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54631" y="5512527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31" y="5512527"/>
                <a:ext cx="357742" cy="276999"/>
              </a:xfrm>
              <a:prstGeom prst="rect">
                <a:avLst/>
              </a:prstGeom>
              <a:blipFill>
                <a:blip r:embed="rId49"/>
                <a:stretch>
                  <a:fillRect l="-8475" r="-508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 flipH="1">
            <a:off x="2203974" y="5582988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36572" y="5517178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572" y="5517178"/>
                <a:ext cx="357742" cy="276999"/>
              </a:xfrm>
              <a:prstGeom prst="rect">
                <a:avLst/>
              </a:prstGeom>
              <a:blipFill>
                <a:blip r:embed="rId50"/>
                <a:stretch>
                  <a:fillRect l="-8475" r="-50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6200000" flipH="1">
            <a:off x="3162765" y="5587639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</p:cNvCxnSpPr>
          <p:nvPr/>
        </p:nvCxnSpPr>
        <p:spPr>
          <a:xfrm>
            <a:off x="1380663" y="5801195"/>
            <a:ext cx="217" cy="27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10" idx="0"/>
          </p:cNvCxnSpPr>
          <p:nvPr/>
        </p:nvCxnSpPr>
        <p:spPr>
          <a:xfrm>
            <a:off x="2371532" y="5798257"/>
            <a:ext cx="2770" cy="25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11" idx="0"/>
          </p:cNvCxnSpPr>
          <p:nvPr/>
        </p:nvCxnSpPr>
        <p:spPr>
          <a:xfrm flipH="1">
            <a:off x="3361092" y="5798257"/>
            <a:ext cx="1040" cy="25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0693" y="4096707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93" y="4096707"/>
                <a:ext cx="768095" cy="276999"/>
              </a:xfrm>
              <a:prstGeom prst="rect">
                <a:avLst/>
              </a:prstGeom>
              <a:blipFill rotWithShape="0">
                <a:blip r:embed="rId51"/>
                <a:stretch>
                  <a:fillRect l="-5556" r="-7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89104" y="4096707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04" y="4096707"/>
                <a:ext cx="768095" cy="276999"/>
              </a:xfrm>
              <a:prstGeom prst="rect">
                <a:avLst/>
              </a:prstGeom>
              <a:blipFill rotWithShape="0">
                <a:blip r:embed="rId52"/>
                <a:stretch>
                  <a:fillRect l="-5556" r="-7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75543" y="4096707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43" y="4096707"/>
                <a:ext cx="768095" cy="276999"/>
              </a:xfrm>
              <a:prstGeom prst="rect">
                <a:avLst/>
              </a:prstGeom>
              <a:blipFill rotWithShape="0">
                <a:blip r:embed="rId53"/>
                <a:stretch>
                  <a:fillRect l="-5556" r="-7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40" idx="2"/>
            <a:endCxn id="6" idx="0"/>
          </p:cNvCxnSpPr>
          <p:nvPr/>
        </p:nvCxnSpPr>
        <p:spPr>
          <a:xfrm flipH="1">
            <a:off x="2372293" y="4373706"/>
            <a:ext cx="859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5" idx="0"/>
          </p:cNvCxnSpPr>
          <p:nvPr/>
        </p:nvCxnSpPr>
        <p:spPr>
          <a:xfrm flipH="1">
            <a:off x="1381693" y="4373706"/>
            <a:ext cx="3048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23"/>
              <p:cNvSpPr/>
              <p:nvPr/>
            </p:nvSpPr>
            <p:spPr>
              <a:xfrm>
                <a:off x="3886200" y="4114800"/>
                <a:ext cx="4648200" cy="232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a PRF, then CTR is IND-CPA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can be PRF, PRP, </a:t>
                </a:r>
                <a:r>
                  <a:rPr lang="en-US" sz="2000" dirty="0" err="1" smtClean="0"/>
                  <a:t>sPRP</a:t>
                </a:r>
                <a:endParaRPr lang="en-US" sz="2000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𝑐𝑡𝑟</m:t>
                    </m:r>
                  </m:oMath>
                </a14:m>
                <a:r>
                  <a:rPr lang="en-US" sz="2000" dirty="0"/>
                  <a:t> can never be reused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𝑐𝑡𝑟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wil repeat </a:t>
                </a:r>
                <a:r>
                  <a:rPr lang="en-US" sz="2000" dirty="0"/>
                  <a:t>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encryptions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cannot be too small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Encryption and decryption in parallel</a:t>
                </a:r>
              </a:p>
            </p:txBody>
          </p:sp>
        </mc:Choice>
        <mc:Fallback xmlns="">
          <p:sp>
            <p:nvSpPr>
              <p:cNvPr id="53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4648200" cy="2322174"/>
              </a:xfrm>
              <a:prstGeom prst="rect">
                <a:avLst/>
              </a:prstGeom>
              <a:blipFill rotWithShape="0">
                <a:blip r:embed="rId55"/>
                <a:stretch>
                  <a:fillRect l="-1181" r="-787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3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66800"/>
                <a:ext cx="9144000" cy="5329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THEOREM: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a PRF, then CTR is IND-CPA secure.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the CTR mode of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replace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CTR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choose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𝑐𝑡𝑟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for</a:t>
                </a:r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proof is done by showing that for any PPT algorithm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1: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2: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329023"/>
              </a:xfrm>
              <a:prstGeom prst="rect">
                <a:avLst/>
              </a:prstGeom>
              <a:blipFill>
                <a:blip r:embed="rId3"/>
                <a:stretch>
                  <a:fillRect l="-1000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1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8026" y="762000"/>
            <a:ext cx="1785769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79732" y="7620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732" y="762000"/>
                <a:ext cx="1330868" cy="510540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5412887" y="12378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874" y="947047"/>
                <a:ext cx="183248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874" y="947047"/>
                <a:ext cx="1832489" cy="299313"/>
              </a:xfrm>
              <a:prstGeom prst="rect">
                <a:avLst/>
              </a:prstGeom>
              <a:blipFill rotWithShape="0">
                <a:blip r:embed="rId55"/>
                <a:stretch>
                  <a:fillRect l="-333" r="-333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7050" y="1681051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50" y="1681051"/>
                <a:ext cx="1908278" cy="299313"/>
              </a:xfrm>
              <a:prstGeom prst="rect">
                <a:avLst/>
              </a:prstGeom>
              <a:blipFill rotWithShape="0">
                <a:blip r:embed="rId56"/>
                <a:stretch>
                  <a:fillRect l="-4153" t="-2041" r="-415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5412888" y="16764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02496" y="2559811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84292" y="2275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292" y="2275793"/>
                <a:ext cx="736740" cy="276999"/>
              </a:xfrm>
              <a:prstGeom prst="rect">
                <a:avLst/>
              </a:prstGeom>
              <a:blipFill rotWithShape="0">
                <a:blip r:embed="rId57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65316" y="2542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316" y="2542401"/>
                <a:ext cx="1245084" cy="276999"/>
              </a:xfrm>
              <a:prstGeom prst="rect">
                <a:avLst/>
              </a:prstGeom>
              <a:blipFill rotWithShape="0">
                <a:blip r:embed="rId58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09600" y="7620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762000"/>
                <a:ext cx="1330868" cy="510540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28577" y="12893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77" y="1289324"/>
                <a:ext cx="1335302" cy="276999"/>
              </a:xfrm>
              <a:prstGeom prst="rect">
                <a:avLst/>
              </a:prstGeom>
              <a:blipFill rotWithShape="0">
                <a:blip r:embed="rId60"/>
                <a:stretch>
                  <a:fillRect l="-3653" r="-45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1926788" y="13902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05611" y="990600"/>
                <a:ext cx="1263616" cy="368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611" y="990600"/>
                <a:ext cx="1263616" cy="368947"/>
              </a:xfrm>
              <a:prstGeom prst="rect">
                <a:avLst/>
              </a:prstGeom>
              <a:blipFill rotWithShape="0">
                <a:blip r:embed="rId61"/>
                <a:stretch>
                  <a:fillRect r="-14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1957962" y="15426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7836" y="1551801"/>
                <a:ext cx="1302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36" y="1551801"/>
                <a:ext cx="1302088" cy="276999"/>
              </a:xfrm>
              <a:prstGeom prst="rect">
                <a:avLst/>
              </a:prstGeom>
              <a:blipFill rotWithShape="0">
                <a:blip r:embed="rId62"/>
                <a:stretch>
                  <a:fillRect l="-6075" t="-4444" r="-65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1923325" y="27618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94036" y="2471047"/>
                <a:ext cx="1219436" cy="3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036" y="2471047"/>
                <a:ext cx="1219436" cy="321370"/>
              </a:xfrm>
              <a:prstGeom prst="rect">
                <a:avLst/>
              </a:prstGeom>
              <a:blipFill rotWithShape="0">
                <a:blip r:embed="rId63"/>
                <a:stretch>
                  <a:fillRect r="-1500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0800000" flipH="1">
            <a:off x="1954499" y="29142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04350" y="2923401"/>
                <a:ext cx="1570623" cy="3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𝒪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𝑐𝑡𝑟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350" y="2923401"/>
                <a:ext cx="1570623" cy="321370"/>
              </a:xfrm>
              <a:prstGeom prst="rect">
                <a:avLst/>
              </a:prstGeom>
              <a:blipFill rotWithShape="0">
                <a:blip r:embed="rId64"/>
                <a:stretch>
                  <a:fillRect r="-116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4220" y="2590800"/>
                <a:ext cx="1291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20" y="2590800"/>
                <a:ext cx="1291123" cy="276999"/>
              </a:xfrm>
              <a:prstGeom prst="rect">
                <a:avLst/>
              </a:prstGeom>
              <a:blipFill rotWithShape="0">
                <a:blip r:embed="rId65"/>
                <a:stretch>
                  <a:fillRect l="-3302" r="-47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88984" y="2895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84" y="2895600"/>
                <a:ext cx="989310" cy="276999"/>
              </a:xfrm>
              <a:prstGeom prst="rect">
                <a:avLst/>
              </a:prstGeom>
              <a:blipFill rotWithShape="0">
                <a:blip r:embed="rId66"/>
                <a:stretch>
                  <a:fillRect l="-8642" t="-2222" r="-555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5414592" y="35052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18054" y="42096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12164" y="39188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164" y="3918847"/>
                <a:ext cx="248721" cy="276999"/>
              </a:xfrm>
              <a:prstGeom prst="rect">
                <a:avLst/>
              </a:prstGeom>
              <a:blipFill rotWithShape="0">
                <a:blip r:embed="rId67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5418055" y="46482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733744" y="42611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44" y="4261124"/>
                <a:ext cx="1335302" cy="276999"/>
              </a:xfrm>
              <a:prstGeom prst="rect">
                <a:avLst/>
              </a:prstGeom>
              <a:blipFill rotWithShape="0">
                <a:blip r:embed="rId68"/>
                <a:stretch>
                  <a:fillRect l="-3182" r="-45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1931955" y="43620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 flipH="1">
            <a:off x="1963129" y="45144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418110" y="53340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29722" y="53388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22" y="5338846"/>
                <a:ext cx="237244" cy="276999"/>
              </a:xfrm>
              <a:prstGeom prst="rect">
                <a:avLst/>
              </a:prstGeom>
              <a:blipFill rotWithShape="0">
                <a:blip r:embed="rId69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319749" y="5932967"/>
                <a:ext cx="227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49" y="5932967"/>
                <a:ext cx="227562" cy="276999"/>
              </a:xfrm>
              <a:prstGeom prst="rect">
                <a:avLst/>
              </a:prstGeom>
              <a:blipFill rotWithShape="0">
                <a:blip r:embed="rId70"/>
                <a:stretch>
                  <a:fillRect l="-27027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05611" y="3967225"/>
                <a:ext cx="1263616" cy="368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611" y="3967225"/>
                <a:ext cx="1263616" cy="368947"/>
              </a:xfrm>
              <a:prstGeom prst="rect">
                <a:avLst/>
              </a:prstGeom>
              <a:blipFill rotWithShape="0">
                <a:blip r:embed="rId71"/>
                <a:stretch>
                  <a:fillRect r="-1449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117836" y="4528426"/>
                <a:ext cx="1302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36" y="4528426"/>
                <a:ext cx="1302088" cy="276999"/>
              </a:xfrm>
              <a:prstGeom prst="rect">
                <a:avLst/>
              </a:prstGeom>
              <a:blipFill rotWithShape="0">
                <a:blip r:embed="rId72"/>
                <a:stretch>
                  <a:fillRect l="-6075" t="-4444" r="-65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096000" y="1399401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99401"/>
                <a:ext cx="413959" cy="276999"/>
              </a:xfrm>
              <a:prstGeom prst="rect">
                <a:avLst/>
              </a:prstGeom>
              <a:blipFill rotWithShape="0">
                <a:blip r:embed="rId73"/>
                <a:stretch>
                  <a:fillRect l="-10294" r="-441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387050" y="4653687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50" y="4653687"/>
                <a:ext cx="1908278" cy="299313"/>
              </a:xfrm>
              <a:prstGeom prst="rect">
                <a:avLst/>
              </a:prstGeom>
              <a:blipFill rotWithShape="0">
                <a:blip r:embed="rId74"/>
                <a:stretch>
                  <a:fillRect l="-4153" r="-4153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096000" y="4372037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72037"/>
                <a:ext cx="413959" cy="276999"/>
              </a:xfrm>
              <a:prstGeom prst="rect">
                <a:avLst/>
              </a:prstGeom>
              <a:blipFill rotWithShape="0">
                <a:blip r:embed="rId75"/>
                <a:stretch>
                  <a:fillRect l="-10294" r="-4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387050" y="3493625"/>
                <a:ext cx="197855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𝑐𝑡𝑟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50" y="3493625"/>
                <a:ext cx="1978555" cy="299313"/>
              </a:xfrm>
              <a:prstGeom prst="rect">
                <a:avLst/>
              </a:prstGeom>
              <a:blipFill rotWithShape="0">
                <a:blip r:embed="rId76"/>
                <a:stretch>
                  <a:fillRect l="-4012" r="-4321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096000" y="3211975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11975"/>
                <a:ext cx="364139" cy="276999"/>
              </a:xfrm>
              <a:prstGeom prst="rect">
                <a:avLst/>
              </a:prstGeom>
              <a:blipFill rotWithShape="0">
                <a:blip r:embed="rId77"/>
                <a:stretch>
                  <a:fillRect l="-11667" r="-11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19200" y="180982"/>
                <a:ext cx="6875682" cy="504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1: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80982"/>
                <a:ext cx="6875682" cy="504818"/>
              </a:xfrm>
              <a:prstGeom prst="rect">
                <a:avLst/>
              </a:prstGeom>
              <a:blipFill rotWithShape="0">
                <a:blip r:embed="rId52"/>
                <a:stretch>
                  <a:fillRect l="-709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7"/>
              <p:cNvSpPr txBox="1"/>
              <p:nvPr/>
            </p:nvSpPr>
            <p:spPr>
              <a:xfrm>
                <a:off x="3721100" y="5223805"/>
                <a:ext cx="154196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00" y="5223805"/>
                <a:ext cx="1541961" cy="617861"/>
              </a:xfrm>
              <a:prstGeom prst="rect">
                <a:avLst/>
              </a:prstGeom>
              <a:blipFill rotWithShape="0">
                <a:blip r:embed="rId78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9600" y="6096000"/>
                <a:ext cx="8077200" cy="504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096000"/>
                <a:ext cx="8077200" cy="504818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3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8422" y="762000"/>
            <a:ext cx="2542373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36732" y="7620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732" y="762000"/>
                <a:ext cx="1330868" cy="510540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4269887" y="12378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23874" y="947047"/>
                <a:ext cx="183248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74" y="947047"/>
                <a:ext cx="1832489" cy="299313"/>
              </a:xfrm>
              <a:prstGeom prst="rect">
                <a:avLst/>
              </a:prstGeom>
              <a:blipFill rotWithShape="0">
                <a:blip r:embed="rId25"/>
                <a:stretch>
                  <a:fillRect l="-332" r="-3322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44050" y="1681051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50" y="1681051"/>
                <a:ext cx="1908278" cy="299313"/>
              </a:xfrm>
              <a:prstGeom prst="rect">
                <a:avLst/>
              </a:prstGeom>
              <a:blipFill rotWithShape="0">
                <a:blip r:embed="rId26"/>
                <a:stretch>
                  <a:fillRect l="-3195" t="-2041" r="-383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4269888" y="16764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9496" y="2559811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41292" y="2275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292" y="2275793"/>
                <a:ext cx="736740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22316" y="2542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316" y="2542401"/>
                <a:ext cx="1245084" cy="276999"/>
              </a:xfrm>
              <a:prstGeom prst="rect">
                <a:avLst/>
              </a:prstGeom>
              <a:blipFill rotWithShape="0">
                <a:blip r:embed="rId28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4778" y="12893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78" y="1289324"/>
                <a:ext cx="1335302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3196" r="-91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08957" y="2590800"/>
                <a:ext cx="1291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957" y="2590800"/>
                <a:ext cx="1291123" cy="276999"/>
              </a:xfrm>
              <a:prstGeom prst="rect">
                <a:avLst/>
              </a:prstGeom>
              <a:blipFill rotWithShape="0">
                <a:blip r:embed="rId30"/>
                <a:stretch>
                  <a:fillRect l="-3791" r="-4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10770" y="2895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70" y="2895600"/>
                <a:ext cx="989310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8642" t="-2222" r="-617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4271592" y="35052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275054" y="42096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333775" y="3918847"/>
                <a:ext cx="178741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775" y="3918847"/>
                <a:ext cx="1787412" cy="299313"/>
              </a:xfrm>
              <a:prstGeom prst="rect">
                <a:avLst/>
              </a:prstGeom>
              <a:blipFill rotWithShape="0">
                <a:blip r:embed="rId32"/>
                <a:stretch>
                  <a:fillRect l="-1365" t="-2041" r="-443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4275055" y="46482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64778" y="42611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78" y="4261124"/>
                <a:ext cx="1335302" cy="276999"/>
              </a:xfrm>
              <a:prstGeom prst="rect">
                <a:avLst/>
              </a:prstGeom>
              <a:blipFill rotWithShape="0">
                <a:blip r:embed="rId33"/>
                <a:stretch>
                  <a:fillRect l="-3196" r="-91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4275110" y="53340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986722" y="53388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722" y="5338846"/>
                <a:ext cx="237244" cy="276999"/>
              </a:xfrm>
              <a:prstGeom prst="rect">
                <a:avLst/>
              </a:prstGeom>
              <a:blipFill rotWithShape="0">
                <a:blip r:embed="rId34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953000" y="1399401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399401"/>
                <a:ext cx="413959" cy="276999"/>
              </a:xfrm>
              <a:prstGeom prst="rect">
                <a:avLst/>
              </a:prstGeom>
              <a:blipFill rotWithShape="0">
                <a:blip r:embed="rId35"/>
                <a:stretch>
                  <a:fillRect l="-11940" r="-59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244050" y="4653687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50" y="4653687"/>
                <a:ext cx="1908278" cy="299313"/>
              </a:xfrm>
              <a:prstGeom prst="rect">
                <a:avLst/>
              </a:prstGeom>
              <a:blipFill rotWithShape="0">
                <a:blip r:embed="rId36"/>
                <a:stretch>
                  <a:fillRect l="-3195" r="-3834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953000" y="4372037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372037"/>
                <a:ext cx="413959" cy="276999"/>
              </a:xfrm>
              <a:prstGeom prst="rect">
                <a:avLst/>
              </a:prstGeom>
              <a:blipFill rotWithShape="0">
                <a:blip r:embed="rId37"/>
                <a:stretch>
                  <a:fillRect l="-11940" r="-597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244050" y="3493625"/>
                <a:ext cx="197855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𝑐𝑡𝑟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50" y="3493625"/>
                <a:ext cx="1978555" cy="299313"/>
              </a:xfrm>
              <a:prstGeom prst="rect">
                <a:avLst/>
              </a:prstGeom>
              <a:blipFill rotWithShape="0">
                <a:blip r:embed="rId38"/>
                <a:stretch>
                  <a:fillRect l="-3077" r="-3692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53000" y="3211975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211975"/>
                <a:ext cx="364139" cy="276999"/>
              </a:xfrm>
              <a:prstGeom prst="rect">
                <a:avLst/>
              </a:prstGeom>
              <a:blipFill rotWithShape="0">
                <a:blip r:embed="rId39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63941" y="135072"/>
                <a:ext cx="5141685" cy="550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2: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941" y="135072"/>
                <a:ext cx="5141685" cy="550728"/>
              </a:xfrm>
              <a:prstGeom prst="rect">
                <a:avLst/>
              </a:prstGeom>
              <a:blipFill rotWithShape="0">
                <a:blip r:embed="rId40"/>
                <a:stretch>
                  <a:fillRect l="-1068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7"/>
              <p:cNvSpPr txBox="1"/>
              <p:nvPr/>
            </p:nvSpPr>
            <p:spPr>
              <a:xfrm>
                <a:off x="1752651" y="5223805"/>
                <a:ext cx="254742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51" y="5223805"/>
                <a:ext cx="2547429" cy="617861"/>
              </a:xfrm>
              <a:prstGeom prst="rect">
                <a:avLst/>
              </a:prstGeom>
              <a:blipFill rotWithShape="0">
                <a:blip r:embed="rId41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53"/>
              <p:cNvSpPr txBox="1"/>
              <p:nvPr/>
            </p:nvSpPr>
            <p:spPr>
              <a:xfrm rot="16200000">
                <a:off x="970791" y="3134436"/>
                <a:ext cx="1211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91" y="3134436"/>
                <a:ext cx="1211870" cy="276999"/>
              </a:xfrm>
              <a:prstGeom prst="rect">
                <a:avLst/>
              </a:prstGeom>
              <a:blipFill rotWithShape="0">
                <a:blip r:embed="rId42"/>
                <a:stretch>
                  <a:fillRect l="-6667" t="-7071" r="-35556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44379" y="760926"/>
                <a:ext cx="1155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𝐅𝐮𝐧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79" y="760926"/>
                <a:ext cx="1155701" cy="276999"/>
              </a:xfrm>
              <a:prstGeom prst="rect">
                <a:avLst/>
              </a:prstGeom>
              <a:blipFill rotWithShape="0">
                <a:blip r:embed="rId43"/>
                <a:stretch>
                  <a:fillRect l="-6878" t="-2222" r="-52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0" y="6015335"/>
                <a:ext cx="9067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upper bound of the message length&amp;number of queries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5335"/>
                <a:ext cx="9067800" cy="461665"/>
              </a:xfrm>
              <a:prstGeom prst="rect">
                <a:avLst/>
              </a:prstGeom>
              <a:blipFill rotWithShape="0">
                <a:blip r:embed="rId4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7" grpId="0"/>
      <p:bldP spid="38" grpId="0"/>
      <p:bldP spid="42" grpId="0"/>
      <p:bldP spid="45" grpId="0"/>
      <p:bldP spid="52" grpId="0"/>
      <p:bldP spid="58" grpId="0"/>
      <p:bldP spid="59" grpId="0"/>
      <p:bldP spid="60" grpId="0"/>
      <p:bldP spid="61" grpId="0"/>
      <p:bldP spid="62" grpId="0"/>
      <p:bldP spid="47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381000"/>
                <a:ext cx="9144000" cy="5904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random counter for encrypting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number of blocks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random counter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encrypting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number of blocks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: the event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event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limLoc m:val="subSup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occurs, then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is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encrypted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using truly random bits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b="1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𝐎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1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occurs, then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it is easy to decide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b="1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𝐎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negligible function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5904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8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7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Message Integrity</a:t>
            </a:r>
            <a:endParaRPr lang="en-US" sz="3100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05000" y="2119451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63648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"/>
          <p:cNvSpPr txBox="1"/>
          <p:nvPr/>
        </p:nvSpPr>
        <p:spPr>
          <a:xfrm>
            <a:off x="1828800" y="1673919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Transfer $1000 from Alice’s account to Bob’s</a:t>
            </a:r>
            <a:endParaRPr 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52" y="1524000"/>
            <a:ext cx="1562100" cy="12496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0" y="301144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</a:t>
            </a:r>
            <a:r>
              <a:rPr lang="en-US" altLang="zh-CN" sz="2400" b="1" dirty="0" smtClean="0"/>
              <a:t>uestions that will be asked by the bank: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Is the message really from Alice?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Has the message been modified?</a:t>
            </a:r>
          </a:p>
          <a:p>
            <a:r>
              <a:rPr lang="en-US" altLang="zh-CN" sz="2400" b="1" dirty="0" smtClean="0"/>
              <a:t>Message Integrity: </a:t>
            </a:r>
            <a:r>
              <a:rPr lang="en-US" altLang="zh-CN" sz="2400" dirty="0" smtClean="0"/>
              <a:t> prevent undetected tampering of messages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Unauthorized modifications should be detectable</a:t>
            </a:r>
          </a:p>
          <a:p>
            <a:r>
              <a:rPr lang="en-US" altLang="zh-CN" sz="2400" b="1" dirty="0" smtClean="0"/>
              <a:t>Encryptions cannot provide message integrity</a:t>
            </a:r>
            <a:r>
              <a:rPr lang="en-US" altLang="zh-CN" sz="2400" dirty="0" smtClean="0"/>
              <a:t>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Encryption can prevent </a:t>
            </a:r>
            <a:r>
              <a:rPr lang="en-US" sz="2000" dirty="0"/>
              <a:t>unauthorized access of the </a:t>
            </a:r>
            <a:r>
              <a:rPr lang="en-US" sz="2000" dirty="0" smtClean="0"/>
              <a:t>messages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Encryption cannot prevent undetected tampering of messages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066800" y="2599778"/>
                <a:ext cx="597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𝐀𝐥𝐢𝐜𝐞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599778"/>
                <a:ext cx="59792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184" r="-102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7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Encryption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 smtClean="0"/>
                  <a:t> Integrity</a:t>
                </a:r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752600"/>
                <a:ext cx="9143999" cy="363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One-Time Pad: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Attack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flip a bit of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will be </a:t>
                </a:r>
                <a:r>
                  <a:rPr lang="en-US" sz="2000" dirty="0" smtClean="0"/>
                  <a:t>flipped, without being detected</a:t>
                </a:r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PRG-based Encryption Scheme: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</a:t>
                </a:r>
                <a:r>
                  <a:rPr lang="en-US" sz="2400" dirty="0" smtClean="0"/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Attack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flip a bit of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same bit (location)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will be flipped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without being detected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PRF-based Encryption Scheme: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Attack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flip a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same bit (location)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will be flipped, </a:t>
                </a:r>
                <a:r>
                  <a:rPr lang="en-US" sz="2000" dirty="0" smtClean="0"/>
                  <a:t>without </a:t>
                </a:r>
                <a:r>
                  <a:rPr lang="en-US" sz="2000" dirty="0"/>
                  <a:t>being detected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3999" cy="3637919"/>
              </a:xfrm>
              <a:prstGeom prst="rect">
                <a:avLst/>
              </a:prstGeom>
              <a:blipFill rotWithShape="0">
                <a:blip r:embed="rId5"/>
                <a:stretch>
                  <a:fillRect l="-1000" t="-168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24138</TotalTime>
  <Words>423</Words>
  <Application>Microsoft Office PowerPoint</Application>
  <PresentationFormat>On-screen Show (4:3)</PresentationFormat>
  <Paragraphs>234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Office Theme</vt:lpstr>
      <vt:lpstr>Cryptography (2022 Fall) CTR security proof, MAC</vt:lpstr>
      <vt:lpstr>CTR</vt:lpstr>
      <vt:lpstr>Security</vt:lpstr>
      <vt:lpstr>PowerPoint Presentation</vt:lpstr>
      <vt:lpstr>PowerPoint Presentation</vt:lpstr>
      <vt:lpstr>PowerPoint Presentation</vt:lpstr>
      <vt:lpstr>PowerPoint Presentation</vt:lpstr>
      <vt:lpstr>Message Integrity</vt:lpstr>
      <vt:lpstr>Encryption ⇏ Integrity</vt:lpstr>
      <vt:lpstr>Encryption ⇏ Integrity</vt:lpstr>
      <vt:lpstr>Encryption ⇏ Integrity</vt:lpstr>
      <vt:lpstr>Encryption ⇏ Integrity</vt:lpstr>
      <vt:lpstr>Encryption ⇏ Integrity</vt:lpstr>
      <vt:lpstr>PowerPoint Presentation</vt:lpstr>
      <vt:lpstr>Message Authentication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636</cp:revision>
  <cp:lastPrinted>2022-10-14T01:55:54Z</cp:lastPrinted>
  <dcterms:created xsi:type="dcterms:W3CDTF">2014-04-06T04:43:09Z</dcterms:created>
  <dcterms:modified xsi:type="dcterms:W3CDTF">2022-10-21T04:03:18Z</dcterms:modified>
</cp:coreProperties>
</file>