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4" r:id="rId2"/>
    <p:sldId id="496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7" r:id="rId11"/>
    <p:sldId id="508" r:id="rId12"/>
    <p:sldId id="509" r:id="rId1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88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1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103.png"/><Relationship Id="rId4" Type="http://schemas.openxmlformats.org/officeDocument/2006/relationships/image" Target="../../clipboard/media/image1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altLang="zh-CN" sz="2000" dirty="0" smtClean="0"/>
              <a:t>PRF-based </a:t>
            </a:r>
            <a:r>
              <a:rPr lang="en-US" altLang="zh-CN" sz="2000" dirty="0"/>
              <a:t>MAC, Arbitrary-Length MAC 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7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Arbitrary-Length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</a:t>
                </a:r>
                <a:r>
                  <a:rPr lang="en-US" altLang="zh-CN" sz="2400" dirty="0" smtClean="0"/>
                  <a:t>How to construct an MAC for arbitrarily long messages?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Fixed-Length MAC: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based on PRF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EUF-CMA secure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Idea</a:t>
                </a:r>
                <a:r>
                  <a:rPr lang="en-US" altLang="zh-CN" sz="2400" dirty="0" smtClean="0"/>
                  <a:t>: Build an arbitrary-length MAC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1</a:t>
                </a:r>
                <a:r>
                  <a:rPr lang="en-US" altLang="zh-CN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Block re-Ordering Attack: 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2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Truncation attack: forgery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missed!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3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Mix-and-match attack: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35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Arbitrary-Length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73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en-US" altLang="zh-CN" sz="2400" dirty="0" smtClean="0"/>
                  <a:t>an arbitrary-length MAC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 smtClean="0"/>
                  <a:t> </a:t>
                </a:r>
                <a:r>
                  <a:rPr lang="en-US" altLang="zh-CN" sz="2000" dirty="0" smtClean="0"/>
                  <a:t>is a fixed-length MAC and EUF-CMA secure.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parse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    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padding with 0s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 1 iff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EUF-CMA,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also EUF-CMA</a:t>
                </a:r>
                <a:r>
                  <a:rPr lang="en-US" altLang="zh-CN" sz="2400" dirty="0" smtClean="0"/>
                  <a:t>.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737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r="-333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4267200" y="5029200"/>
                <a:ext cx="2971800" cy="457200"/>
              </a:xfrm>
              <a:prstGeom prst="wedgeRectCallout">
                <a:avLst>
                  <a:gd name="adj1" fmla="val -90955"/>
                  <a:gd name="adj2" fmla="val -141929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: tag is too long</a:t>
                </a:r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029200"/>
                <a:ext cx="2971800" cy="457200"/>
              </a:xfrm>
              <a:prstGeom prst="wedgeRectCallout">
                <a:avLst>
                  <a:gd name="adj1" fmla="val -90955"/>
                  <a:gd name="adj2" fmla="val -141929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4267200" y="3505200"/>
                <a:ext cx="4267200" cy="457200"/>
              </a:xfrm>
              <a:prstGeom prst="wedgeRectCallout">
                <a:avLst>
                  <a:gd name="adj1" fmla="val -59815"/>
                  <a:gd name="adj2" fmla="val 9386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PRF computations: heavy 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505200"/>
                <a:ext cx="4267200" cy="457200"/>
              </a:xfrm>
              <a:prstGeom prst="wedgeRectCallout">
                <a:avLst>
                  <a:gd name="adj1" fmla="val -59815"/>
                  <a:gd name="adj2" fmla="val 93860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Authentication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90152"/>
                <a:ext cx="9144000" cy="5015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Objective: </a:t>
                </a:r>
                <a:r>
                  <a:rPr lang="en-US" sz="2400" dirty="0" smtClean="0"/>
                  <a:t>ensures message integrity in the following sense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Detect unauthorized </a:t>
                </a:r>
                <a:r>
                  <a:rPr lang="en-US" sz="2000" u="sng" dirty="0" smtClean="0"/>
                  <a:t>modification</a:t>
                </a:r>
                <a:r>
                  <a:rPr lang="en-US" sz="20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Detect unauthorized </a:t>
                </a:r>
                <a:r>
                  <a:rPr lang="en-US" sz="2000" u="sng" dirty="0" smtClean="0"/>
                  <a:t>injection</a:t>
                </a:r>
                <a:r>
                  <a:rPr lang="en-US" sz="20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message authentication code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(MAC) </a:t>
                </a:r>
                <a:r>
                  <a:rPr lang="en-US" sz="2400" dirty="0" smtClean="0"/>
                  <a:t>is a tuple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three PPT algorithms,  where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: key-generation,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tag-generation,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verification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Correctness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𝐌𝐚𝐜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0152"/>
                <a:ext cx="9144000" cy="501509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2681585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681585"/>
                <a:ext cx="4325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742500" y="2664767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500" y="2664767"/>
                <a:ext cx="4325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09800" y="2895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819400" y="2495550"/>
                <a:ext cx="2590800" cy="285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essage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495550"/>
                <a:ext cx="2590800" cy="285750"/>
              </a:xfrm>
              <a:prstGeom prst="rect">
                <a:avLst/>
              </a:prstGeom>
              <a:blipFill rotWithShape="0">
                <a:blip r:embed="rId6"/>
                <a:stretch>
                  <a:fillRect t="-22449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507039" y="2495550"/>
                <a:ext cx="533400" cy="2857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tag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7039" y="2495550"/>
                <a:ext cx="533400" cy="285750"/>
              </a:xfrm>
              <a:prstGeom prst="rect">
                <a:avLst/>
              </a:prstGeom>
              <a:blipFill rotWithShape="0">
                <a:blip r:embed="rId7"/>
                <a:stretch>
                  <a:fillRect l="-15556" t="-22449" r="-3333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36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75" y="2286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15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hard to learn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unknown &amp;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is not observed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for any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  <a:blipFill>
                <a:blip r:embed="rId3"/>
                <a:stretch>
                  <a:fillRect l="-1000" t="-424" r="-600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/>
          <p:nvPr/>
        </p:nvSpPr>
        <p:spPr>
          <a:xfrm>
            <a:off x="1761786" y="28194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5658419" y="28194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/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6"/>
          <p:cNvCxnSpPr/>
          <p:nvPr/>
        </p:nvCxnSpPr>
        <p:spPr>
          <a:xfrm flipH="1">
            <a:off x="3982019" y="47471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5"/>
              <p:cNvSpPr txBox="1"/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476" r="-2017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991537" y="36436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1"/>
              <p:cNvSpPr txBox="1"/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882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2"/>
          <p:cNvCxnSpPr/>
          <p:nvPr/>
        </p:nvCxnSpPr>
        <p:spPr>
          <a:xfrm rot="10800000" flipH="1">
            <a:off x="3991538" y="37094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messages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862" t="-26000" r="-7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  <p:bldP spid="18" grpId="0"/>
      <p:bldP spid="19" grpId="0"/>
      <p:bldP spid="20" grpId="0"/>
      <p:bldP spid="22" grpId="0"/>
      <p:bldP spid="2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724612"/>
                <a:ext cx="9144000" cy="3990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</a:t>
                </a:r>
                <a:r>
                  <a:rPr lang="en-US" altLang="zh-CN" sz="2400" b="1" dirty="0" smtClean="0"/>
                  <a:t>existentially unforgeable under an adaptive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 message attack (EUF-CMA) </a:t>
                </a:r>
                <a:r>
                  <a:rPr lang="en-US" altLang="zh-CN" sz="2400" dirty="0" smtClean="0"/>
                  <a:t>if </a:t>
                </a:r>
                <a:r>
                  <a:rPr lang="en-US" altLang="zh-CN" sz="2400" dirty="0"/>
                  <a:t>for all </a:t>
                </a:r>
                <a:r>
                  <a:rPr lang="en-US" altLang="zh-CN" sz="2400" b="1" dirty="0"/>
                  <a:t>PPT</a:t>
                </a:r>
                <a:r>
                  <a:rPr lang="en-US" altLang="zh-CN" sz="2400" dirty="0"/>
                  <a:t> adversary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there is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negligible </a:t>
                </a:r>
                <a:r>
                  <a:rPr lang="en-US" altLang="zh-CN" sz="24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400" b="1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 where </a:t>
                </a:r>
                <a:r>
                  <a:rPr lang="en-US" altLang="zh-CN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and the </a:t>
                </a:r>
                <a:r>
                  <a:rPr lang="en-US" altLang="zh-CN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random </a:t>
                </a:r>
                <a:r>
                  <a:rPr lang="en-US" altLang="zh-CN" sz="2400" dirty="0"/>
                  <a:t>coins used in the experiment.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Replay attack</a:t>
                </a:r>
                <a:r>
                  <a:rPr lang="en-US" altLang="zh-CN" sz="2400" dirty="0" smtClean="0"/>
                  <a:t>:  an adversary may intercept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and send it again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s</a:t>
                </a:r>
                <a:r>
                  <a:rPr lang="en-US" altLang="zh-CN" sz="2000" b="1" dirty="0" smtClean="0"/>
                  <a:t>equence numbers</a:t>
                </a:r>
                <a:r>
                  <a:rPr lang="en-US" altLang="zh-CN" sz="2000" dirty="0" smtClean="0"/>
                  <a:t>: need to be synchronized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t</a:t>
                </a:r>
                <a:r>
                  <a:rPr lang="en-US" altLang="zh-CN" sz="2000" b="1" dirty="0" smtClean="0"/>
                  <a:t>ime-stamp</a:t>
                </a:r>
                <a:r>
                  <a:rPr lang="en-US" altLang="zh-CN" sz="2000" dirty="0" smtClean="0"/>
                  <a:t>: send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4612"/>
                <a:ext cx="9144000" cy="39903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3" b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MAC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910679"/>
                <a:ext cx="9144000" cy="319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fixed-length MAC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output 1 iff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  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canonical verification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10679"/>
                <a:ext cx="9144000" cy="319472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0" b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3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713652"/>
                <a:ext cx="9144000" cy="3239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</a:t>
                </a:r>
                <a:r>
                  <a:rPr lang="en-US" altLang="zh-CN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 is a PRF,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EUF-CMA.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replace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: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: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: output 1 iff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 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proof is done by showing that for any PPT algorithm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 </a:t>
                </a: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0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3652"/>
                <a:ext cx="9144000" cy="32393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8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6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4003131" y="1560000"/>
            <a:ext cx="1600199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7279732" y="1560000"/>
            <a:ext cx="13308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16"/>
          <p:cNvCxnSpPr/>
          <p:nvPr/>
        </p:nvCxnSpPr>
        <p:spPr>
          <a:xfrm flipH="1">
            <a:off x="5603332" y="30632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5"/>
              <p:cNvSpPr txBox="1"/>
              <p:nvPr/>
            </p:nvSpPr>
            <p:spPr>
              <a:xfrm>
                <a:off x="6090832" y="2779200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32" y="2779200"/>
                <a:ext cx="6267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621" t="-2222" r="-12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20"/>
          <p:cNvCxnSpPr/>
          <p:nvPr/>
        </p:nvCxnSpPr>
        <p:spPr>
          <a:xfrm flipH="1">
            <a:off x="5612850" y="207940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"/>
              <p:cNvSpPr txBox="1"/>
              <p:nvPr/>
            </p:nvSpPr>
            <p:spPr>
              <a:xfrm>
                <a:off x="5956457" y="1788600"/>
                <a:ext cx="1053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57" y="1788600"/>
                <a:ext cx="10539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90" t="-2174" r="-809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22"/>
          <p:cNvCxnSpPr/>
          <p:nvPr/>
        </p:nvCxnSpPr>
        <p:spPr>
          <a:xfrm rot="10800000" flipH="1">
            <a:off x="5612851" y="2474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2"/>
          <p:cNvSpPr/>
          <p:nvPr/>
        </p:nvSpPr>
        <p:spPr>
          <a:xfrm>
            <a:off x="990600" y="1560000"/>
            <a:ext cx="12546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/>
              <p:nvPr/>
            </p:nvSpPr>
            <p:spPr>
              <a:xfrm>
                <a:off x="1100237" y="1584658"/>
                <a:ext cx="212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7" y="1584658"/>
                <a:ext cx="21249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0"/>
          <p:cNvCxnSpPr/>
          <p:nvPr/>
        </p:nvCxnSpPr>
        <p:spPr>
          <a:xfrm flipH="1">
            <a:off x="2286000" y="2078886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"/>
              <p:cNvSpPr txBox="1"/>
              <p:nvPr/>
            </p:nvSpPr>
            <p:spPr>
              <a:xfrm>
                <a:off x="2828652" y="1788079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52" y="1788079"/>
                <a:ext cx="32149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22"/>
          <p:cNvCxnSpPr/>
          <p:nvPr/>
        </p:nvCxnSpPr>
        <p:spPr>
          <a:xfrm rot="10800000" flipH="1">
            <a:off x="2286001" y="22458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"/>
              <p:cNvSpPr txBox="1"/>
              <p:nvPr/>
            </p:nvSpPr>
            <p:spPr>
              <a:xfrm>
                <a:off x="2500086" y="2255457"/>
                <a:ext cx="1137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86" y="2255457"/>
                <a:ext cx="113742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t="-2222" r="-6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6186714" y="2197401"/>
                <a:ext cx="215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14" y="2197401"/>
                <a:ext cx="2155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5714" r="-8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0"/>
          <p:cNvCxnSpPr/>
          <p:nvPr/>
        </p:nvCxnSpPr>
        <p:spPr>
          <a:xfrm flipH="1">
            <a:off x="2286000" y="311664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4"/>
              <p:cNvSpPr txBox="1"/>
              <p:nvPr/>
            </p:nvSpPr>
            <p:spPr>
              <a:xfrm>
                <a:off x="2828652" y="2825840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52" y="2825840"/>
                <a:ext cx="25083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2"/>
          <p:cNvCxnSpPr/>
          <p:nvPr/>
        </p:nvCxnSpPr>
        <p:spPr>
          <a:xfrm rot="10800000" flipH="1">
            <a:off x="2275117" y="326904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"/>
              <p:cNvSpPr txBox="1"/>
              <p:nvPr/>
            </p:nvSpPr>
            <p:spPr>
              <a:xfrm>
                <a:off x="2489202" y="3278704"/>
                <a:ext cx="1054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2" y="3278704"/>
                <a:ext cx="10548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780" t="-4444" r="-75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118535" y="3253652"/>
                <a:ext cx="136786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35" y="3253652"/>
                <a:ext cx="1367865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9821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315200" y="1589028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589028"/>
                <a:ext cx="26712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0455" r="-1590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038600" y="1589028"/>
                <a:ext cx="227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589028"/>
                <a:ext cx="2275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0" y="962888"/>
                <a:ext cx="9144000" cy="520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2888"/>
                <a:ext cx="9144000" cy="520912"/>
              </a:xfrm>
              <a:prstGeom prst="rect">
                <a:avLst/>
              </a:prstGeom>
              <a:blipFill rotWithShape="0">
                <a:blip r:embed="rId14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4150800"/>
                <a:ext cx="9144000" cy="2173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50800"/>
                <a:ext cx="9144000" cy="2173800"/>
              </a:xfrm>
              <a:prstGeom prst="rect">
                <a:avLst/>
              </a:prstGeom>
              <a:blipFill rotWithShape="0">
                <a:blip r:embed="rId15"/>
                <a:stretch>
                  <a:fillRect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3" grpId="0"/>
      <p:bldP spid="16" grpId="0" animBg="1"/>
      <p:bldP spid="17" grpId="0"/>
      <p:bldP spid="19" grpId="0"/>
      <p:bldP spid="21" grpId="0"/>
      <p:bldP spid="22" grpId="0"/>
      <p:bldP spid="25" grpId="0"/>
      <p:bldP spid="27" grpId="0"/>
      <p:bldP spid="3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1981200" y="1752600"/>
            <a:ext cx="1600199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257801" y="1752600"/>
            <a:ext cx="13308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16"/>
          <p:cNvCxnSpPr/>
          <p:nvPr/>
        </p:nvCxnSpPr>
        <p:spPr>
          <a:xfrm flipH="1">
            <a:off x="3581401" y="32558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5"/>
              <p:cNvSpPr txBox="1"/>
              <p:nvPr/>
            </p:nvSpPr>
            <p:spPr>
              <a:xfrm>
                <a:off x="4068901" y="2971800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01" y="2971800"/>
                <a:ext cx="6267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621" t="-4444" r="-126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20"/>
          <p:cNvCxnSpPr/>
          <p:nvPr/>
        </p:nvCxnSpPr>
        <p:spPr>
          <a:xfrm flipH="1">
            <a:off x="3590919" y="227200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/>
              <p:cNvSpPr txBox="1"/>
              <p:nvPr/>
            </p:nvSpPr>
            <p:spPr>
              <a:xfrm>
                <a:off x="3934526" y="1981200"/>
                <a:ext cx="1053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526" y="1981200"/>
                <a:ext cx="10539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90" t="-2222" r="-809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22"/>
          <p:cNvCxnSpPr/>
          <p:nvPr/>
        </p:nvCxnSpPr>
        <p:spPr>
          <a:xfrm rot="10800000" flipH="1">
            <a:off x="3590920" y="2667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3921669" y="2362200"/>
                <a:ext cx="1110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69" y="2362200"/>
                <a:ext cx="11104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846" t="-444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2096604" y="3446252"/>
                <a:ext cx="136786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04" y="3446252"/>
                <a:ext cx="1367865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9821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27"/>
              <p:cNvSpPr txBox="1"/>
              <p:nvPr/>
            </p:nvSpPr>
            <p:spPr>
              <a:xfrm>
                <a:off x="5750469" y="42950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69" y="4295001"/>
                <a:ext cx="2671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455" r="-1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24102" y="1781628"/>
                <a:ext cx="1340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102" y="1781628"/>
                <a:ext cx="134036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27"/>
          <p:cNvSpPr txBox="1"/>
          <p:nvPr/>
        </p:nvSpPr>
        <p:spPr>
          <a:xfrm>
            <a:off x="2310513" y="4293078"/>
            <a:ext cx="10015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Challenger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990600"/>
                <a:ext cx="9144000" cy="520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Part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20912"/>
              </a:xfrm>
              <a:prstGeom prst="rect">
                <a:avLst/>
              </a:prstGeom>
              <a:blipFill rotWithShape="0"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0" y="4643951"/>
                <a:ext cx="9144000" cy="165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truly random for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∉{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5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3951"/>
                <a:ext cx="9144000" cy="16573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11" grpId="0"/>
      <p:bldP spid="12" grpId="0"/>
      <p:bldP spid="1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24195</TotalTime>
  <Words>308</Words>
  <Application>Microsoft Office PowerPoint</Application>
  <PresentationFormat>On-screen Show (4:3)</PresentationFormat>
  <Paragraphs>137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Office Theme</vt:lpstr>
      <vt:lpstr>Cryptography (2022 Fall) PRF-based MAC, Arbitrary-Length MAC </vt:lpstr>
      <vt:lpstr>Message Authentication Code</vt:lpstr>
      <vt:lpstr>Security</vt:lpstr>
      <vt:lpstr>Security</vt:lpstr>
      <vt:lpstr>PowerPoint Presentation</vt:lpstr>
      <vt:lpstr>Fixed-Length MAC from PRF</vt:lpstr>
      <vt:lpstr>Security</vt:lpstr>
      <vt:lpstr>Security</vt:lpstr>
      <vt:lpstr>Security</vt:lpstr>
      <vt:lpstr>PowerPoint Presentation</vt:lpstr>
      <vt:lpstr>Arbitrary-Length MAC</vt:lpstr>
      <vt:lpstr>Arbitrary-Length 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638</cp:revision>
  <cp:lastPrinted>2022-10-14T01:55:54Z</cp:lastPrinted>
  <dcterms:created xsi:type="dcterms:W3CDTF">2014-04-06T04:43:09Z</dcterms:created>
  <dcterms:modified xsi:type="dcterms:W3CDTF">2022-10-26T04:02:42Z</dcterms:modified>
</cp:coreProperties>
</file>