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510" r:id="rId3"/>
    <p:sldId id="511" r:id="rId4"/>
    <p:sldId id="512" r:id="rId5"/>
    <p:sldId id="513" r:id="rId6"/>
    <p:sldId id="525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5332" autoAdjust="0"/>
  </p:normalViewPr>
  <p:slideViewPr>
    <p:cSldViewPr>
      <p:cViewPr varScale="1">
        <p:scale>
          <a:sx n="88" d="100"/>
          <a:sy n="88" d="100"/>
        </p:scale>
        <p:origin x="110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5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5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5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1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9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1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09.png"/><Relationship Id="rId3" Type="http://schemas.openxmlformats.org/officeDocument/2006/relationships/image" Target="../media/image2.png"/><Relationship Id="rId7" Type="http://schemas.openxmlformats.org/officeDocument/2006/relationships/image" Target="../../clipboard/media/image10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07.png"/><Relationship Id="rId11" Type="http://schemas.openxmlformats.org/officeDocument/2006/relationships/image" Target="../../clipboard/media/image112.png"/><Relationship Id="rId5" Type="http://schemas.openxmlformats.org/officeDocument/2006/relationships/image" Target="../../clipboard/media/image106.png"/><Relationship Id="rId10" Type="http://schemas.openxmlformats.org/officeDocument/2006/relationships/image" Target="../../clipboard/media/image111.png"/><Relationship Id="rId4" Type="http://schemas.openxmlformats.org/officeDocument/2006/relationships/image" Target="../../clipboard/media/image105.png"/><Relationship Id="rId9" Type="http://schemas.openxmlformats.org/officeDocument/2006/relationships/image" Target="../../clipboard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1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20.png"/><Relationship Id="rId13" Type="http://schemas.openxmlformats.org/officeDocument/2006/relationships/image" Target="../../clipboard/media/image125.png"/><Relationship Id="rId18" Type="http://schemas.openxmlformats.org/officeDocument/2006/relationships/image" Target="../../clipboard/media/image130.png"/><Relationship Id="rId26" Type="http://schemas.openxmlformats.org/officeDocument/2006/relationships/image" Target="../../clipboard/media/image138.png"/><Relationship Id="rId3" Type="http://schemas.openxmlformats.org/officeDocument/2006/relationships/image" Target="../media/image1010.png"/><Relationship Id="rId21" Type="http://schemas.openxmlformats.org/officeDocument/2006/relationships/image" Target="../../clipboard/media/image133.png"/><Relationship Id="rId7" Type="http://schemas.openxmlformats.org/officeDocument/2006/relationships/image" Target="../../clipboard/media/image119.png"/><Relationship Id="rId12" Type="http://schemas.openxmlformats.org/officeDocument/2006/relationships/image" Target="../../clipboard/media/image124.png"/><Relationship Id="rId17" Type="http://schemas.openxmlformats.org/officeDocument/2006/relationships/image" Target="../../clipboard/media/image129.png"/><Relationship Id="rId25" Type="http://schemas.openxmlformats.org/officeDocument/2006/relationships/image" Target="../../clipboard/media/image137.png"/><Relationship Id="rId2" Type="http://schemas.openxmlformats.org/officeDocument/2006/relationships/notesSlide" Target="../notesSlides/notesSlide3.xml"/><Relationship Id="rId16" Type="http://schemas.openxmlformats.org/officeDocument/2006/relationships/image" Target="../../clipboard/media/image128.png"/><Relationship Id="rId20" Type="http://schemas.openxmlformats.org/officeDocument/2006/relationships/image" Target="../../clipboard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18.png"/><Relationship Id="rId11" Type="http://schemas.openxmlformats.org/officeDocument/2006/relationships/image" Target="../../clipboard/media/image123.png"/><Relationship Id="rId24" Type="http://schemas.openxmlformats.org/officeDocument/2006/relationships/image" Target="../../clipboard/media/image136.png"/><Relationship Id="rId5" Type="http://schemas.openxmlformats.org/officeDocument/2006/relationships/image" Target="../../clipboard/media/image117.png"/><Relationship Id="rId15" Type="http://schemas.openxmlformats.org/officeDocument/2006/relationships/image" Target="../../clipboard/media/image127.png"/><Relationship Id="rId23" Type="http://schemas.openxmlformats.org/officeDocument/2006/relationships/image" Target="../../clipboard/media/image135.png"/><Relationship Id="rId10" Type="http://schemas.openxmlformats.org/officeDocument/2006/relationships/image" Target="../../clipboard/media/image122.png"/><Relationship Id="rId19" Type="http://schemas.openxmlformats.org/officeDocument/2006/relationships/image" Target="../../clipboard/media/image131.png"/><Relationship Id="rId4" Type="http://schemas.openxmlformats.org/officeDocument/2006/relationships/image" Target="../../clipboard/media/image116.png"/><Relationship Id="rId9" Type="http://schemas.openxmlformats.org/officeDocument/2006/relationships/image" Target="../../clipboard/media/image121.png"/><Relationship Id="rId14" Type="http://schemas.openxmlformats.org/officeDocument/2006/relationships/image" Target="../../clipboard/media/image126.png"/><Relationship Id="rId22" Type="http://schemas.openxmlformats.org/officeDocument/2006/relationships/image" Target="../../clipboard/media/image134.png"/><Relationship Id="rId27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18" Type="http://schemas.openxmlformats.org/officeDocument/2006/relationships/image" Target="../media/image4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0.png"/><Relationship Id="rId10" Type="http://schemas.openxmlformats.org/officeDocument/2006/relationships/image" Target="../media/image330.png"/><Relationship Id="rId19" Type="http://schemas.openxmlformats.org/officeDocument/2006/relationships/image" Target="../media/image42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21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sz="4800" dirty="0" smtClean="0"/>
                  <a:t>Cryptography (2022 Fall)</a:t>
                </a:r>
                <a:br>
                  <a:rPr lang="en-US" sz="4800" dirty="0" smtClean="0"/>
                </a:br>
                <a:r>
                  <a:rPr lang="en-US" sz="2000" dirty="0"/>
                  <a:t>CBC-MAC, IND-CCA, </a:t>
                </a:r>
                <a:r>
                  <a:rPr lang="en-US" sz="2000" dirty="0" err="1"/>
                  <a:t>sEUF</a:t>
                </a:r>
                <a:r>
                  <a:rPr lang="en-US" sz="2000" dirty="0"/>
                  <a:t>-CMA, </a:t>
                </a:r>
                <a:r>
                  <a:rPr lang="en-US" altLang="zh-CN" sz="2000" dirty="0" err="1" smtClean="0"/>
                  <a:t>IND-CPA+sEUF-CMA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/>
                  <a:t>IND-CCA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CTR: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3752855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8205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8805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5902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2947182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880033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4740486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5699277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37980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05430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92527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9105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05" y="2161401"/>
                <a:ext cx="76809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6566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66" y="2161401"/>
                <a:ext cx="76809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0305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05" y="2161401"/>
                <a:ext cx="768095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893855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09634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the decryption oracle</a:t>
                </a:r>
              </a:p>
            </p:txBody>
          </p:sp>
        </mc:Choice>
        <mc:Fallback xmlns="">
          <p:sp>
            <p:nvSpPr>
              <p:cNvPr id="44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20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7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ECB: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587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58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4587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3110" y="16764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10" y="16764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1542" y="16788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42" y="16788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86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697" y="16764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97" y="16764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3504" y="36372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04" y="36372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6067" y="36396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67" y="36396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1907" y="36372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7" y="36372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3467100" y="19533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4457700" y="19558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5444797" y="19533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67100" y="31699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7700" y="31723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4797" y="31699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038600"/>
                <a:ext cx="9144000" cy="240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402004"/>
              </a:xfrm>
              <a:prstGeom prst="rect">
                <a:avLst/>
              </a:prstGeom>
              <a:blipFill>
                <a:blip r:embed="rId12"/>
                <a:stretch>
                  <a:fillRect l="-1000" t="-254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3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CBC: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33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93" y="2699203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39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3" y="2699203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345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3" y="2699203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2303" y="17526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03" y="17526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0735" y="17550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5" y="17550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6890" y="17526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90" y="17526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2697" y="3877763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7" y="3877763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5260" y="388016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60" y="3880164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1100" y="387776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0" y="3877763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896332" y="209537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6293" y="3410403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86893" y="3412804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73990" y="3410403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88696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886966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5673" y="2229164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3" y="2229164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2889522" y="2506163"/>
            <a:ext cx="2473" cy="13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7639" y="2233044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39" y="2233044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3898833" y="247129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1351" y="2375284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66612" y="209243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7919" y="22301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19" y="2230106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4869113" y="246835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57212" y="209243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8519" y="22301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19" y="2230106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859713" y="246835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80698" y="2379556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0698" y="2379556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94572" y="3585663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83965" y="238170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965" y="238170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97839" y="358781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4017395"/>
                <a:ext cx="9144000" cy="2382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</a:t>
                </a:r>
                <a:r>
                  <a:rPr lang="en-US" sz="2400" b="1" dirty="0" smtClean="0"/>
                  <a:t>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except the 1</a:t>
                </a:r>
                <a:r>
                  <a:rPr lang="en-US" sz="2000" baseline="30000" dirty="0" smtClean="0">
                    <a:solidFill>
                      <a:srgbClr val="C00000"/>
                    </a:solidFill>
                  </a:rPr>
                  <a:t>st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bit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7395"/>
                <a:ext cx="9144000" cy="2382191"/>
              </a:xfrm>
              <a:prstGeom prst="rect">
                <a:avLst/>
              </a:prstGeom>
              <a:blipFill>
                <a:blip r:embed="rId17"/>
                <a:stretch>
                  <a:fillRect l="-1000" t="-256" b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4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7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555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Strong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55502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"/>
          <p:cNvSpPr/>
          <p:nvPr/>
        </p:nvSpPr>
        <p:spPr>
          <a:xfrm>
            <a:off x="1990386" y="23622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6"/>
          <p:cNvSpPr/>
          <p:nvPr/>
        </p:nvSpPr>
        <p:spPr>
          <a:xfrm>
            <a:off x="5887019" y="23622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/>
              <p:nvPr/>
            </p:nvSpPr>
            <p:spPr>
              <a:xfrm>
                <a:off x="2294081" y="23868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81" y="23868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16"/>
          <p:cNvCxnSpPr/>
          <p:nvPr/>
        </p:nvCxnSpPr>
        <p:spPr>
          <a:xfrm flipH="1">
            <a:off x="4210619" y="4289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5"/>
              <p:cNvSpPr txBox="1"/>
              <p:nvPr/>
            </p:nvSpPr>
            <p:spPr>
              <a:xfrm>
                <a:off x="4698119" y="40059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19" y="40059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47928" y="4567312"/>
                <a:ext cx="2200154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28" y="4567312"/>
                <a:ext cx="2200154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263" r="-1939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6200000">
                <a:off x="1170661" y="3832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70661" y="38322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5400000">
                <a:off x="6680229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29" y="37846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4220137" y="31864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4"/>
              <p:cNvSpPr txBox="1"/>
              <p:nvPr/>
            </p:nvSpPr>
            <p:spPr>
              <a:xfrm>
                <a:off x="4248001" y="28956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01" y="2895600"/>
                <a:ext cx="15757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1"/>
              <p:cNvSpPr txBox="1"/>
              <p:nvPr/>
            </p:nvSpPr>
            <p:spPr>
              <a:xfrm>
                <a:off x="4611528" y="32904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528" y="32904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229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22"/>
          <p:cNvCxnSpPr/>
          <p:nvPr/>
        </p:nvCxnSpPr>
        <p:spPr>
          <a:xfrm rot="10800000" flipH="1">
            <a:off x="4220138" y="32522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58266" y="5486400"/>
                <a:ext cx="49569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(message, tag) pairs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66" y="5486400"/>
                <a:ext cx="4956934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214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图文框 2"/>
          <p:cNvSpPr/>
          <p:nvPr/>
        </p:nvSpPr>
        <p:spPr>
          <a:xfrm>
            <a:off x="2281009" y="5071184"/>
            <a:ext cx="969947" cy="23050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3695581" y="5535654"/>
            <a:ext cx="1507464" cy="253556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39" grpId="0"/>
      <p:bldP spid="3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sEUF</a:t>
            </a:r>
            <a:r>
              <a:rPr lang="en-US" altLang="zh-CN" dirty="0" smtClean="0"/>
              <a:t>-CMA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3891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</a:t>
                </a:r>
                <a:r>
                  <a:rPr lang="en-US" altLang="zh-CN" sz="2400" b="1" dirty="0"/>
                  <a:t>strongly existentially unforgeable under an adaptive </a:t>
                </a: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chosen-message </a:t>
                </a:r>
                <a:r>
                  <a:rPr lang="en-US" altLang="zh-CN" sz="2400" b="1" dirty="0"/>
                  <a:t>attack (sEUF-CMA) strongly secure </a:t>
                </a:r>
                <a:r>
                  <a:rPr lang="en-US" altLang="zh-CN" sz="2400" dirty="0"/>
                  <a:t>if for all PPT 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adversary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Mac</m:t>
                            </m:r>
                            <m:r>
                              <m:rPr>
                                <m:nor/>
                              </m:rPr>
                              <a:rPr lang="en-US" altLang="zh-CN" sz="2400" b="1" dirty="0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where </a:t>
                </a:r>
                <a:r>
                  <a:rPr lang="en-US" altLang="zh-CN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400" dirty="0"/>
                  <a:t> and the 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random </a:t>
                </a:r>
                <a:r>
                  <a:rPr lang="en-US" altLang="zh-CN" sz="2400" dirty="0"/>
                  <a:t>coins used in the experiment.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adversary in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 is asked to do something easier than in EUF-CMA.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the adversary fails in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then it fails in EUF-CMA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a MAC is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-CMA, then it is EUF-CMA, i.e., </a:t>
                </a:r>
                <a:r>
                  <a:rPr lang="en-US" altLang="zh-CN" sz="2000" u="sng" dirty="0" smtClean="0"/>
                  <a:t>sEUF-CMA</a:t>
                </a:r>
                <a14:m>
                  <m:oMath xmlns:m="http://schemas.openxmlformats.org/officeDocument/2006/math">
                    <m:r>
                      <a:rPr lang="en-US" altLang="zh-CN" sz="2000" b="0" i="1" u="sng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u="sng" dirty="0" smtClean="0"/>
                  <a:t>EUF-CMA</a:t>
                </a:r>
                <a:endParaRPr lang="en-US" altLang="zh-CN" sz="2000" u="sn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389113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0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IND-CPA+sEUF-CMA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IND-CCA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041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//encrypt-then-authenticate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an IND-CPA secure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 a strong EUF-CMA secure 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Otherwise,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 smtClean="0"/>
                  <a:t> is IND-CPA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sEUF</a:t>
                </a:r>
                <a:r>
                  <a:rPr lang="en-US" sz="2400" dirty="0" smtClean="0"/>
                  <a:t>-CMA,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/>
                  <a:t> is IND-CCA.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4138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1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3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9383" y="15240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2120" y="15240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32736" y="1548658"/>
                <a:ext cx="1430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1548658"/>
                <a:ext cx="143064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30" t="-444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0583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3" y="2895600"/>
                <a:ext cx="9893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2222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9663" y="3213604"/>
                <a:ext cx="1659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63" y="3213604"/>
                <a:ext cx="165994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5" t="-4348" r="-47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91002" y="3581400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18612" y="333554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12" y="3335548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166242" y="470361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46501" y="4419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501" y="4419600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24462" y="47161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62" y="4716139"/>
                <a:ext cx="2578398" cy="6178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92143" y="29178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2143" y="2917859"/>
                <a:ext cx="123591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832630" y="2946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32630" y="2946430"/>
                <a:ext cx="14501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175760" y="199985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8083" y="17090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3" y="1709047"/>
                <a:ext cx="16382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30619" y="2103855"/>
                <a:ext cx="193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19" y="2103855"/>
                <a:ext cx="19330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524" t="-4348" r="-410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175761" y="206566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75761" y="269604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03174" y="24120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4" y="2412027"/>
                <a:ext cx="73674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4198" y="26786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98" y="2678635"/>
                <a:ext cx="12450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175760" y="4024607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8083" y="3733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83" y="3733800"/>
                <a:ext cx="163826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3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175761" y="409041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23427" y="4088922"/>
                <a:ext cx="1933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27" y="4088922"/>
                <a:ext cx="193309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201" t="-4444" r="-37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30180" y="5562600"/>
                <a:ext cx="74950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 err="1" smtClean="0"/>
                  <a:t>sEUF</a:t>
                </a:r>
                <a:r>
                  <a:rPr lang="en-US" altLang="zh-CN" sz="2000" dirty="0" smtClean="0"/>
                  <a:t>-CMA secure MAC renders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 smtClean="0"/>
                  <a:t> useless.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Decryption oracle is removed, the security follows from IND-CPA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180" y="5562600"/>
                <a:ext cx="7495065" cy="615553"/>
              </a:xfrm>
              <a:prstGeom prst="rect">
                <a:avLst/>
              </a:prstGeom>
              <a:blipFill rotWithShape="0">
                <a:blip r:embed="rId17"/>
                <a:stretch>
                  <a:fillRect l="-1951" t="-13000" r="-12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2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5" grpId="0"/>
      <p:bldP spid="22" grpId="0"/>
      <p:bldP spid="25" grpId="0"/>
      <p:bldP spid="6" grpId="0"/>
      <p:bldP spid="27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82806"/>
                <a:ext cx="9144000" cy="4967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fixed-length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/>
                  <a:t> is a length-preserving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maps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Parse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to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do</a:t>
                </a:r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utput 0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utput 1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2806"/>
                <a:ext cx="9144000" cy="4967514"/>
              </a:xfrm>
              <a:prstGeom prst="rect">
                <a:avLst/>
              </a:prstGeom>
              <a:blipFill>
                <a:blip r:embed="rId3"/>
                <a:stretch>
                  <a:fillRect l="-1000" t="-123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88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93682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294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93682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893682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07710" y="2947079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10" y="2947079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96142" y="294948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142" y="2949480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2297" y="294707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97" y="2947079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01409" y="507224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409" y="5072242"/>
                <a:ext cx="1499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7959397" y="4604882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84240" y="3295766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52019" y="32869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33326" y="342458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26" y="3424585"/>
                <a:ext cx="2532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6954520" y="36628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942619" y="32869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23926" y="342458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26" y="3424585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7945120" y="36628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26" idx="1"/>
          </p:cNvCxnSpPr>
          <p:nvPr/>
        </p:nvCxnSpPr>
        <p:spPr>
          <a:xfrm rot="5400000" flipH="1" flipV="1">
            <a:off x="5899314" y="3645471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2"/>
            <a:endCxn id="29" idx="1"/>
          </p:cNvCxnSpPr>
          <p:nvPr/>
        </p:nvCxnSpPr>
        <p:spPr>
          <a:xfrm rot="5400000" flipH="1" flipV="1">
            <a:off x="6889914" y="3645471"/>
            <a:ext cx="1016397" cy="851626"/>
          </a:xfrm>
          <a:prstGeom prst="bentConnector4">
            <a:avLst>
              <a:gd name="adj1" fmla="val -22491"/>
              <a:gd name="adj2" fmla="val 56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</a:t>
            </a:r>
            <a:r>
              <a:rPr lang="en-US" altLang="zh-CN" dirty="0"/>
              <a:t>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04568"/>
                <a:ext cx="9144000" cy="5970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 is a PRF, then the fixed-length CBC-MAC is an EUF-CMA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secure MAC scheme for messages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altLang="zh-CN" sz="2400" dirty="0" smtClean="0"/>
                  <a:t>. </a:t>
                </a:r>
                <a:endParaRPr lang="en-US" altLang="zh-CN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can be any polynomial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However,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must be fixed once it was chosen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Compare with CBC Mode of Encryption: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Advantages: </a:t>
                </a:r>
                <a:r>
                  <a:rPr lang="en-US" altLang="zh-CN" sz="2400" dirty="0"/>
                  <a:t>compared with the PRF-based MAC constructions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(Fixed-Length) CBC-MAC vs. (Fixed-Length) MAC from PRF: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authenticate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altLang="zh-CN" dirty="0"/>
                  <a:t>-bit messages vs. authenticate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(Fixed-Length) CBC-MAC vs. (Arbitrary-Length) MAC from PRF: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tags vs.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-bit tags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PRF computations vs.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PRF </a:t>
                </a:r>
                <a:r>
                  <a:rPr lang="en-US" altLang="zh-CN" dirty="0" smtClean="0"/>
                  <a:t>computations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4568"/>
                <a:ext cx="9144000" cy="597060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3000" y="3077496"/>
              <a:ext cx="678180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Initial vector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dirty="0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Output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CBC Mode of</a:t>
                          </a:r>
                          <a:r>
                            <a:rPr lang="en-US" baseline="0" dirty="0" smtClean="0"/>
                            <a:t> Encryption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1800" dirty="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altLang="zh-CN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dirty="0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Fixed-Length</a:t>
                          </a:r>
                          <a:r>
                            <a:rPr lang="en-US" baseline="0" dirty="0" smtClean="0"/>
                            <a:t> CBC-MAC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3000" y="3077496"/>
              <a:ext cx="678180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0800"/>
                    <a:gridCol w="1981200"/>
                    <a:gridCol w="2209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8197" r="-112615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Output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CBC Mode of</a:t>
                          </a:r>
                          <a:r>
                            <a:rPr lang="en-US" baseline="0" dirty="0" smtClean="0"/>
                            <a:t> Encryption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100000" r="-112615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87" t="-100000" r="-826" b="-1151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Fixed-Length</a:t>
                          </a:r>
                          <a:r>
                            <a:rPr lang="en-US" baseline="0" dirty="0" smtClean="0"/>
                            <a:t> CBC-MAC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216393" r="-1126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87" t="-216393" r="-82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07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Arbitrary-Length 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408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arbitrary-length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prepend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𝐂𝐁𝐂</m:t>
                    </m:r>
                  </m:oMath>
                </a14:m>
                <a:r>
                  <a:rPr lang="en-US" altLang="zh-CN" sz="2400" b="0" dirty="0" smtClean="0">
                    <a:solidFill>
                      <a:srgbClr val="C0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08111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426" y="354633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6" y="354633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4026" y="354633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6" y="354633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2336" y="2599727"/>
                <a:ext cx="3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6" y="2599727"/>
                <a:ext cx="3983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538" t="-2174" r="-215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0768" y="260212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68" y="2602128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58866" y="2948414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26645" y="293956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07952" y="307723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2" y="3077233"/>
                <a:ext cx="2532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629146" y="331548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14" idx="1"/>
          </p:cNvCxnSpPr>
          <p:nvPr/>
        </p:nvCxnSpPr>
        <p:spPr>
          <a:xfrm rot="5400000" flipH="1" flipV="1">
            <a:off x="573940" y="3298119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29" idx="1"/>
          </p:cNvCxnSpPr>
          <p:nvPr/>
        </p:nvCxnSpPr>
        <p:spPr>
          <a:xfrm rot="5400000" flipH="1" flipV="1">
            <a:off x="1558643" y="3300848"/>
            <a:ext cx="1019565" cy="843000"/>
          </a:xfrm>
          <a:prstGeom prst="bentConnector4">
            <a:avLst>
              <a:gd name="adj1" fmla="val -22421"/>
              <a:gd name="adj2" fmla="val 5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286000" y="354316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43162"/>
                <a:ext cx="685800" cy="685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76600" y="354316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543162"/>
                <a:ext cx="685800" cy="685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52742" y="259896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2" y="2598960"/>
                <a:ext cx="35420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621" r="-86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38897" y="259655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897" y="2596559"/>
                <a:ext cx="35420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2608619" y="293639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89926" y="307406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26" y="3074065"/>
                <a:ext cx="25327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2611120" y="33123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99219" y="293639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80526" y="307406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26" y="3074065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601720" y="33123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32" idx="1"/>
          </p:cNvCxnSpPr>
          <p:nvPr/>
        </p:nvCxnSpPr>
        <p:spPr>
          <a:xfrm rot="5400000" flipH="1" flipV="1">
            <a:off x="2546514" y="3294951"/>
            <a:ext cx="1016397" cy="851626"/>
          </a:xfrm>
          <a:prstGeom prst="bentConnector4">
            <a:avLst>
              <a:gd name="adj1" fmla="val -22491"/>
              <a:gd name="adj2" fmla="val 56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545387" y="4483109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87" y="4483109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7500" r="-291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3603375" y="4225634"/>
            <a:ext cx="3503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47800" y="4653959"/>
            <a:ext cx="1392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Construction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876800" y="353817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38170"/>
                <a:ext cx="685800" cy="6858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867400" y="353817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538170"/>
                <a:ext cx="685800" cy="6858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045710" y="2591567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710" y="2591567"/>
                <a:ext cx="34887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034142" y="259396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2" y="2593968"/>
                <a:ext cx="35420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5222240" y="2940254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190019" y="293140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071326" y="306907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326" y="3069073"/>
                <a:ext cx="25327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6192520" y="330732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  <a:endCxn id="67" idx="1"/>
          </p:cNvCxnSpPr>
          <p:nvPr/>
        </p:nvCxnSpPr>
        <p:spPr>
          <a:xfrm rot="5400000" flipH="1" flipV="1">
            <a:off x="5137314" y="3289959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2"/>
            <a:endCxn id="77" idx="1"/>
          </p:cNvCxnSpPr>
          <p:nvPr/>
        </p:nvCxnSpPr>
        <p:spPr>
          <a:xfrm rot="5400000" flipH="1" flipV="1">
            <a:off x="6122017" y="3292688"/>
            <a:ext cx="1019565" cy="843000"/>
          </a:xfrm>
          <a:prstGeom prst="bentConnector4">
            <a:avLst>
              <a:gd name="adj1" fmla="val -22421"/>
              <a:gd name="adj2" fmla="val 5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49374" y="353500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74" y="3535002"/>
                <a:ext cx="685800" cy="6858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839974" y="353500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974" y="3535002"/>
                <a:ext cx="685800" cy="6858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016116" y="25908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16" y="2590800"/>
                <a:ext cx="354200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21383" y="4708800"/>
                <a:ext cx="226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83" y="4708800"/>
                <a:ext cx="22608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1622" r="-540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8179371" y="422856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171993" y="29282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053300" y="306590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00" y="3065905"/>
                <a:ext cx="253274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>
          <a:xfrm flipH="1">
            <a:off x="7174494" y="330415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1" idx="2"/>
            <a:endCxn id="72" idx="0"/>
          </p:cNvCxnSpPr>
          <p:nvPr/>
        </p:nvCxnSpPr>
        <p:spPr>
          <a:xfrm rot="5400000" flipH="1" flipV="1">
            <a:off x="7344674" y="3382602"/>
            <a:ext cx="685800" cy="990600"/>
          </a:xfrm>
          <a:prstGeom prst="bentConnector5">
            <a:avLst>
              <a:gd name="adj1" fmla="val -33333"/>
              <a:gd name="adj2" fmla="val 50000"/>
              <a:gd name="adj3" fmla="val 1471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350755" y="441375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55" y="4413753"/>
                <a:ext cx="149913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37500" r="-291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6096000" y="4708800"/>
            <a:ext cx="1392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Construction 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5093185"/>
                <a:ext cx="9144000" cy="146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𝐂𝐁𝐂</m:t>
                    </m:r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3185"/>
                <a:ext cx="9144000" cy="1460015"/>
              </a:xfrm>
              <a:prstGeom prst="rect">
                <a:avLst/>
              </a:prstGeom>
              <a:blipFill rotWithShape="0">
                <a:blip r:embed="rId27"/>
                <a:stretch>
                  <a:fillRect l="-1000" t="-417" b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3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2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b="0" i="0" dirty="0" smtClean="0"/>
                        <m:t>Ciphertext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145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on any </a:t>
                </a:r>
                <a:r>
                  <a:rPr lang="en-US" sz="2400" dirty="0"/>
                  <a:t>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on any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The CCA I</a:t>
                </a:r>
                <a:r>
                  <a:rPr lang="en-US" altLang="zh-CN" sz="2400" b="1" dirty="0" smtClean="0"/>
                  <a:t>ndistinguishability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145418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418" b="-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93182" y="2655978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5919" y="2655978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6535" y="2680636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5" y="2680636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4382" y="4027578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82" y="4027578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3462" y="4345582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462" y="4345582"/>
                <a:ext cx="16006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7" t="-2222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14801" y="471337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42411" y="446752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11" y="4467526"/>
                <a:ext cx="1660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90041" y="583559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0300" y="555157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00" y="5551578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48261" y="5848117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261" y="5848117"/>
                <a:ext cx="2578398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15942" y="4049837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942" y="4049837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756429" y="40784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56429" y="4078408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099559" y="3131832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1882" y="2841025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82" y="2841025"/>
                <a:ext cx="16382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4418" y="3235833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18" y="3235833"/>
                <a:ext cx="181447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49" t="-2222" r="-4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099560" y="3197641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099560" y="382802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26973" y="354400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73" y="3544005"/>
                <a:ext cx="73674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67" r="-3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997" y="3810613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97" y="3810613"/>
                <a:ext cx="1245084" cy="276999"/>
              </a:xfrm>
              <a:prstGeom prst="rect">
                <a:avLst/>
              </a:prstGeom>
              <a:blipFill rotWithShape="0">
                <a:blip r:embed="rId16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099559" y="515658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21882" y="4865778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82" y="4865778"/>
                <a:ext cx="163826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099560" y="522239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47226" y="5220900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26" y="5220900"/>
                <a:ext cx="181447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685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标注 7"/>
              <p:cNvSpPr/>
              <p:nvPr/>
            </p:nvSpPr>
            <p:spPr>
              <a:xfrm>
                <a:off x="4876800" y="5856378"/>
                <a:ext cx="2438400" cy="381000"/>
              </a:xfrm>
              <a:prstGeom prst="wedgeRectCallout">
                <a:avLst>
                  <a:gd name="adj1" fmla="val -16677"/>
                  <a:gd name="adj2" fmla="val -17076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Cannot query with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矩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856378"/>
                <a:ext cx="2438400" cy="381000"/>
              </a:xfrm>
              <a:prstGeom prst="wedgeRectCallout">
                <a:avLst>
                  <a:gd name="adj1" fmla="val -16677"/>
                  <a:gd name="adj2" fmla="val -170769"/>
                </a:avLst>
              </a:prstGeom>
              <a:blipFill rotWithShape="0">
                <a:blip r:embed="rId19"/>
                <a:stretch>
                  <a:fillRect b="-120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49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31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89739"/>
                <a:ext cx="9144000" cy="4401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has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ciphertext attack (IND-CCA)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cca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𝐧𝐞𝐠𝐥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not allowed to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IND-CCA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IND-CPA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9739"/>
                <a:ext cx="9144000" cy="440146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r="-33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7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CCA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76219"/>
                <a:ext cx="9143999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encryption schemes constructed so far are not IND-CCA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One-Time Pad: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Attack via </a:t>
                </a:r>
                <a:r>
                  <a:rPr lang="en-US" sz="2000" b="1" u="sng" dirty="0" smtClean="0"/>
                  <a:t>Malleability</a:t>
                </a:r>
                <a:r>
                  <a:rPr lang="en-US" sz="2000" b="1" dirty="0" smtClean="0"/>
                  <a:t>: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Learn</a:t>
                </a:r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⊕1 )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; 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PRG-based Encryption: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6219"/>
                <a:ext cx="9143999" cy="4819781"/>
              </a:xfrm>
              <a:prstGeom prst="rect">
                <a:avLst/>
              </a:prstGeom>
              <a:blipFill>
                <a:blip r:embed="rId3"/>
                <a:stretch>
                  <a:fillRect l="-1000" t="-126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010400" y="2209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209800"/>
                <a:ext cx="381000" cy="381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29600" y="2209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09800"/>
                <a:ext cx="381000" cy="381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29600" y="3200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200400"/>
                <a:ext cx="381000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010400" y="3200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00400"/>
                <a:ext cx="381000" cy="381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7391400" y="24003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1"/>
            <a:endCxn id="11" idx="3"/>
          </p:cNvCxnSpPr>
          <p:nvPr/>
        </p:nvCxnSpPr>
        <p:spPr>
          <a:xfrm flipH="1">
            <a:off x="7391400" y="33909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0"/>
            <a:endCxn id="8" idx="2"/>
          </p:cNvCxnSpPr>
          <p:nvPr/>
        </p:nvCxnSpPr>
        <p:spPr>
          <a:xfrm flipV="1">
            <a:off x="72009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0" idx="0"/>
          </p:cNvCxnSpPr>
          <p:nvPr/>
        </p:nvCxnSpPr>
        <p:spPr>
          <a:xfrm>
            <a:off x="84201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589520" y="2179320"/>
                <a:ext cx="44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2179320"/>
                <a:ext cx="4440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59" r="-123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589520" y="3365361"/>
                <a:ext cx="45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3365361"/>
                <a:ext cx="45845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667" r="-12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446348" y="271272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48" y="2712720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222" r="-4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979920" y="2712720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920" y="2712720"/>
                <a:ext cx="23884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8462" t="-8889" r="-384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1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3121343" y="403084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693" y="3525671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7293" y="3528072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390" y="352567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2279922" y="2621431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259513" y="24921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771098" y="249482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4972" y="370093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74365" y="249697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8239" y="370307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2426244" y="2494824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4959" y="24948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48521" y="2489351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69047" y="2492020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4108974" y="402593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5067765" y="40305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06468" y="4172501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73918" y="4174522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1015" y="4172501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the decryption oracle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17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5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24241</TotalTime>
  <Words>602</Words>
  <Application>Microsoft Office PowerPoint</Application>
  <PresentationFormat>On-screen Show (4:3)</PresentationFormat>
  <Paragraphs>283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Office Theme</vt:lpstr>
      <vt:lpstr>Cryptography (2022 Fall) CBC-MAC, IND-CCA, sEUF-CMA, IND-CPA+sEUF-CMA⇒ IND-CCA</vt:lpstr>
      <vt:lpstr>Fixed-Length CBC-MAC</vt:lpstr>
      <vt:lpstr>Fixed-Length CBC-MAC</vt:lpstr>
      <vt:lpstr>Arbitrary-Length CBC-MAC</vt:lpstr>
      <vt:lpstr>PowerPoint Presentation</vt:lpstr>
      <vt:lpstr>"Chosen-Ciphertext Attack"</vt:lpstr>
      <vt:lpstr>IND-CCA</vt:lpstr>
      <vt:lpstr>Examples of CCA</vt:lpstr>
      <vt:lpstr>Examples of CCA</vt:lpstr>
      <vt:lpstr>Examples of CCA</vt:lpstr>
      <vt:lpstr>Examples of CCA</vt:lpstr>
      <vt:lpstr>Examples of CCA</vt:lpstr>
      <vt:lpstr>PowerPoint Presentation</vt:lpstr>
      <vt:lpstr>sEUF-CMA</vt:lpstr>
      <vt:lpstr>sEUF-CMA</vt:lpstr>
      <vt:lpstr>IND-CPA+sEUF-CMA⇒ IND-CCA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642</cp:revision>
  <cp:lastPrinted>2022-10-14T01:55:54Z</cp:lastPrinted>
  <dcterms:created xsi:type="dcterms:W3CDTF">2014-04-06T04:43:09Z</dcterms:created>
  <dcterms:modified xsi:type="dcterms:W3CDTF">2022-10-28T04:09:46Z</dcterms:modified>
</cp:coreProperties>
</file>