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14" r:id="rId2"/>
    <p:sldId id="541" r:id="rId3"/>
    <p:sldId id="528" r:id="rId4"/>
    <p:sldId id="529" r:id="rId5"/>
    <p:sldId id="530" r:id="rId6"/>
    <p:sldId id="531" r:id="rId7"/>
    <p:sldId id="532" r:id="rId8"/>
    <p:sldId id="533" r:id="rId9"/>
    <p:sldId id="534" r:id="rId10"/>
    <p:sldId id="535" r:id="rId11"/>
    <p:sldId id="536" r:id="rId12"/>
    <p:sldId id="537" r:id="rId13"/>
    <p:sldId id="538" r:id="rId14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06" autoAdjust="0"/>
    <p:restoredTop sz="94660"/>
  </p:normalViewPr>
  <p:slideViewPr>
    <p:cSldViewPr>
      <p:cViewPr varScale="1">
        <p:scale>
          <a:sx n="88" d="100"/>
          <a:sy n="88" d="100"/>
        </p:scale>
        <p:origin x="1109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6000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/>
            </a:lvl1pPr>
          </a:lstStyle>
          <a:p>
            <a:fld id="{967960C5-1CDB-4EF4-9176-4FAD832A9628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6000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/>
            </a:lvl1pPr>
          </a:lstStyle>
          <a:p>
            <a:fld id="{567B6F1C-D737-4C0E-97E2-C15B6C95D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3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r">
              <a:defRPr sz="1200"/>
            </a:lvl1pPr>
          </a:lstStyle>
          <a:p>
            <a:fld id="{32102203-0005-4F25-892A-D8BA64954F35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5" tIns="46587" rIns="93175" bIns="465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2"/>
            <a:ext cx="7437120" cy="3154680"/>
          </a:xfrm>
          <a:prstGeom prst="rect">
            <a:avLst/>
          </a:prstGeom>
        </p:spPr>
        <p:txBody>
          <a:bodyPr vert="horz" lIns="93175" tIns="46587" rIns="93175" bIns="4658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r">
              <a:defRPr sz="1200"/>
            </a:lvl1pPr>
          </a:lstStyle>
          <a:p>
            <a:fld id="{CD056948-DAD1-439C-9E1C-23575F6A2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5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709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059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028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484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30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53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41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7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129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870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5239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64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6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2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3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2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8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7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1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5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9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16BE1-F6D1-4AFD-B993-C6824D21EFE1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140.png"/><Relationship Id="rId7" Type="http://schemas.openxmlformats.org/officeDocument/2006/relationships/image" Target="../media/image18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1.png"/><Relationship Id="rId5" Type="http://schemas.openxmlformats.org/officeDocument/2006/relationships/image" Target="../media/image160.png"/><Relationship Id="rId10" Type="http://schemas.openxmlformats.org/officeDocument/2006/relationships/image" Target="../media/image2100.png"/><Relationship Id="rId4" Type="http://schemas.openxmlformats.org/officeDocument/2006/relationships/image" Target="../media/image150.png"/><Relationship Id="rId9" Type="http://schemas.openxmlformats.org/officeDocument/2006/relationships/image" Target="../media/image20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0.png"/><Relationship Id="rId13" Type="http://schemas.openxmlformats.org/officeDocument/2006/relationships/image" Target="../media/image3200.png"/><Relationship Id="rId18" Type="http://schemas.openxmlformats.org/officeDocument/2006/relationships/image" Target="../media/image371.png"/><Relationship Id="rId26" Type="http://schemas.openxmlformats.org/officeDocument/2006/relationships/image" Target="../media/image451.png"/><Relationship Id="rId3" Type="http://schemas.openxmlformats.org/officeDocument/2006/relationships/image" Target="../media/image220.png"/><Relationship Id="rId21" Type="http://schemas.openxmlformats.org/officeDocument/2006/relationships/image" Target="../media/image401.png"/><Relationship Id="rId7" Type="http://schemas.openxmlformats.org/officeDocument/2006/relationships/image" Target="../media/image2600.png"/><Relationship Id="rId12" Type="http://schemas.openxmlformats.org/officeDocument/2006/relationships/image" Target="../media/image3100.png"/><Relationship Id="rId17" Type="http://schemas.openxmlformats.org/officeDocument/2006/relationships/image" Target="../media/image3600.png"/><Relationship Id="rId25" Type="http://schemas.openxmlformats.org/officeDocument/2006/relationships/image" Target="../media/image441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3501.png"/><Relationship Id="rId20" Type="http://schemas.openxmlformats.org/officeDocument/2006/relationships/image" Target="../media/image391.png"/><Relationship Id="rId29" Type="http://schemas.openxmlformats.org/officeDocument/2006/relationships/image" Target="../media/image4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11" Type="http://schemas.openxmlformats.org/officeDocument/2006/relationships/image" Target="../media/image3000.png"/><Relationship Id="rId24" Type="http://schemas.openxmlformats.org/officeDocument/2006/relationships/image" Target="../media/image431.png"/><Relationship Id="rId5" Type="http://schemas.openxmlformats.org/officeDocument/2006/relationships/image" Target="../media/image240.png"/><Relationship Id="rId15" Type="http://schemas.openxmlformats.org/officeDocument/2006/relationships/image" Target="../media/image3400.png"/><Relationship Id="rId23" Type="http://schemas.openxmlformats.org/officeDocument/2006/relationships/image" Target="../media/image421.png"/><Relationship Id="rId28" Type="http://schemas.openxmlformats.org/officeDocument/2006/relationships/image" Target="../media/image471.png"/><Relationship Id="rId10" Type="http://schemas.openxmlformats.org/officeDocument/2006/relationships/image" Target="../media/image2900.png"/><Relationship Id="rId19" Type="http://schemas.openxmlformats.org/officeDocument/2006/relationships/image" Target="../media/image381.png"/><Relationship Id="rId31" Type="http://schemas.openxmlformats.org/officeDocument/2006/relationships/image" Target="../media/image501.png"/><Relationship Id="rId4" Type="http://schemas.openxmlformats.org/officeDocument/2006/relationships/image" Target="../media/image230.png"/><Relationship Id="rId9" Type="http://schemas.openxmlformats.org/officeDocument/2006/relationships/image" Target="../media/image2800.png"/><Relationship Id="rId14" Type="http://schemas.openxmlformats.org/officeDocument/2006/relationships/image" Target="../media/image3300.png"/><Relationship Id="rId22" Type="http://schemas.openxmlformats.org/officeDocument/2006/relationships/image" Target="../media/image411.png"/><Relationship Id="rId27" Type="http://schemas.openxmlformats.org/officeDocument/2006/relationships/image" Target="../media/image461.png"/><Relationship Id="rId30" Type="http://schemas.openxmlformats.org/officeDocument/2006/relationships/image" Target="../media/image49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../clipboard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png"/><Relationship Id="rId3" Type="http://schemas.openxmlformats.org/officeDocument/2006/relationships/image" Target="../media/image1110.png"/><Relationship Id="rId7" Type="http://schemas.openxmlformats.org/officeDocument/2006/relationships/image" Target="../media/image15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0.png"/><Relationship Id="rId5" Type="http://schemas.openxmlformats.org/officeDocument/2006/relationships/image" Target="../media/image1310.png"/><Relationship Id="rId4" Type="http://schemas.openxmlformats.org/officeDocument/2006/relationships/image" Target="../media/image120.png"/><Relationship Id="rId9" Type="http://schemas.openxmlformats.org/officeDocument/2006/relationships/image" Target="../media/image17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0.png"/><Relationship Id="rId3" Type="http://schemas.openxmlformats.org/officeDocument/2006/relationships/image" Target="../media/image49.png"/><Relationship Id="rId7" Type="http://schemas.openxmlformats.org/officeDocument/2006/relationships/image" Target="../media/image5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0.png"/><Relationship Id="rId5" Type="http://schemas.openxmlformats.org/officeDocument/2006/relationships/image" Target="../media/image520.png"/><Relationship Id="rId10" Type="http://schemas.openxmlformats.org/officeDocument/2006/relationships/image" Target="../media/image570.png"/><Relationship Id="rId4" Type="http://schemas.openxmlformats.org/officeDocument/2006/relationships/image" Target="../media/image511.png"/><Relationship Id="rId9" Type="http://schemas.openxmlformats.org/officeDocument/2006/relationships/image" Target="../media/image56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0.png"/><Relationship Id="rId3" Type="http://schemas.openxmlformats.org/officeDocument/2006/relationships/image" Target="../media/image580.png"/><Relationship Id="rId7" Type="http://schemas.openxmlformats.org/officeDocument/2006/relationships/image" Target="../media/image6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5" Type="http://schemas.openxmlformats.org/officeDocument/2006/relationships/image" Target="../media/image600.png"/><Relationship Id="rId10" Type="http://schemas.openxmlformats.org/officeDocument/2006/relationships/image" Target="../media/image650.png"/><Relationship Id="rId4" Type="http://schemas.openxmlformats.org/officeDocument/2006/relationships/image" Target="../media/image590.png"/><Relationship Id="rId9" Type="http://schemas.openxmlformats.org/officeDocument/2006/relationships/image" Target="../media/image64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0.png"/><Relationship Id="rId13" Type="http://schemas.openxmlformats.org/officeDocument/2006/relationships/image" Target="../media/image4600.png"/><Relationship Id="rId3" Type="http://schemas.openxmlformats.org/officeDocument/2006/relationships/image" Target="../media/image136.png"/><Relationship Id="rId7" Type="http://schemas.openxmlformats.org/officeDocument/2006/relationships/image" Target="../media/image4000.png"/><Relationship Id="rId12" Type="http://schemas.openxmlformats.org/officeDocument/2006/relationships/image" Target="../media/image4500.png"/><Relationship Id="rId17" Type="http://schemas.openxmlformats.org/officeDocument/2006/relationships/image" Target="../media/image5000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49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00.png"/><Relationship Id="rId11" Type="http://schemas.openxmlformats.org/officeDocument/2006/relationships/image" Target="../media/image440.png"/><Relationship Id="rId5" Type="http://schemas.openxmlformats.org/officeDocument/2006/relationships/image" Target="../media/image3800.png"/><Relationship Id="rId15" Type="http://schemas.openxmlformats.org/officeDocument/2006/relationships/image" Target="../media/image4800.png"/><Relationship Id="rId10" Type="http://schemas.openxmlformats.org/officeDocument/2006/relationships/image" Target="../media/image4300.png"/><Relationship Id="rId4" Type="http://schemas.openxmlformats.org/officeDocument/2006/relationships/image" Target="../media/image3700.png"/><Relationship Id="rId9" Type="http://schemas.openxmlformats.org/officeDocument/2006/relationships/image" Target="../media/image4200.png"/><Relationship Id="rId14" Type="http://schemas.openxmlformats.org/officeDocument/2006/relationships/image" Target="../media/image47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66800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sz="5300" dirty="0" smtClean="0"/>
              <a:t>Cryptography (2022 Fall)</a:t>
            </a:r>
            <a:r>
              <a:rPr lang="en-US" sz="5000" dirty="0" smtClean="0"/>
              <a:t/>
            </a:r>
            <a:br>
              <a:rPr lang="en-US" sz="5000" dirty="0" smtClean="0"/>
            </a:br>
            <a:r>
              <a:rPr lang="en-US" sz="2200" dirty="0" smtClean="0"/>
              <a:t>h</a:t>
            </a:r>
            <a:r>
              <a:rPr lang="en-US" altLang="zh-CN" sz="2200" dirty="0" smtClean="0"/>
              <a:t>ash function</a:t>
            </a:r>
            <a:r>
              <a:rPr lang="en-US" altLang="zh-CN" sz="2200" dirty="0"/>
              <a:t>, </a:t>
            </a:r>
            <a:r>
              <a:rPr lang="en-US" altLang="zh-CN" sz="2200" dirty="0" smtClean="0"/>
              <a:t>collision resistance</a:t>
            </a:r>
            <a:r>
              <a:rPr lang="en-US" altLang="zh-CN" sz="2200" dirty="0"/>
              <a:t>, </a:t>
            </a:r>
            <a:r>
              <a:rPr lang="en-US" altLang="zh-CN" sz="2200" dirty="0" smtClean="0"/>
              <a:t>second-preimage resistance</a:t>
            </a:r>
            <a:r>
              <a:rPr lang="en-US" altLang="zh-CN" sz="2200" dirty="0"/>
              <a:t>, </a:t>
            </a:r>
            <a:r>
              <a:rPr lang="en-US" altLang="zh-CN" sz="2200" dirty="0" smtClean="0"/>
              <a:t/>
            </a:r>
            <a:br>
              <a:rPr lang="en-US" altLang="zh-CN" sz="2200" dirty="0" smtClean="0"/>
            </a:br>
            <a:r>
              <a:rPr lang="en-US" altLang="zh-CN" sz="2200" dirty="0" smtClean="0"/>
              <a:t>preimage resistance</a:t>
            </a:r>
            <a:r>
              <a:rPr lang="en-US" altLang="zh-CN" sz="2200" dirty="0"/>
              <a:t>, </a:t>
            </a:r>
            <a:r>
              <a:rPr lang="en-US" sz="2200" dirty="0" smtClean="0"/>
              <a:t>Merkle-</a:t>
            </a:r>
            <a:r>
              <a:rPr lang="en-US" sz="2200" dirty="0" err="1" smtClean="0"/>
              <a:t>Damgård</a:t>
            </a:r>
            <a:r>
              <a:rPr lang="en-US" sz="2200" dirty="0" smtClean="0"/>
              <a:t> </a:t>
            </a:r>
            <a:r>
              <a:rPr lang="en-US" sz="2200" dirty="0"/>
              <a:t>Transform</a:t>
            </a:r>
            <a:endParaRPr lang="en-US"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505200"/>
            <a:ext cx="9144000" cy="1295400"/>
          </a:xfrm>
        </p:spPr>
        <p:txBody>
          <a:bodyPr>
            <a:no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LiangFeng</a:t>
            </a:r>
            <a:r>
              <a:rPr lang="en-US" sz="2400" dirty="0" smtClean="0">
                <a:solidFill>
                  <a:schemeClr val="tx1"/>
                </a:solidFill>
              </a:rPr>
              <a:t> Zhang </a:t>
            </a: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zhanglf@shanghaitech.edu.cn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SIST, ShanghaiTech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14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914400"/>
                <a:ext cx="9144000" cy="28466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THEOREM: </a:t>
                </a:r>
                <a:r>
                  <a:rPr lang="en-US" sz="2400" dirty="0" smtClean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altLang="zh-CN" sz="2400" dirty="0" smtClean="0"/>
                  <a:t> is collision-resistant,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altLang="zh-CN" sz="2400" dirty="0" smtClean="0"/>
                  <a:t> is also collision-resistant.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Suppose not. Then there is a PPT algorithm 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such that 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Hash</m:t>
                              </m:r>
                              <m:r>
                                <m:rPr>
                                  <m:nor/>
                                </m:rPr>
                                <a:rPr lang="en-US" altLang="zh-CN" sz="2000" dirty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col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</m:e>
                                <m:sub>
                                  <m:r>
                                    <a:rPr lang="zh-CN" altLang="en-US" sz="200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𝒜</m:t>
                                  </m:r>
                                  <m:r>
                                    <a:rPr lang="en-US" altLang="zh-CN" sz="200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Π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0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altLang="zh-CN" sz="20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altLang="zh-CN" sz="20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en-US" altLang="zh-CN" sz="20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is non-negligible in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, the security parameter.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We construct a PPT algorithm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such that 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Hash</m:t>
                              </m:r>
                              <m:r>
                                <m:rPr>
                                  <m:nor/>
                                </m:rPr>
                                <a:rPr lang="en-US" altLang="zh-CN" sz="2000" dirty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col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</m:e>
                                <m:sub>
                                  <m:r>
                                    <a:rPr lang="en-US" altLang="zh-CN" sz="200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ℬ</m:t>
                                  </m:r>
                                  <m:r>
                                    <a:rPr lang="en-US" altLang="zh-CN" sz="200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2000" b="0" i="0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0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altLang="zh-CN" sz="20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altLang="zh-CN" sz="20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en-US" altLang="zh-CN" sz="20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0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altLang="zh-CN" sz="20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which will be contradictory to the fact that “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is collision-resistant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”.</a:t>
                </a: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14400"/>
                <a:ext cx="9144000" cy="2846677"/>
              </a:xfrm>
              <a:prstGeom prst="rect">
                <a:avLst/>
              </a:prstGeom>
              <a:blipFill rotWithShape="0">
                <a:blip r:embed="rId3"/>
                <a:stretch>
                  <a:fillRect l="-1000" t="-214" b="-1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828800" y="3733800"/>
            <a:ext cx="1447799" cy="24384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Rectangle 6"/>
          <p:cNvSpPr/>
          <p:nvPr/>
        </p:nvSpPr>
        <p:spPr>
          <a:xfrm>
            <a:off x="4343400" y="3733800"/>
            <a:ext cx="1398722" cy="24384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10"/>
              <p:cNvSpPr txBox="1"/>
              <p:nvPr/>
            </p:nvSpPr>
            <p:spPr>
              <a:xfrm>
                <a:off x="1850287" y="3758458"/>
                <a:ext cx="13501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𝐆𝐞𝐧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287" y="3758458"/>
                <a:ext cx="1350113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26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20"/>
          <p:cNvCxnSpPr/>
          <p:nvPr/>
        </p:nvCxnSpPr>
        <p:spPr>
          <a:xfrm flipH="1">
            <a:off x="3334512" y="5582992"/>
            <a:ext cx="946285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4"/>
              <p:cNvSpPr txBox="1"/>
              <p:nvPr/>
            </p:nvSpPr>
            <p:spPr>
              <a:xfrm>
                <a:off x="3712464" y="4142601"/>
                <a:ext cx="1650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i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464" y="4142601"/>
                <a:ext cx="165045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22"/>
          <p:cNvCxnSpPr/>
          <p:nvPr/>
        </p:nvCxnSpPr>
        <p:spPr>
          <a:xfrm rot="10800000" flipH="1">
            <a:off x="3337220" y="4393972"/>
            <a:ext cx="946285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3505200" y="5562600"/>
                <a:ext cx="6756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5562600"/>
                <a:ext cx="675634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1712" t="-4444" r="-1261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2058621" y="6200001"/>
            <a:ext cx="98815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challenger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6958902" y="6200001"/>
                <a:ext cx="2671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902" y="6200001"/>
                <a:ext cx="267124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3256" r="-18605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6"/>
          <p:cNvSpPr/>
          <p:nvPr/>
        </p:nvSpPr>
        <p:spPr>
          <a:xfrm>
            <a:off x="6708184" y="3733800"/>
            <a:ext cx="768560" cy="24384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4971375" y="6200001"/>
                <a:ext cx="2169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ℬ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1375" y="6200001"/>
                <a:ext cx="216982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8571" r="-2285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20"/>
          <p:cNvCxnSpPr/>
          <p:nvPr/>
        </p:nvCxnSpPr>
        <p:spPr>
          <a:xfrm flipH="1">
            <a:off x="5726127" y="5229793"/>
            <a:ext cx="946285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4"/>
              <p:cNvSpPr txBox="1"/>
              <p:nvPr/>
            </p:nvSpPr>
            <p:spPr>
              <a:xfrm>
                <a:off x="6104079" y="4295001"/>
                <a:ext cx="1650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i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079" y="4295001"/>
                <a:ext cx="165045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22"/>
          <p:cNvCxnSpPr/>
          <p:nvPr/>
        </p:nvCxnSpPr>
        <p:spPr>
          <a:xfrm rot="10800000" flipH="1">
            <a:off x="5728835" y="4546372"/>
            <a:ext cx="946285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5905900" y="5209401"/>
                <a:ext cx="667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900" y="5209401"/>
                <a:ext cx="667170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1927" t="-4444" r="-13761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Merkle-Damgård</a:t>
            </a:r>
            <a:r>
              <a:rPr lang="en-US" dirty="0" smtClean="0"/>
              <a:t> Transform</a:t>
            </a:r>
            <a:endParaRPr 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4901933" y="5121327"/>
            <a:ext cx="355867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0" dirty="0" smtClean="0">
                <a:solidFill>
                  <a:srgbClr val="FF0000"/>
                </a:solidFill>
              </a:rPr>
              <a:t>?</a:t>
            </a:r>
            <a:endParaRPr lang="en-US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46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0" grpId="0"/>
      <p:bldP spid="12" grpId="0"/>
      <p:bldP spid="2" grpId="0"/>
      <p:bldP spid="13" grpId="0"/>
      <p:bldP spid="15" grpId="0" animBg="1"/>
      <p:bldP spid="14" grpId="0"/>
      <p:bldP spid="18" grpId="0"/>
      <p:bldP spid="20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914400"/>
                <a:ext cx="9144000" cy="27840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THEOREM: </a:t>
                </a:r>
                <a:r>
                  <a:rPr lang="en-US" sz="2400" dirty="0" smtClean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altLang="zh-CN" sz="2400" dirty="0" smtClean="0"/>
                  <a:t> is collision-resistant,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altLang="zh-CN" sz="2400" dirty="0" smtClean="0"/>
                  <a:t> is also collision-resistant.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It suffices to show that whenever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is a collision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,  the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must be a collision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.  (i.e.,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)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The process of finding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(when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)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Say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are padded as follows in the hash value computations</a:t>
                </a:r>
              </a:p>
              <a:p>
                <a:pPr lvl="2"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2000" i="1" dirty="0" smtClean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sSubSup>
                      <m:sSub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lvl="2">
                  <a:lnSpc>
                    <a:spcPct val="120000"/>
                  </a:lnSpc>
                </a:pPr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14400"/>
                <a:ext cx="9144000" cy="2784095"/>
              </a:xfrm>
              <a:prstGeom prst="rect">
                <a:avLst/>
              </a:prstGeom>
              <a:blipFill rotWithShape="0">
                <a:blip r:embed="rId3"/>
                <a:stretch>
                  <a:fillRect l="-1000" t="-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Merkle-Damgård</a:t>
            </a:r>
            <a:r>
              <a:rPr lang="en-US" dirty="0" smtClean="0"/>
              <a:t> Transform</a:t>
            </a:r>
            <a:endParaRPr lang="en-US" dirty="0"/>
          </a:p>
        </p:txBody>
      </p:sp>
      <p:sp>
        <p:nvSpPr>
          <p:cNvPr id="22" name="Trapezoid 37"/>
          <p:cNvSpPr/>
          <p:nvPr/>
        </p:nvSpPr>
        <p:spPr>
          <a:xfrm rot="5400000">
            <a:off x="1461676" y="3989405"/>
            <a:ext cx="1219200" cy="685800"/>
          </a:xfrm>
          <a:prstGeom prst="trapezoid">
            <a:avLst>
              <a:gd name="adj" fmla="val 6055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rapezoid 38"/>
          <p:cNvSpPr/>
          <p:nvPr/>
        </p:nvSpPr>
        <p:spPr>
          <a:xfrm rot="5400000">
            <a:off x="2985676" y="3997025"/>
            <a:ext cx="1219200" cy="685800"/>
          </a:xfrm>
          <a:prstGeom prst="trapezoid">
            <a:avLst>
              <a:gd name="adj" fmla="val 6055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rapezoid 39"/>
          <p:cNvSpPr/>
          <p:nvPr/>
        </p:nvSpPr>
        <p:spPr>
          <a:xfrm rot="5400000">
            <a:off x="5099462" y="3997025"/>
            <a:ext cx="1219200" cy="685800"/>
          </a:xfrm>
          <a:prstGeom prst="trapezoid">
            <a:avLst>
              <a:gd name="adj" fmla="val 6055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rapezoid 40"/>
          <p:cNvSpPr/>
          <p:nvPr/>
        </p:nvSpPr>
        <p:spPr>
          <a:xfrm rot="5400000">
            <a:off x="6471062" y="3997025"/>
            <a:ext cx="1219200" cy="685800"/>
          </a:xfrm>
          <a:prstGeom prst="trapezoid">
            <a:avLst>
              <a:gd name="adj" fmla="val 6055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41"/>
          <p:cNvCxnSpPr>
            <a:stCxn id="22" idx="0"/>
            <a:endCxn id="23" idx="2"/>
          </p:cNvCxnSpPr>
          <p:nvPr/>
        </p:nvCxnSpPr>
        <p:spPr>
          <a:xfrm>
            <a:off x="2414176" y="4332305"/>
            <a:ext cx="838200" cy="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42"/>
          <p:cNvCxnSpPr/>
          <p:nvPr/>
        </p:nvCxnSpPr>
        <p:spPr>
          <a:xfrm>
            <a:off x="3938176" y="4339925"/>
            <a:ext cx="3973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43"/>
          <p:cNvCxnSpPr>
            <a:stCxn id="25" idx="0"/>
            <a:endCxn id="26" idx="2"/>
          </p:cNvCxnSpPr>
          <p:nvPr/>
        </p:nvCxnSpPr>
        <p:spPr>
          <a:xfrm>
            <a:off x="6051962" y="4339925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44"/>
          <p:cNvCxnSpPr/>
          <p:nvPr/>
        </p:nvCxnSpPr>
        <p:spPr>
          <a:xfrm>
            <a:off x="5004976" y="4339925"/>
            <a:ext cx="3611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45"/>
              <p:cNvSpPr txBox="1"/>
              <p:nvPr/>
            </p:nvSpPr>
            <p:spPr>
              <a:xfrm>
                <a:off x="4541548" y="4200086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1548" y="4200086"/>
                <a:ext cx="250068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7317" r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46"/>
              <p:cNvSpPr txBox="1"/>
              <p:nvPr/>
            </p:nvSpPr>
            <p:spPr>
              <a:xfrm>
                <a:off x="1843488" y="4141805"/>
                <a:ext cx="2852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3488" y="4141805"/>
                <a:ext cx="285206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1277" r="-4255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47"/>
              <p:cNvSpPr txBox="1"/>
              <p:nvPr/>
            </p:nvSpPr>
            <p:spPr>
              <a:xfrm>
                <a:off x="3404776" y="4141805"/>
                <a:ext cx="2852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776" y="4141805"/>
                <a:ext cx="285206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1739" r="-434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48"/>
              <p:cNvSpPr txBox="1"/>
              <p:nvPr/>
            </p:nvSpPr>
            <p:spPr>
              <a:xfrm>
                <a:off x="5540170" y="4141805"/>
                <a:ext cx="2852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0170" y="4141805"/>
                <a:ext cx="285206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1277" r="-212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49"/>
              <p:cNvSpPr txBox="1"/>
              <p:nvPr/>
            </p:nvSpPr>
            <p:spPr>
              <a:xfrm>
                <a:off x="6911770" y="4141805"/>
                <a:ext cx="2852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1770" y="4141805"/>
                <a:ext cx="285206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1277" r="-212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50"/>
              <p:cNvSpPr txBox="1"/>
              <p:nvPr/>
            </p:nvSpPr>
            <p:spPr>
              <a:xfrm>
                <a:off x="695425" y="4198367"/>
                <a:ext cx="2668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25" y="4198367"/>
                <a:ext cx="266803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1364" r="-909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51"/>
          <p:cNvCxnSpPr>
            <a:stCxn id="36" idx="3"/>
            <a:endCxn id="22" idx="2"/>
          </p:cNvCxnSpPr>
          <p:nvPr/>
        </p:nvCxnSpPr>
        <p:spPr>
          <a:xfrm flipV="1">
            <a:off x="962228" y="4332305"/>
            <a:ext cx="766148" cy="4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52"/>
              <p:cNvSpPr txBox="1"/>
              <p:nvPr/>
            </p:nvSpPr>
            <p:spPr>
              <a:xfrm>
                <a:off x="1357536" y="3290103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536" y="3290103"/>
                <a:ext cx="276101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3333" r="-666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53"/>
              <p:cNvSpPr txBox="1"/>
              <p:nvPr/>
            </p:nvSpPr>
            <p:spPr>
              <a:xfrm>
                <a:off x="2871376" y="3276600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376" y="3276600"/>
                <a:ext cx="281423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54"/>
              <p:cNvSpPr txBox="1"/>
              <p:nvPr/>
            </p:nvSpPr>
            <p:spPr>
              <a:xfrm>
                <a:off x="4928776" y="3276600"/>
                <a:ext cx="3019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8776" y="3276600"/>
                <a:ext cx="301942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0204" r="-816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55"/>
              <p:cNvSpPr txBox="1"/>
              <p:nvPr/>
            </p:nvSpPr>
            <p:spPr>
              <a:xfrm>
                <a:off x="6316468" y="3276600"/>
                <a:ext cx="5215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6468" y="3276600"/>
                <a:ext cx="521553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5814" r="-465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56"/>
          <p:cNvCxnSpPr/>
          <p:nvPr/>
        </p:nvCxnSpPr>
        <p:spPr>
          <a:xfrm>
            <a:off x="2944567" y="3524450"/>
            <a:ext cx="0" cy="451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57"/>
          <p:cNvCxnSpPr/>
          <p:nvPr/>
        </p:nvCxnSpPr>
        <p:spPr>
          <a:xfrm>
            <a:off x="2948629" y="3987570"/>
            <a:ext cx="312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58"/>
          <p:cNvCxnSpPr/>
          <p:nvPr/>
        </p:nvCxnSpPr>
        <p:spPr>
          <a:xfrm>
            <a:off x="5127322" y="3524450"/>
            <a:ext cx="0" cy="451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59"/>
          <p:cNvCxnSpPr/>
          <p:nvPr/>
        </p:nvCxnSpPr>
        <p:spPr>
          <a:xfrm>
            <a:off x="5127322" y="3987570"/>
            <a:ext cx="258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60"/>
          <p:cNvCxnSpPr/>
          <p:nvPr/>
        </p:nvCxnSpPr>
        <p:spPr>
          <a:xfrm>
            <a:off x="6475636" y="3524450"/>
            <a:ext cx="0" cy="451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61"/>
          <p:cNvCxnSpPr/>
          <p:nvPr/>
        </p:nvCxnSpPr>
        <p:spPr>
          <a:xfrm>
            <a:off x="6475636" y="3987570"/>
            <a:ext cx="258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62"/>
          <p:cNvCxnSpPr/>
          <p:nvPr/>
        </p:nvCxnSpPr>
        <p:spPr>
          <a:xfrm>
            <a:off x="7443376" y="4328930"/>
            <a:ext cx="281455" cy="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63"/>
              <p:cNvSpPr txBox="1"/>
              <p:nvPr/>
            </p:nvSpPr>
            <p:spPr>
              <a:xfrm>
                <a:off x="7748176" y="4139584"/>
                <a:ext cx="6500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8176" y="4139584"/>
                <a:ext cx="650050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747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64"/>
              <p:cNvSpPr txBox="1"/>
              <p:nvPr/>
            </p:nvSpPr>
            <p:spPr>
              <a:xfrm>
                <a:off x="4014376" y="3380601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4376" y="3380601"/>
                <a:ext cx="250068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7317" r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65"/>
              <p:cNvSpPr txBox="1"/>
              <p:nvPr/>
            </p:nvSpPr>
            <p:spPr>
              <a:xfrm>
                <a:off x="2635221" y="4363915"/>
                <a:ext cx="2614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5221" y="4363915"/>
                <a:ext cx="261482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13953" r="-697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66"/>
              <p:cNvSpPr txBox="1"/>
              <p:nvPr/>
            </p:nvSpPr>
            <p:spPr>
              <a:xfrm>
                <a:off x="3958539" y="4370405"/>
                <a:ext cx="2668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8539" y="4370405"/>
                <a:ext cx="266804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11364" r="-909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67"/>
              <p:cNvSpPr txBox="1"/>
              <p:nvPr/>
            </p:nvSpPr>
            <p:spPr>
              <a:xfrm>
                <a:off x="6244539" y="4370405"/>
                <a:ext cx="2873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4539" y="4370405"/>
                <a:ext cx="287322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12766" r="-638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Connector 68"/>
          <p:cNvCxnSpPr/>
          <p:nvPr/>
        </p:nvCxnSpPr>
        <p:spPr>
          <a:xfrm>
            <a:off x="1464216" y="3524450"/>
            <a:ext cx="0" cy="451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69"/>
          <p:cNvCxnSpPr/>
          <p:nvPr/>
        </p:nvCxnSpPr>
        <p:spPr>
          <a:xfrm>
            <a:off x="1464216" y="3987570"/>
            <a:ext cx="258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rapezoid 37"/>
          <p:cNvSpPr/>
          <p:nvPr/>
        </p:nvSpPr>
        <p:spPr>
          <a:xfrm rot="5400000">
            <a:off x="1452051" y="5800344"/>
            <a:ext cx="1219200" cy="685800"/>
          </a:xfrm>
          <a:prstGeom prst="trapezoid">
            <a:avLst>
              <a:gd name="adj" fmla="val 6055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Trapezoid 38"/>
          <p:cNvSpPr/>
          <p:nvPr/>
        </p:nvSpPr>
        <p:spPr>
          <a:xfrm rot="5400000">
            <a:off x="2976051" y="5807964"/>
            <a:ext cx="1219200" cy="685800"/>
          </a:xfrm>
          <a:prstGeom prst="trapezoid">
            <a:avLst>
              <a:gd name="adj" fmla="val 6055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rapezoid 39"/>
          <p:cNvSpPr/>
          <p:nvPr/>
        </p:nvSpPr>
        <p:spPr>
          <a:xfrm rot="5400000">
            <a:off x="5089837" y="5807964"/>
            <a:ext cx="1219200" cy="685800"/>
          </a:xfrm>
          <a:prstGeom prst="trapezoid">
            <a:avLst>
              <a:gd name="adj" fmla="val 6055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rapezoid 40"/>
          <p:cNvSpPr/>
          <p:nvPr/>
        </p:nvSpPr>
        <p:spPr>
          <a:xfrm rot="5400000">
            <a:off x="6461437" y="5807964"/>
            <a:ext cx="1219200" cy="685800"/>
          </a:xfrm>
          <a:prstGeom prst="trapezoid">
            <a:avLst>
              <a:gd name="adj" fmla="val 6055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Arrow Connector 41"/>
          <p:cNvCxnSpPr>
            <a:stCxn id="89" idx="0"/>
            <a:endCxn id="90" idx="2"/>
          </p:cNvCxnSpPr>
          <p:nvPr/>
        </p:nvCxnSpPr>
        <p:spPr>
          <a:xfrm>
            <a:off x="2404551" y="6143244"/>
            <a:ext cx="838200" cy="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42"/>
          <p:cNvCxnSpPr/>
          <p:nvPr/>
        </p:nvCxnSpPr>
        <p:spPr>
          <a:xfrm>
            <a:off x="3928551" y="6150864"/>
            <a:ext cx="3973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43"/>
          <p:cNvCxnSpPr>
            <a:stCxn id="91" idx="0"/>
            <a:endCxn id="92" idx="2"/>
          </p:cNvCxnSpPr>
          <p:nvPr/>
        </p:nvCxnSpPr>
        <p:spPr>
          <a:xfrm>
            <a:off x="6042337" y="6150864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44"/>
          <p:cNvCxnSpPr/>
          <p:nvPr/>
        </p:nvCxnSpPr>
        <p:spPr>
          <a:xfrm>
            <a:off x="4995351" y="6150864"/>
            <a:ext cx="3611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45"/>
              <p:cNvSpPr txBox="1"/>
              <p:nvPr/>
            </p:nvSpPr>
            <p:spPr>
              <a:xfrm>
                <a:off x="4531923" y="6011025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7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923" y="6011025"/>
                <a:ext cx="250068" cy="276999"/>
              </a:xfrm>
              <a:prstGeom prst="rect">
                <a:avLst/>
              </a:prstGeom>
              <a:blipFill rotWithShape="0">
                <a:blip r:embed="rId18"/>
                <a:stretch>
                  <a:fillRect l="-7317" r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46"/>
              <p:cNvSpPr txBox="1"/>
              <p:nvPr/>
            </p:nvSpPr>
            <p:spPr>
              <a:xfrm>
                <a:off x="1833863" y="5952744"/>
                <a:ext cx="2852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3863" y="5952744"/>
                <a:ext cx="285206" cy="276999"/>
              </a:xfrm>
              <a:prstGeom prst="rect">
                <a:avLst/>
              </a:prstGeom>
              <a:blipFill rotWithShape="0">
                <a:blip r:embed="rId19"/>
                <a:stretch>
                  <a:fillRect l="-21277" r="-212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47"/>
              <p:cNvSpPr txBox="1"/>
              <p:nvPr/>
            </p:nvSpPr>
            <p:spPr>
              <a:xfrm>
                <a:off x="3395151" y="5952744"/>
                <a:ext cx="2852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5151" y="5952744"/>
                <a:ext cx="285206" cy="276999"/>
              </a:xfrm>
              <a:prstGeom prst="rect">
                <a:avLst/>
              </a:prstGeom>
              <a:blipFill rotWithShape="0">
                <a:blip r:embed="rId20"/>
                <a:stretch>
                  <a:fillRect l="-21277" r="-212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48"/>
              <p:cNvSpPr txBox="1"/>
              <p:nvPr/>
            </p:nvSpPr>
            <p:spPr>
              <a:xfrm>
                <a:off x="5530545" y="5952744"/>
                <a:ext cx="2852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0545" y="5952744"/>
                <a:ext cx="285206" cy="276999"/>
              </a:xfrm>
              <a:prstGeom prst="rect">
                <a:avLst/>
              </a:prstGeom>
              <a:blipFill rotWithShape="0">
                <a:blip r:embed="rId21"/>
                <a:stretch>
                  <a:fillRect l="-21277" r="-425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49"/>
              <p:cNvSpPr txBox="1"/>
              <p:nvPr/>
            </p:nvSpPr>
            <p:spPr>
              <a:xfrm>
                <a:off x="6902145" y="5952744"/>
                <a:ext cx="2852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2145" y="5952744"/>
                <a:ext cx="285206" cy="276999"/>
              </a:xfrm>
              <a:prstGeom prst="rect">
                <a:avLst/>
              </a:prstGeom>
              <a:blipFill rotWithShape="0">
                <a:blip r:embed="rId21"/>
                <a:stretch>
                  <a:fillRect l="-21277" r="-425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50"/>
              <p:cNvSpPr txBox="1"/>
              <p:nvPr/>
            </p:nvSpPr>
            <p:spPr>
              <a:xfrm>
                <a:off x="685800" y="6009306"/>
                <a:ext cx="2668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6009306"/>
                <a:ext cx="266804" cy="276999"/>
              </a:xfrm>
              <a:prstGeom prst="rect">
                <a:avLst/>
              </a:prstGeom>
              <a:blipFill rotWithShape="0">
                <a:blip r:embed="rId22"/>
                <a:stretch>
                  <a:fillRect l="-11628" r="-930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Straight Arrow Connector 51"/>
          <p:cNvCxnSpPr>
            <a:stCxn id="102" idx="3"/>
            <a:endCxn id="89" idx="2"/>
          </p:cNvCxnSpPr>
          <p:nvPr/>
        </p:nvCxnSpPr>
        <p:spPr>
          <a:xfrm flipV="1">
            <a:off x="952604" y="6143244"/>
            <a:ext cx="766147" cy="4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52"/>
              <p:cNvSpPr txBox="1"/>
              <p:nvPr/>
            </p:nvSpPr>
            <p:spPr>
              <a:xfrm>
                <a:off x="1347911" y="5101042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911" y="5101042"/>
                <a:ext cx="276101" cy="276999"/>
              </a:xfrm>
              <a:prstGeom prst="rect">
                <a:avLst/>
              </a:prstGeom>
              <a:blipFill rotWithShape="0">
                <a:blip r:embed="rId23"/>
                <a:stretch>
                  <a:fillRect l="-13333" r="-8889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53"/>
              <p:cNvSpPr txBox="1"/>
              <p:nvPr/>
            </p:nvSpPr>
            <p:spPr>
              <a:xfrm>
                <a:off x="2861751" y="5087539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1751" y="5087539"/>
                <a:ext cx="281423" cy="276999"/>
              </a:xfrm>
              <a:prstGeom prst="rect">
                <a:avLst/>
              </a:prstGeom>
              <a:blipFill rotWithShape="0">
                <a:blip r:embed="rId24"/>
                <a:stretch>
                  <a:fillRect l="-12766" r="-638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54"/>
              <p:cNvSpPr txBox="1"/>
              <p:nvPr/>
            </p:nvSpPr>
            <p:spPr>
              <a:xfrm>
                <a:off x="4919151" y="5087539"/>
                <a:ext cx="368241" cy="299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6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151" y="5087539"/>
                <a:ext cx="368241" cy="299826"/>
              </a:xfrm>
              <a:prstGeom prst="rect">
                <a:avLst/>
              </a:prstGeom>
              <a:blipFill rotWithShape="0">
                <a:blip r:embed="rId25"/>
                <a:stretch>
                  <a:fillRect l="-10000" r="-1667" b="-18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55"/>
              <p:cNvSpPr txBox="1"/>
              <p:nvPr/>
            </p:nvSpPr>
            <p:spPr>
              <a:xfrm>
                <a:off x="6306843" y="5087539"/>
                <a:ext cx="587853" cy="3012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7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843" y="5087539"/>
                <a:ext cx="587853" cy="301236"/>
              </a:xfrm>
              <a:prstGeom prst="rect">
                <a:avLst/>
              </a:prstGeom>
              <a:blipFill rotWithShape="0">
                <a:blip r:embed="rId26"/>
                <a:stretch>
                  <a:fillRect l="-5208" r="-4167" b="-18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Straight Connector 56"/>
          <p:cNvCxnSpPr/>
          <p:nvPr/>
        </p:nvCxnSpPr>
        <p:spPr>
          <a:xfrm>
            <a:off x="2934942" y="5335389"/>
            <a:ext cx="0" cy="451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57"/>
          <p:cNvCxnSpPr/>
          <p:nvPr/>
        </p:nvCxnSpPr>
        <p:spPr>
          <a:xfrm>
            <a:off x="2939004" y="5798509"/>
            <a:ext cx="312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58"/>
          <p:cNvCxnSpPr/>
          <p:nvPr/>
        </p:nvCxnSpPr>
        <p:spPr>
          <a:xfrm>
            <a:off x="5117697" y="5460892"/>
            <a:ext cx="0" cy="33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59"/>
          <p:cNvCxnSpPr/>
          <p:nvPr/>
        </p:nvCxnSpPr>
        <p:spPr>
          <a:xfrm>
            <a:off x="5117697" y="5798509"/>
            <a:ext cx="258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60"/>
          <p:cNvCxnSpPr/>
          <p:nvPr/>
        </p:nvCxnSpPr>
        <p:spPr>
          <a:xfrm>
            <a:off x="6466011" y="5485941"/>
            <a:ext cx="0" cy="3084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61"/>
          <p:cNvCxnSpPr/>
          <p:nvPr/>
        </p:nvCxnSpPr>
        <p:spPr>
          <a:xfrm>
            <a:off x="6466011" y="5798509"/>
            <a:ext cx="258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62"/>
          <p:cNvCxnSpPr/>
          <p:nvPr/>
        </p:nvCxnSpPr>
        <p:spPr>
          <a:xfrm>
            <a:off x="7433751" y="6139869"/>
            <a:ext cx="281455" cy="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63"/>
              <p:cNvSpPr txBox="1"/>
              <p:nvPr/>
            </p:nvSpPr>
            <p:spPr>
              <a:xfrm>
                <a:off x="7738551" y="5950523"/>
                <a:ext cx="7023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5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8551" y="5950523"/>
                <a:ext cx="702372" cy="276999"/>
              </a:xfrm>
              <a:prstGeom prst="rect">
                <a:avLst/>
              </a:prstGeom>
              <a:blipFill rotWithShape="0">
                <a:blip r:embed="rId27"/>
                <a:stretch>
                  <a:fillRect l="-6897" t="-434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64"/>
              <p:cNvSpPr txBox="1"/>
              <p:nvPr/>
            </p:nvSpPr>
            <p:spPr>
              <a:xfrm>
                <a:off x="4004751" y="5191540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6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751" y="5191540"/>
                <a:ext cx="250068" cy="276999"/>
              </a:xfrm>
              <a:prstGeom prst="rect">
                <a:avLst/>
              </a:prstGeom>
              <a:blipFill rotWithShape="0">
                <a:blip r:embed="rId28"/>
                <a:stretch>
                  <a:fillRect l="-7317" r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65"/>
              <p:cNvSpPr txBox="1"/>
              <p:nvPr/>
            </p:nvSpPr>
            <p:spPr>
              <a:xfrm>
                <a:off x="2625596" y="6174854"/>
                <a:ext cx="2614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5596" y="6174854"/>
                <a:ext cx="261482" cy="276999"/>
              </a:xfrm>
              <a:prstGeom prst="rect">
                <a:avLst/>
              </a:prstGeom>
              <a:blipFill rotWithShape="0">
                <a:blip r:embed="rId29"/>
                <a:stretch>
                  <a:fillRect l="-13953" r="-465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66"/>
              <p:cNvSpPr txBox="1"/>
              <p:nvPr/>
            </p:nvSpPr>
            <p:spPr>
              <a:xfrm>
                <a:off x="3948914" y="6181344"/>
                <a:ext cx="2668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8914" y="6181344"/>
                <a:ext cx="266804" cy="276999"/>
              </a:xfrm>
              <a:prstGeom prst="rect">
                <a:avLst/>
              </a:prstGeom>
              <a:blipFill rotWithShape="0">
                <a:blip r:embed="rId30"/>
                <a:stretch>
                  <a:fillRect l="-11364" r="-6818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67"/>
              <p:cNvSpPr txBox="1"/>
              <p:nvPr/>
            </p:nvSpPr>
            <p:spPr>
              <a:xfrm>
                <a:off x="6234914" y="6181344"/>
                <a:ext cx="353623" cy="299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4914" y="6181344"/>
                <a:ext cx="353623" cy="299826"/>
              </a:xfrm>
              <a:prstGeom prst="rect">
                <a:avLst/>
              </a:prstGeom>
              <a:blipFill rotWithShape="0">
                <a:blip r:embed="rId31"/>
                <a:stretch>
                  <a:fillRect l="-10345" r="-1724" b="-18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Connector 68"/>
          <p:cNvCxnSpPr/>
          <p:nvPr/>
        </p:nvCxnSpPr>
        <p:spPr>
          <a:xfrm>
            <a:off x="1454591" y="5335389"/>
            <a:ext cx="0" cy="451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69"/>
          <p:cNvCxnSpPr/>
          <p:nvPr/>
        </p:nvCxnSpPr>
        <p:spPr>
          <a:xfrm>
            <a:off x="1454591" y="5798509"/>
            <a:ext cx="258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0" y="5012436"/>
            <a:ext cx="9144000" cy="762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>
            <a:off x="0" y="3276600"/>
            <a:ext cx="9144000" cy="762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94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5" grpId="0" animBg="1"/>
      <p:bldP spid="26" grpId="0" animBg="1"/>
      <p:bldP spid="31" grpId="0"/>
      <p:bldP spid="32" grpId="0"/>
      <p:bldP spid="33" grpId="0"/>
      <p:bldP spid="34" grpId="0"/>
      <p:bldP spid="35" grpId="0"/>
      <p:bldP spid="36" grpId="0"/>
      <p:bldP spid="38" grpId="0"/>
      <p:bldP spid="39" grpId="0"/>
      <p:bldP spid="40" grpId="0"/>
      <p:bldP spid="41" grpId="0"/>
      <p:bldP spid="49" grpId="0"/>
      <p:bldP spid="50" grpId="0"/>
      <p:bldP spid="51" grpId="0"/>
      <p:bldP spid="52" grpId="0"/>
      <p:bldP spid="53" grpId="0"/>
      <p:bldP spid="89" grpId="0" animBg="1"/>
      <p:bldP spid="90" grpId="0" animBg="1"/>
      <p:bldP spid="91" grpId="0" animBg="1"/>
      <p:bldP spid="92" grpId="0" animBg="1"/>
      <p:bldP spid="97" grpId="0"/>
      <p:bldP spid="98" grpId="0"/>
      <p:bldP spid="99" grpId="0"/>
      <p:bldP spid="100" grpId="0"/>
      <p:bldP spid="101" grpId="0"/>
      <p:bldP spid="102" grpId="0"/>
      <p:bldP spid="104" grpId="0"/>
      <p:bldP spid="105" grpId="0"/>
      <p:bldP spid="106" grpId="0"/>
      <p:bldP spid="107" grpId="0"/>
      <p:bldP spid="115" grpId="0"/>
      <p:bldP spid="116" grpId="0"/>
      <p:bldP spid="117" grpId="0"/>
      <p:bldP spid="118" grpId="0"/>
      <p:bldP spid="1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914400"/>
                <a:ext cx="9144000" cy="58364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THEOREM: </a:t>
                </a:r>
                <a:r>
                  <a:rPr lang="en-US" sz="2400" dirty="0" smtClean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altLang="zh-CN" sz="2400" dirty="0" smtClean="0"/>
                  <a:t> is collision-resistant,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altLang="zh-CN" sz="2400" dirty="0" smtClean="0"/>
                  <a:t> is also collision-resistant.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We must have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d>
                      <m:d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m:rPr>
                            <m:lit/>
                          </m:r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+1 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sSup>
                          <m:sSupPr>
                            <m:ctrlP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m:rPr>
                        <m:lit/>
                      </m:rP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p>
                          <m:sSupPr>
                            <m:ctrlP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+1 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m:rPr>
                        <m:lit/>
                      </m:rP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+1 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≠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m:rPr>
                        <m:lit/>
                      </m:rP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+1 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set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sz="20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m:rPr>
                        <m:lit/>
                      </m:rPr>
                      <a:rPr lang="en-US" altLang="zh-CN" sz="20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zh-CN" sz="20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+1 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m:rPr>
                        <m:lit/>
                      </m:rPr>
                      <a:rPr lang="en-US" altLang="zh-CN" sz="20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zh-CN" sz="20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+1 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0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O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therwise,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m:rPr>
                        <m:lit/>
                      </m:rP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+1 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m:rPr>
                        <m:lit/>
                      </m:rP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+1 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Then</a:t>
                </a: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0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p>
                          <m:sSupPr>
                            <m:ctrlPr>
                              <a:rPr lang="en-US" altLang="zh-CN" sz="20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0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altLang="zh-CN" sz="2000" i="1" dirty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2171700" lvl="4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+mj-lt"/>
                  </a:rPr>
                  <a:t> have the same length</a:t>
                </a:r>
              </a:p>
              <a:p>
                <a:pPr marL="2628900" lvl="5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+mj-lt"/>
                  </a:rPr>
                  <a:t>In particular,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+mj-lt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altLang="zh-CN" sz="200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2171700" lvl="4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d>
                      <m:d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m:rPr>
                            <m:lit/>
                          </m:r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m:rPr>
                        <m:lit/>
                      </m:rP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||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 smtClean="0">
                  <a:solidFill>
                    <a:srgbClr val="C00000"/>
                  </a:solidFill>
                </a:endParaRPr>
              </a:p>
              <a:p>
                <a:pPr marL="2628900" lvl="5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m:rPr>
                        <m:lit/>
                      </m:rP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≠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m:rPr>
                        <m:lit/>
                      </m:rP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||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: </a:t>
                </a: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set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sz="20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m:rPr>
                        <m:lit/>
                      </m:rPr>
                      <a:rPr lang="en-US" altLang="zh-CN" sz="20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m:rPr>
                        <m:lit/>
                      </m:rPr>
                      <a:rPr lang="en-US" altLang="zh-CN" sz="20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||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0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marL="2628900" lvl="5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Otherwise,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m:rPr>
                        <m:lit/>
                      </m:rP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m:rPr>
                        <m:lit/>
                      </m:rP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||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. Then</a:t>
                </a:r>
              </a:p>
              <a:p>
                <a:pPr marL="3086100" lvl="6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3086100" lvl="6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3543300" lvl="7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d>
                      <m:d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m:rPr>
                            <m:lit/>
                          </m:r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m:rPr>
                        <m:lit/>
                      </m:rP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||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3543300" lvl="7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14400"/>
                <a:ext cx="9144000" cy="5836470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04" b="-1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Merkle-Damgård</a:t>
            </a:r>
            <a:r>
              <a:rPr lang="en-US" dirty="0" smtClean="0"/>
              <a:t> Transform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86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914400"/>
                <a:ext cx="9144000" cy="46467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THEOREM: </a:t>
                </a:r>
                <a:r>
                  <a:rPr lang="en-US" sz="2400" dirty="0" smtClean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altLang="zh-CN" sz="2400" dirty="0" smtClean="0"/>
                  <a:t> is collision-resistant,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altLang="zh-CN" sz="2400" dirty="0" smtClean="0"/>
                  <a:t> is also collision-resistant.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There must exist an integer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∈{1,2,…,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such that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m:rPr>
                            <m:lit/>
                          </m:r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m:rPr>
                        <m:lit/>
                      </m:rP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||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b="0" i="1" dirty="0" smtClean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, </a:t>
                </a:r>
                <a:r>
                  <a:rPr lang="en-US" altLang="zh-CN" sz="2000" b="0" dirty="0" smtClean="0">
                    <a:solidFill>
                      <a:schemeClr val="accent1">
                        <a:lumMod val="50000"/>
                      </a:schemeClr>
                    </a:solidFill>
                    <a:latin typeface="+mj-lt"/>
                  </a:rPr>
                  <a:t>and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m:rPr>
                        <m:lit/>
                      </m:rP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≠</m:t>
                    </m:r>
                    <m:sSubSup>
                      <m:sSub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m:rPr>
                        <m:lit/>
                      </m:rP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||</m:t>
                    </m:r>
                    <m:sSubSup>
                      <m:sSub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Set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sz="20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m:rPr>
                        <m:lit/>
                      </m:rPr>
                      <a:rPr lang="en-US" altLang="zh-CN" sz="20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m:rPr>
                        <m:lit/>
                      </m:rPr>
                      <a:rPr lang="en-US" altLang="zh-CN" sz="20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||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0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Otherwise, we must have that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Hence,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.</a:t>
                </a:r>
              </a:p>
              <a:p>
                <a:pPr marL="2171700" lvl="4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This is contradictory to the fact that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!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Conclusion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: Whenever 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finds a collision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is able to find a collision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, with probability 1!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Hash</m:t>
                            </m:r>
                            <m:r>
                              <m:rPr>
                                <m:nor/>
                              </m:rPr>
                              <a:rPr lang="en-US" altLang="zh-CN" sz="2000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col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ℬ</m:t>
                                </m:r>
                                <m: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Γ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Hash</m:t>
                            </m:r>
                            <m:r>
                              <m:rPr>
                                <m:nor/>
                              </m:rPr>
                              <a:rPr lang="en-US" altLang="zh-CN" sz="2000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col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</m:e>
                              <m:sub>
                                <m:r>
                                  <a:rPr lang="zh-CN" altLang="en-US" sz="200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 b="0" i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func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14400"/>
                <a:ext cx="9144000" cy="4646785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31" b="-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Merkle-Damgård</a:t>
            </a:r>
            <a:r>
              <a:rPr lang="en-US" dirty="0" smtClean="0"/>
              <a:t> Transform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321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(Cryptographic) Hash Function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0" y="1371600"/>
                <a:ext cx="9144000" cy="47379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Hash Table: </a:t>
                </a:r>
                <a:r>
                  <a:rPr lang="en-US" altLang="zh-CN" sz="2400" dirty="0" smtClean="0"/>
                  <a:t>hash functions in the course “data structures &amp; algorithms” </a:t>
                </a:r>
              </a:p>
              <a:p>
                <a:pPr marL="742950" lvl="1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m:rPr>
                        <m:lit/>
                      </m:rPr>
                      <a:rPr lang="en-US" altLang="zh-CN" sz="20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0,1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is a hash function  -- store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at location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 smtClean="0"/>
              </a:p>
              <a:p>
                <a:pPr marL="1200150" lvl="2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/>
                  <a:t>look-up time</a:t>
                </a:r>
                <a:r>
                  <a:rPr lang="en-US" altLang="zh-CN" sz="2000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altLang="zh-CN" sz="2000" dirty="0"/>
                  <a:t> </a:t>
                </a:r>
              </a:p>
              <a:p>
                <a:pPr marL="1200150" lvl="2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/>
                  <a:t>collision</a:t>
                </a:r>
                <a:r>
                  <a:rPr lang="en-US" altLang="zh-CN" sz="2000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≠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endParaRPr lang="en-US" altLang="zh-CN" sz="2000" dirty="0" smtClean="0"/>
              </a:p>
              <a:p>
                <a:pPr marL="1657350" lvl="3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a</a:t>
                </a:r>
                <a:r>
                  <a:rPr lang="en-US" altLang="zh-CN" sz="2000" dirty="0" smtClean="0"/>
                  <a:t>s few collisions as possible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DEFINITION: </a:t>
                </a:r>
                <a:r>
                  <a:rPr lang="en-US" altLang="zh-CN" sz="2400" dirty="0" smtClean="0"/>
                  <a:t>a hash function is a pair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of PPT algorithms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/>
                  <a:t>: key generation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zh-CN" sz="20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fixed-length for inputs of length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𝒍</m:t>
                    </m:r>
                    <m:r>
                      <a:rPr lang="en-US" altLang="zh-CN" sz="2000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altLang="zh-CN" sz="2000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000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zh-CN" alt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is only defined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A fixed-length hash function 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is also called  a </a:t>
                </a:r>
                <a:r>
                  <a:rPr lang="en-US" altLang="zh-CN" sz="20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compression function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The key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is not private. It is public. </a:t>
                </a: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71600"/>
                <a:ext cx="9144000" cy="4737900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29" r="-333" b="-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998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Collision Resistance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0" y="1981200"/>
                <a:ext cx="9144000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 smtClean="0"/>
                  <a:t>The Collision-Finding Experiment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Hash</m:t>
                    </m:r>
                  </m:oMath>
                </a14:m>
                <a:r>
                  <a:rPr lang="en-US" altLang="zh-CN" sz="2400" dirty="0" smtClean="0"/>
                  <a:t>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col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zh-CN" altLang="en-US" sz="2400" b="0" i="0" smtClean="0">
                            <a:latin typeface="Cambria Math" panose="02040503050406030204" pitchFamily="18" charset="0"/>
                          </a:rPr>
                          <m:t>𝒜</m:t>
                        </m:r>
                        <m: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sub>
                    </m:sSub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b="1" dirty="0" smtClean="0"/>
                  <a:t>:</a:t>
                </a:r>
                <a:endParaRPr lang="en-US" altLang="zh-CN" sz="2000" dirty="0" smtClean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981200"/>
                <a:ext cx="9144000" cy="477888"/>
              </a:xfrm>
              <a:prstGeom prst="rect">
                <a:avLst/>
              </a:prstGeom>
              <a:blipFill rotWithShape="0">
                <a:blip r:embed="rId3"/>
                <a:stretch>
                  <a:fillRect l="-1000" t="-8974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/>
          <p:nvPr/>
        </p:nvSpPr>
        <p:spPr>
          <a:xfrm>
            <a:off x="2028208" y="2743200"/>
            <a:ext cx="2543791" cy="23097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6"/>
          <p:cNvSpPr/>
          <p:nvPr/>
        </p:nvSpPr>
        <p:spPr>
          <a:xfrm>
            <a:off x="6323208" y="2743200"/>
            <a:ext cx="768560" cy="2438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10"/>
              <p:cNvSpPr txBox="1"/>
              <p:nvPr/>
            </p:nvSpPr>
            <p:spPr>
              <a:xfrm>
                <a:off x="2167962" y="2767858"/>
                <a:ext cx="13501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𝐆𝐞𝐧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6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962" y="2767858"/>
                <a:ext cx="1350113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26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17"/>
              <p:cNvSpPr txBox="1"/>
              <p:nvPr/>
            </p:nvSpPr>
            <p:spPr>
              <a:xfrm>
                <a:off x="2060430" y="4489490"/>
                <a:ext cx="2570704" cy="5661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mtClean="0">
                          <a:latin typeface="Cambria Math" panose="02040503050406030204" pitchFamily="18" charset="0"/>
                        </a:rPr>
                        <m:t>Hash</m:t>
                      </m:r>
                      <m:r>
                        <m:rPr>
                          <m:nor/>
                        </m:rPr>
                        <a:rPr lang="en-US" altLang="zh-CN" dirty="0"/>
                        <m:t>−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col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𝒜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Π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iff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430" y="4489490"/>
                <a:ext cx="2570704" cy="566181"/>
              </a:xfrm>
              <a:prstGeom prst="rect">
                <a:avLst/>
              </a:prstGeom>
              <a:blipFill rotWithShape="0">
                <a:blip r:embed="rId5"/>
                <a:stretch>
                  <a:fillRect l="-3318" r="-1185"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8"/>
              <p:cNvSpPr txBox="1"/>
              <p:nvPr/>
            </p:nvSpPr>
            <p:spPr>
              <a:xfrm rot="16200000">
                <a:off x="1196942" y="3739342"/>
                <a:ext cx="1235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𝐂𝐡𝐚𝐥𝐥𝐞𝐧𝐠𝐞𝐫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1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196942" y="3739342"/>
                <a:ext cx="1235916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4444" t="-6897" r="-35556" b="-6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9"/>
              <p:cNvSpPr txBox="1"/>
              <p:nvPr/>
            </p:nvSpPr>
            <p:spPr>
              <a:xfrm rot="5400000">
                <a:off x="6541410" y="3860830"/>
                <a:ext cx="1450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𝐀𝐝𝐯𝐞𝐫𝐬𝐚𝐫𝐲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541410" y="3860830"/>
                <a:ext cx="1450141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34783" t="-5462" r="-4348" b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20"/>
          <p:cNvCxnSpPr/>
          <p:nvPr/>
        </p:nvCxnSpPr>
        <p:spPr>
          <a:xfrm flipH="1">
            <a:off x="4571999" y="4086793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4"/>
              <p:cNvSpPr txBox="1"/>
              <p:nvPr/>
            </p:nvSpPr>
            <p:spPr>
              <a:xfrm>
                <a:off x="5278581" y="2895600"/>
                <a:ext cx="1650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581" y="2895600"/>
                <a:ext cx="165045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22"/>
          <p:cNvCxnSpPr/>
          <p:nvPr/>
        </p:nvCxnSpPr>
        <p:spPr>
          <a:xfrm rot="10800000" flipH="1">
            <a:off x="4572000" y="314697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5149988" y="4066401"/>
                <a:ext cx="4748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9988" y="4066401"/>
                <a:ext cx="474810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6410" r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137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5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Collision Resistance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676400"/>
                <a:ext cx="9144000" cy="39231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DEFINITION: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</a:t>
                </a:r>
                <a:r>
                  <a:rPr lang="en-US" sz="2400" b="1" dirty="0" smtClean="0"/>
                  <a:t>collision resistant </a:t>
                </a:r>
                <a:r>
                  <a:rPr lang="en-US" sz="2400" dirty="0" smtClean="0"/>
                  <a:t>if </a:t>
                </a:r>
                <a:r>
                  <a:rPr lang="en-US" sz="2400" dirty="0"/>
                  <a:t>for </a:t>
                </a:r>
                <a:r>
                  <a:rPr lang="en-US" sz="2400" dirty="0" smtClean="0"/>
                  <a:t>all PPT adversary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400" dirty="0" smtClean="0"/>
                  <a:t> there is a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 negligible function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𝐧𝐞𝐠𝐥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sz="2400" dirty="0" smtClean="0"/>
                  <a:t> such that </a:t>
                </a:r>
                <a:endParaRPr lang="en-US" sz="2400" dirty="0"/>
              </a:p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Hash</m:t>
                            </m:r>
                            <m:r>
                              <m:rPr>
                                <m:nor/>
                              </m:rPr>
                              <a:rPr lang="en-US" altLang="zh-CN" sz="2400" dirty="0"/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col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</m:e>
                              <m:sub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𝐧𝐞𝐠𝐥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,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  where the probability is taken over all random coins  in the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  experiment.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Cryptographic Hash Functions in Practice: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/>
                  <a:t>unkeyed</a:t>
                </a:r>
                <a:r>
                  <a:rPr lang="en-US" sz="2000" b="1" dirty="0"/>
                  <a:t> </a:t>
                </a: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sz="2000" dirty="0" smtClean="0"/>
                  <a:t> for a fixed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000" dirty="0" smtClean="0"/>
                  <a:t> //say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=160, 256, 512,…</m:t>
                    </m:r>
                  </m:oMath>
                </a14:m>
                <a:endParaRPr lang="en-US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/>
                  <a:t>fixed output length</a:t>
                </a:r>
                <a:r>
                  <a:rPr lang="en-US" sz="2000" dirty="0" smtClean="0"/>
                  <a:t>: the output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000" dirty="0" smtClean="0"/>
                  <a:t>-bit instead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-bit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no security parameter// no asymptotic behavior</a:t>
                </a: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76400"/>
                <a:ext cx="9144000" cy="3923125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55" b="-1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374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Second-</a:t>
            </a:r>
            <a:r>
              <a:rPr lang="en-US" altLang="zh-CN" dirty="0" err="1" smtClean="0"/>
              <a:t>Preimage</a:t>
            </a:r>
            <a:r>
              <a:rPr lang="en-US" altLang="zh-CN" dirty="0" smtClean="0"/>
              <a:t> Resistance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0" y="990600"/>
                <a:ext cx="9144000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 smtClean="0"/>
                  <a:t>The Second Preimage-Finding Experiment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Hash</m:t>
                    </m:r>
                  </m:oMath>
                </a14:m>
                <a:r>
                  <a:rPr lang="en-US" altLang="zh-CN" sz="2400" dirty="0" smtClean="0"/>
                  <a:t>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Sec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Pre</m:t>
                        </m:r>
                      </m:e>
                      <m:sub>
                        <m:r>
                          <a:rPr lang="zh-CN" altLang="en-US" sz="2400" b="0" i="0" smtClean="0">
                            <a:latin typeface="Cambria Math" panose="02040503050406030204" pitchFamily="18" charset="0"/>
                          </a:rPr>
                          <m:t>𝒜</m:t>
                        </m:r>
                        <m: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sub>
                    </m:sSub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b="1" dirty="0" smtClean="0"/>
                  <a:t>:</a:t>
                </a:r>
                <a:endParaRPr lang="en-US" altLang="zh-CN" sz="2000" dirty="0" smtClean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90600"/>
                <a:ext cx="9144000" cy="477888"/>
              </a:xfrm>
              <a:prstGeom prst="rect">
                <a:avLst/>
              </a:prstGeom>
              <a:blipFill>
                <a:blip r:embed="rId3"/>
                <a:stretch>
                  <a:fillRect l="-1000" t="-8974" b="-256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/>
          <p:nvPr/>
        </p:nvSpPr>
        <p:spPr>
          <a:xfrm>
            <a:off x="1494808" y="1752600"/>
            <a:ext cx="2696191" cy="23097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6"/>
          <p:cNvSpPr/>
          <p:nvPr/>
        </p:nvSpPr>
        <p:spPr>
          <a:xfrm>
            <a:off x="5942208" y="1752600"/>
            <a:ext cx="768560" cy="2438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10"/>
              <p:cNvSpPr txBox="1"/>
              <p:nvPr/>
            </p:nvSpPr>
            <p:spPr>
              <a:xfrm>
                <a:off x="1589050" y="1777258"/>
                <a:ext cx="1382750" cy="5916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𝐆𝐞𝐧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6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9050" y="1777258"/>
                <a:ext cx="1382750" cy="591637"/>
              </a:xfrm>
              <a:prstGeom prst="rect">
                <a:avLst/>
              </a:prstGeom>
              <a:blipFill>
                <a:blip r:embed="rId4"/>
                <a:stretch>
                  <a:fillRect l="-2203" r="-3084" b="-30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17"/>
              <p:cNvSpPr txBox="1"/>
              <p:nvPr/>
            </p:nvSpPr>
            <p:spPr>
              <a:xfrm>
                <a:off x="1552281" y="3489463"/>
                <a:ext cx="2678682" cy="5661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mtClean="0">
                          <a:latin typeface="Cambria Math" panose="02040503050406030204" pitchFamily="18" charset="0"/>
                        </a:rPr>
                        <m:t>Hash</m:t>
                      </m:r>
                      <m:r>
                        <m:rPr>
                          <m:nor/>
                        </m:rPr>
                        <a:rPr lang="en-US" altLang="zh-CN" dirty="0"/>
                        <m:t>−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SecPr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𝒜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Π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iff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281" y="3489463"/>
                <a:ext cx="2678682" cy="566181"/>
              </a:xfrm>
              <a:prstGeom prst="rect">
                <a:avLst/>
              </a:prstGeom>
              <a:blipFill>
                <a:blip r:embed="rId5"/>
                <a:stretch>
                  <a:fillRect l="-3189" r="-456" b="-16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8"/>
              <p:cNvSpPr txBox="1"/>
              <p:nvPr/>
            </p:nvSpPr>
            <p:spPr>
              <a:xfrm rot="16200000">
                <a:off x="663542" y="2748742"/>
                <a:ext cx="1235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𝐂𝐡𝐚𝐥𝐥𝐞𝐧𝐠𝐞𝐫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1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63542" y="2748742"/>
                <a:ext cx="1235916" cy="276999"/>
              </a:xfrm>
              <a:prstGeom prst="rect">
                <a:avLst/>
              </a:prstGeom>
              <a:blipFill>
                <a:blip r:embed="rId6"/>
                <a:stretch>
                  <a:fillRect l="-6667" t="-6404" r="-35556" b="-64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9"/>
              <p:cNvSpPr txBox="1"/>
              <p:nvPr/>
            </p:nvSpPr>
            <p:spPr>
              <a:xfrm rot="5400000">
                <a:off x="6160410" y="2870230"/>
                <a:ext cx="1450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𝐀𝐝𝐯𝐞𝐫𝐬𝐚𝐫𝐲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160410" y="2870230"/>
                <a:ext cx="1450141" cy="276999"/>
              </a:xfrm>
              <a:prstGeom prst="rect">
                <a:avLst/>
              </a:prstGeom>
              <a:blipFill>
                <a:blip r:embed="rId7"/>
                <a:stretch>
                  <a:fillRect l="-35556" t="-5882" r="-6667" b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20"/>
          <p:cNvCxnSpPr/>
          <p:nvPr/>
        </p:nvCxnSpPr>
        <p:spPr>
          <a:xfrm flipH="1">
            <a:off x="4190999" y="3096193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4"/>
              <p:cNvSpPr txBox="1"/>
              <p:nvPr/>
            </p:nvSpPr>
            <p:spPr>
              <a:xfrm>
                <a:off x="4800600" y="2161401"/>
                <a:ext cx="3820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2161401"/>
                <a:ext cx="382028" cy="276999"/>
              </a:xfrm>
              <a:prstGeom prst="rect">
                <a:avLst/>
              </a:prstGeom>
              <a:blipFill>
                <a:blip r:embed="rId8"/>
                <a:stretch>
                  <a:fillRect l="-8065" r="-6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22"/>
          <p:cNvCxnSpPr/>
          <p:nvPr/>
        </p:nvCxnSpPr>
        <p:spPr>
          <a:xfrm rot="10800000" flipH="1">
            <a:off x="4191000" y="2412772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4847573" y="3075801"/>
                <a:ext cx="2578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573" y="3075801"/>
                <a:ext cx="257827" cy="276999"/>
              </a:xfrm>
              <a:prstGeom prst="rect">
                <a:avLst/>
              </a:prstGeom>
              <a:blipFill>
                <a:blip r:embed="rId9"/>
                <a:stretch>
                  <a:fillRect l="-13953" r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0" y="4267200"/>
                <a:ext cx="9144000" cy="2365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DEFINITION: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</a:t>
                </a:r>
                <a:r>
                  <a:rPr lang="en-US" sz="2400" b="1" dirty="0" smtClean="0"/>
                  <a:t>second Preimage resistant</a:t>
                </a:r>
                <a:r>
                  <a:rPr lang="en-US" sz="24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n-US" sz="2400" dirty="0" smtClean="0"/>
                  <a:t>if </a:t>
                </a:r>
                <a:r>
                  <a:rPr lang="en-US" sz="2400" dirty="0"/>
                  <a:t>for </a:t>
                </a:r>
                <a:r>
                  <a:rPr lang="en-US" sz="2400" dirty="0" smtClean="0"/>
                  <a:t>all PPT adversary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400" dirty="0" smtClean="0"/>
                  <a:t>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 there is a negligible function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𝐧𝐞𝐠𝐥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sz="2400" dirty="0" smtClean="0"/>
                  <a:t> such that </a:t>
                </a:r>
                <a:endParaRPr lang="en-US" sz="2400" dirty="0"/>
              </a:p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Hash</m:t>
                            </m:r>
                            <m:r>
                              <m:rPr>
                                <m:nor/>
                              </m:rPr>
                              <a:rPr lang="en-US" altLang="zh-CN" sz="2400" dirty="0"/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SecPr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smtClean="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𝐧𝐞𝐠𝐥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,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 where the probability is taken over all random coins  in the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 experiment.</a:t>
                </a: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267200"/>
                <a:ext cx="9144000" cy="2365328"/>
              </a:xfrm>
              <a:prstGeom prst="rect">
                <a:avLst/>
              </a:prstGeom>
              <a:blipFill>
                <a:blip r:embed="rId10"/>
                <a:stretch>
                  <a:fillRect l="-1000" t="-258" b="-3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394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5" grpId="0"/>
      <p:bldP spid="3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Preimage Resistance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0" y="990600"/>
                <a:ext cx="9144000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 smtClean="0"/>
                  <a:t>The Preimage-Finding Experiment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Hash</m:t>
                    </m:r>
                  </m:oMath>
                </a14:m>
                <a:r>
                  <a:rPr lang="en-US" altLang="zh-CN" sz="2400" dirty="0" smtClean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Pre</m:t>
                        </m:r>
                      </m:e>
                      <m:sub>
                        <m:r>
                          <a:rPr lang="zh-CN" altLang="en-US" sz="2400" b="0" i="0" smtClean="0">
                            <a:latin typeface="Cambria Math" panose="02040503050406030204" pitchFamily="18" charset="0"/>
                          </a:rPr>
                          <m:t>𝒜</m:t>
                        </m:r>
                        <m: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sub>
                    </m:sSub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b="1" dirty="0" smtClean="0"/>
                  <a:t>:</a:t>
                </a:r>
                <a:endParaRPr lang="en-US" altLang="zh-CN" sz="2000" dirty="0" smtClean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90600"/>
                <a:ext cx="9144000" cy="477888"/>
              </a:xfrm>
              <a:prstGeom prst="rect">
                <a:avLst/>
              </a:prstGeom>
              <a:blipFill>
                <a:blip r:embed="rId3"/>
                <a:stretch>
                  <a:fillRect l="-1000" t="-8974" b="-256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/>
          <p:nvPr/>
        </p:nvSpPr>
        <p:spPr>
          <a:xfrm>
            <a:off x="1494808" y="1676400"/>
            <a:ext cx="2696191" cy="23097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6"/>
          <p:cNvSpPr/>
          <p:nvPr/>
        </p:nvSpPr>
        <p:spPr>
          <a:xfrm>
            <a:off x="5942208" y="1676400"/>
            <a:ext cx="768560" cy="2438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10"/>
              <p:cNvSpPr txBox="1"/>
              <p:nvPr/>
            </p:nvSpPr>
            <p:spPr>
              <a:xfrm>
                <a:off x="1589050" y="1701058"/>
                <a:ext cx="1350113" cy="5654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𝐆𝐞𝐧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6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9050" y="1701058"/>
                <a:ext cx="1350113" cy="565476"/>
              </a:xfrm>
              <a:prstGeom prst="rect">
                <a:avLst/>
              </a:prstGeom>
              <a:blipFill>
                <a:blip r:embed="rId4"/>
                <a:stretch>
                  <a:fillRect l="-2715" r="-2262" b="-118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17"/>
              <p:cNvSpPr txBox="1"/>
              <p:nvPr/>
            </p:nvSpPr>
            <p:spPr>
              <a:xfrm>
                <a:off x="1552281" y="3413263"/>
                <a:ext cx="2351669" cy="5661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mtClean="0">
                          <a:latin typeface="Cambria Math" panose="02040503050406030204" pitchFamily="18" charset="0"/>
                        </a:rPr>
                        <m:t>Hash</m:t>
                      </m:r>
                      <m:r>
                        <m:rPr>
                          <m:nor/>
                        </m:rPr>
                        <a:rPr lang="en-US" altLang="zh-CN" dirty="0"/>
                        <m:t>−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Pr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𝒜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Π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iff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281" y="3413263"/>
                <a:ext cx="2351669" cy="566181"/>
              </a:xfrm>
              <a:prstGeom prst="rect">
                <a:avLst/>
              </a:prstGeom>
              <a:blipFill>
                <a:blip r:embed="rId5"/>
                <a:stretch>
                  <a:fillRect l="-3636" r="-779" b="-118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8"/>
              <p:cNvSpPr txBox="1"/>
              <p:nvPr/>
            </p:nvSpPr>
            <p:spPr>
              <a:xfrm rot="16200000">
                <a:off x="663542" y="2672542"/>
                <a:ext cx="1235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𝐂𝐡𝐚𝐥𝐥𝐞𝐧𝐠𝐞𝐫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1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63542" y="2672542"/>
                <a:ext cx="1235916" cy="276999"/>
              </a:xfrm>
              <a:prstGeom prst="rect">
                <a:avLst/>
              </a:prstGeom>
              <a:blipFill>
                <a:blip r:embed="rId6"/>
                <a:stretch>
                  <a:fillRect l="-6667" t="-6897" r="-35556" b="-64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9"/>
              <p:cNvSpPr txBox="1"/>
              <p:nvPr/>
            </p:nvSpPr>
            <p:spPr>
              <a:xfrm rot="5400000">
                <a:off x="6160410" y="2794030"/>
                <a:ext cx="1450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𝐀𝐝𝐯𝐞𝐫𝐬𝐚𝐫𝐲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160410" y="2794030"/>
                <a:ext cx="1450141" cy="276999"/>
              </a:xfrm>
              <a:prstGeom prst="rect">
                <a:avLst/>
              </a:prstGeom>
              <a:blipFill>
                <a:blip r:embed="rId7"/>
                <a:stretch>
                  <a:fillRect l="-35556" t="-5462" r="-6667" b="-33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20"/>
          <p:cNvCxnSpPr/>
          <p:nvPr/>
        </p:nvCxnSpPr>
        <p:spPr>
          <a:xfrm flipH="1">
            <a:off x="4190999" y="3019993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4"/>
              <p:cNvSpPr txBox="1"/>
              <p:nvPr/>
            </p:nvSpPr>
            <p:spPr>
              <a:xfrm>
                <a:off x="4800600" y="2085201"/>
                <a:ext cx="3820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2085201"/>
                <a:ext cx="382028" cy="276999"/>
              </a:xfrm>
              <a:prstGeom prst="rect">
                <a:avLst/>
              </a:prstGeom>
              <a:blipFill>
                <a:blip r:embed="rId8"/>
                <a:stretch>
                  <a:fillRect l="-9677" r="-14516" b="-23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22"/>
          <p:cNvCxnSpPr/>
          <p:nvPr/>
        </p:nvCxnSpPr>
        <p:spPr>
          <a:xfrm rot="10800000" flipH="1">
            <a:off x="4191000" y="2336572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4845880" y="2999601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5880" y="2999601"/>
                <a:ext cx="183320" cy="276999"/>
              </a:xfrm>
              <a:prstGeom prst="rect">
                <a:avLst/>
              </a:prstGeom>
              <a:blipFill>
                <a:blip r:embed="rId9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0" y="4114800"/>
                <a:ext cx="9144000" cy="2365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DEFINITION: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</a:t>
                </a:r>
                <a:r>
                  <a:rPr lang="en-US" sz="2400" b="1" dirty="0" smtClean="0"/>
                  <a:t>preimage resistant</a:t>
                </a:r>
                <a:r>
                  <a:rPr lang="en-US" sz="24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n-US" sz="2400" dirty="0" smtClean="0"/>
                  <a:t>if </a:t>
                </a:r>
                <a:r>
                  <a:rPr lang="en-US" sz="2400" dirty="0"/>
                  <a:t>for </a:t>
                </a:r>
                <a:r>
                  <a:rPr lang="en-US" sz="2400" dirty="0" smtClean="0"/>
                  <a:t>all PPT adversary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400" dirty="0" smtClean="0"/>
                  <a:t> there is a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negligible function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𝐧𝐞𝐠𝐥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sz="2400" dirty="0" smtClean="0"/>
                  <a:t> such that </a:t>
                </a:r>
                <a:endParaRPr lang="en-US" sz="2400" dirty="0"/>
              </a:p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Hash</m:t>
                            </m:r>
                            <m:r>
                              <m:rPr>
                                <m:nor/>
                              </m:rPr>
                              <a:rPr lang="en-US" altLang="zh-CN" sz="2400" dirty="0"/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smtClean="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𝐧𝐞𝐠𝐥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,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 smtClean="0"/>
                  <a:t>       where the probability is taken over all random coins  in the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experiment.</a:t>
                </a: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114800"/>
                <a:ext cx="9144000" cy="2365328"/>
              </a:xfrm>
              <a:prstGeom prst="rect">
                <a:avLst/>
              </a:prstGeom>
              <a:blipFill>
                <a:blip r:embed="rId10"/>
                <a:stretch>
                  <a:fillRect l="-1000" t="-258" r="-933" b="-3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401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3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On the Security Levels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371600"/>
                <a:ext cx="9144000" cy="47729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C</a:t>
                </a:r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ollision Resistant 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 Second Preimage Resistant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tx1"/>
                    </a:solidFill>
                  </a:rPr>
                  <a:t>Suppose that 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</a:rPr>
                  <a:t> can break the second preimage resistance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Construct a PPT algorithm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</m:oMath>
                </a14:m>
                <a:r>
                  <a:rPr lang="en-US" altLang="zh-CN" sz="2000" dirty="0"/>
                  <a:t> that breaks the </a:t>
                </a:r>
                <a:r>
                  <a:rPr lang="en-US" altLang="zh-CN" sz="2000" dirty="0" smtClean="0"/>
                  <a:t>collision </a:t>
                </a:r>
                <a:r>
                  <a:rPr lang="en-US" altLang="zh-CN" sz="2000" dirty="0"/>
                  <a:t>resistance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rgbClr val="C00000"/>
                    </a:solidFill>
                  </a:rPr>
                  <a:t>choose</a:t>
                </a:r>
                <a:r>
                  <a:rPr lang="en-US" altLang="zh-CN" sz="2000" i="1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zh-CN" sz="2000" i="1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rgbClr val="C00000"/>
                    </a:solidFill>
                  </a:rPr>
                  <a:t>request</a:t>
                </a:r>
                <a:r>
                  <a:rPr lang="en-US" altLang="zh-CN" sz="2000" i="1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zh-CN" alt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i="1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rgbClr val="C00000"/>
                    </a:solidFill>
                  </a:rPr>
                  <a:t>output</a:t>
                </a:r>
                <a:r>
                  <a:rPr lang="en-US" altLang="zh-CN" sz="2000" i="1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000" i="1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Second </a:t>
                </a:r>
                <a:r>
                  <a:rPr lang="en-US" altLang="zh-CN" sz="2400" b="1" dirty="0">
                    <a:solidFill>
                      <a:schemeClr val="tx1"/>
                    </a:solidFill>
                  </a:rPr>
                  <a:t>Preimage </a:t>
                </a:r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Resistant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sz="2400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 Preimage Resistant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Suppose that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altLang="zh-CN" sz="2000" dirty="0"/>
                  <a:t> can break </a:t>
                </a:r>
                <a:r>
                  <a:rPr lang="en-US" altLang="zh-CN" sz="2000" dirty="0" smtClean="0"/>
                  <a:t>the </a:t>
                </a:r>
                <a:r>
                  <a:rPr lang="en-US" altLang="zh-CN" sz="2000" dirty="0"/>
                  <a:t>p</a:t>
                </a:r>
                <a:r>
                  <a:rPr lang="en-US" altLang="zh-CN" sz="2000" dirty="0" smtClean="0"/>
                  <a:t>reimage resistance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Construct a PPT algorithm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</m:oMath>
                </a14:m>
                <a:r>
                  <a:rPr lang="en-US" altLang="zh-CN" sz="2000" dirty="0" smtClean="0"/>
                  <a:t> that breaks the second preimage resistance </a:t>
                </a:r>
                <a:endParaRPr lang="en-US" altLang="zh-CN" sz="2000" dirty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</m:oMath>
                </a14:m>
                <a:endParaRPr lang="en-US" altLang="zh-CN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rgbClr val="C00000"/>
                    </a:solidFill>
                  </a:rPr>
                  <a:t>request</a:t>
                </a:r>
                <a:r>
                  <a:rPr lang="en-US" altLang="zh-CN" sz="2000" i="1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zh-CN" alt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zh-CN" sz="2000" i="1" dirty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rgbClr val="C00000"/>
                    </a:solidFill>
                  </a:rPr>
                  <a:t>output</a:t>
                </a:r>
                <a:r>
                  <a:rPr lang="en-US" altLang="zh-CN" sz="2000" i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altLang="zh-CN" sz="20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71600"/>
                <a:ext cx="9144000" cy="4772973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28" b="-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245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743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Merkle-</a:t>
            </a:r>
            <a:r>
              <a:rPr lang="en-US" dirty="0" err="1" smtClean="0"/>
              <a:t>Damgård</a:t>
            </a:r>
            <a:r>
              <a:rPr lang="en-US" dirty="0" smtClean="0"/>
              <a:t> Transform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3062392"/>
                <a:ext cx="9144000" cy="37448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CONSTRUCTION</a:t>
                </a:r>
                <a:r>
                  <a:rPr lang="en-US" altLang="zh-CN" sz="2400" dirty="0"/>
                  <a:t>.</a:t>
                </a:r>
                <a:r>
                  <a:rPr lang="en-US" altLang="zh-CN" sz="2400" b="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>
                            <a:latin typeface="Cambria Math" panose="02040503050406030204" pitchFamily="18" charset="0"/>
                          </a:rPr>
                          <m:t>𝐆𝐞𝐧</m:t>
                        </m:r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400" b="0" dirty="0" smtClean="0"/>
                  <a:t>, arbitrary length hash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0" smtClean="0">
                            <a:latin typeface="Cambria Math" panose="02040503050406030204" pitchFamily="18" charset="0"/>
                          </a:rPr>
                          <m:t>𝐆𝐞𝐧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000" dirty="0" smtClean="0"/>
                  <a:t>, fixed-length hash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altLang="zh-CN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′(</m:t>
                    </m:r>
                    <m:sSup>
                      <m:sSupPr>
                        <m:ctrlPr>
                          <a:rPr lang="en-US" altLang="zh-CN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sz="20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i="1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):</m:t>
                    </m:r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zh-CN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</a:rPr>
                  <a:t>; pad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</a:rPr>
                  <a:t> (with 0s)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</a:rPr>
                  <a:t> such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</a:rPr>
                  <a:t> for every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CN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000" b="0" dirty="0" smtClean="0">
                    <a:solidFill>
                      <a:srgbClr val="C00000"/>
                    </a:solidFill>
                  </a:rPr>
                  <a:t>  </a:t>
                </a:r>
                <a:r>
                  <a:rPr lang="en-US" altLang="zh-CN" sz="2000" b="0" dirty="0" smtClean="0"/>
                  <a:t>// this can be arbitrary and fixed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 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m:rPr>
                            <m:lit/>
                          </m:r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000" b="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rgbClr val="C00000"/>
                    </a:solidFill>
                  </a:rPr>
                  <a:t>o</a:t>
                </a:r>
                <a:r>
                  <a:rPr lang="en-US" altLang="zh-CN" sz="2000" dirty="0" smtClean="0">
                    <a:solidFill>
                      <a:srgbClr val="C00000"/>
                    </a:solidFill>
                  </a:rPr>
                  <a:t>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altLang="zh-CN" sz="2000" dirty="0" smtClean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62392"/>
                <a:ext cx="9144000" cy="3744808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63" r="-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rapezoid 37"/>
          <p:cNvSpPr/>
          <p:nvPr/>
        </p:nvSpPr>
        <p:spPr>
          <a:xfrm rot="5400000">
            <a:off x="1299651" y="2113280"/>
            <a:ext cx="1219200" cy="685800"/>
          </a:xfrm>
          <a:prstGeom prst="trapezoid">
            <a:avLst>
              <a:gd name="adj" fmla="val 6055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rapezoid 38"/>
          <p:cNvSpPr/>
          <p:nvPr/>
        </p:nvSpPr>
        <p:spPr>
          <a:xfrm rot="5400000">
            <a:off x="2823651" y="2120900"/>
            <a:ext cx="1219200" cy="685800"/>
          </a:xfrm>
          <a:prstGeom prst="trapezoid">
            <a:avLst>
              <a:gd name="adj" fmla="val 6055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rapezoid 39"/>
          <p:cNvSpPr/>
          <p:nvPr/>
        </p:nvSpPr>
        <p:spPr>
          <a:xfrm rot="5400000">
            <a:off x="4937437" y="2120900"/>
            <a:ext cx="1219200" cy="685800"/>
          </a:xfrm>
          <a:prstGeom prst="trapezoid">
            <a:avLst>
              <a:gd name="adj" fmla="val 6055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rapezoid 40"/>
          <p:cNvSpPr/>
          <p:nvPr/>
        </p:nvSpPr>
        <p:spPr>
          <a:xfrm rot="5400000">
            <a:off x="6309037" y="2120900"/>
            <a:ext cx="1219200" cy="685800"/>
          </a:xfrm>
          <a:prstGeom prst="trapezoid">
            <a:avLst>
              <a:gd name="adj" fmla="val 6055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>
            <a:stCxn id="38" idx="0"/>
            <a:endCxn id="39" idx="2"/>
          </p:cNvCxnSpPr>
          <p:nvPr/>
        </p:nvCxnSpPr>
        <p:spPr>
          <a:xfrm>
            <a:off x="2252151" y="2456180"/>
            <a:ext cx="838200" cy="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776151" y="2463800"/>
            <a:ext cx="3973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0" idx="0"/>
            <a:endCxn id="41" idx="2"/>
          </p:cNvCxnSpPr>
          <p:nvPr/>
        </p:nvCxnSpPr>
        <p:spPr>
          <a:xfrm>
            <a:off x="5889937" y="2463800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842951" y="2463800"/>
            <a:ext cx="3611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379523" y="2323961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523" y="2323961"/>
                <a:ext cx="250068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7317" r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681463" y="2265680"/>
                <a:ext cx="2852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463" y="2265680"/>
                <a:ext cx="285206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1277" r="-2128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3242751" y="2265680"/>
                <a:ext cx="2852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751" y="2265680"/>
                <a:ext cx="285206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1277" r="-2128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5378145" y="2265680"/>
                <a:ext cx="2852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145" y="2265680"/>
                <a:ext cx="285206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1277" r="-4255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6749745" y="2265680"/>
                <a:ext cx="2852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9745" y="2265680"/>
                <a:ext cx="285206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1277" r="-4255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533400" y="2322242"/>
                <a:ext cx="2668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322242"/>
                <a:ext cx="266803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1628" r="-930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/>
          <p:cNvCxnSpPr>
            <a:stCxn id="51" idx="3"/>
            <a:endCxn id="38" idx="2"/>
          </p:cNvCxnSpPr>
          <p:nvPr/>
        </p:nvCxnSpPr>
        <p:spPr>
          <a:xfrm flipV="1">
            <a:off x="800203" y="2456180"/>
            <a:ext cx="766148" cy="4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1195511" y="1156503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511" y="1156503"/>
                <a:ext cx="276101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3333" r="-8889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2709351" y="1143000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351" y="1143000"/>
                <a:ext cx="281423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2766" r="-638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4766751" y="1143000"/>
                <a:ext cx="3019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6751" y="1143000"/>
                <a:ext cx="301942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0204" r="-816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6154443" y="1143000"/>
                <a:ext cx="9510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4443" y="1143000"/>
                <a:ext cx="951094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3205" r="-448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Connector 56"/>
          <p:cNvCxnSpPr/>
          <p:nvPr/>
        </p:nvCxnSpPr>
        <p:spPr>
          <a:xfrm>
            <a:off x="2782542" y="1452021"/>
            <a:ext cx="0" cy="6612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786604" y="2111445"/>
            <a:ext cx="312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4965297" y="1452021"/>
            <a:ext cx="0" cy="6612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965297" y="2111445"/>
            <a:ext cx="258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313611" y="1452021"/>
            <a:ext cx="0" cy="6612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6313611" y="2111445"/>
            <a:ext cx="258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7281351" y="2452805"/>
            <a:ext cx="281455" cy="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7586151" y="2263459"/>
                <a:ext cx="14054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6151" y="2263459"/>
                <a:ext cx="1405449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3463" r="-1299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3852351" y="1247001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2351" y="1247001"/>
                <a:ext cx="250068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7317" r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2473196" y="2487790"/>
                <a:ext cx="2614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3196" y="2487790"/>
                <a:ext cx="261482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13953" r="-465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3796514" y="2494280"/>
                <a:ext cx="2668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6514" y="2494280"/>
                <a:ext cx="266804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11364" r="-6818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6082514" y="2494280"/>
                <a:ext cx="2873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2514" y="2494280"/>
                <a:ext cx="287322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12766" r="-4255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Connector 68"/>
          <p:cNvCxnSpPr/>
          <p:nvPr/>
        </p:nvCxnSpPr>
        <p:spPr>
          <a:xfrm>
            <a:off x="1302191" y="1452021"/>
            <a:ext cx="0" cy="6612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1302191" y="2111445"/>
            <a:ext cx="258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469930" y="6248400"/>
            <a:ext cx="352167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/>
              <a:t>Examples: MD5; SHA family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7328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8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1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6" grpId="0"/>
      <p:bldP spid="47" grpId="0"/>
      <p:bldP spid="48" grpId="0"/>
      <p:bldP spid="49" grpId="0"/>
      <p:bldP spid="50" grpId="0"/>
      <p:bldP spid="51" grpId="0"/>
      <p:bldP spid="53" grpId="0"/>
      <p:bldP spid="54" grpId="0"/>
      <p:bldP spid="55" grpId="0"/>
      <p:bldP spid="56" grpId="0"/>
      <p:bldP spid="64" grpId="0"/>
      <p:bldP spid="65" grpId="0"/>
      <p:bldP spid="66" grpId="0"/>
      <p:bldP spid="67" grpId="0"/>
      <p:bldP spid="68" grpId="0"/>
      <p:bldP spid="7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24276</TotalTime>
  <Words>357</Words>
  <Application>Microsoft Office PowerPoint</Application>
  <PresentationFormat>On-screen Show (4:3)</PresentationFormat>
  <Paragraphs>197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宋体</vt:lpstr>
      <vt:lpstr>Arial</vt:lpstr>
      <vt:lpstr>Calibri</vt:lpstr>
      <vt:lpstr>Cambria Math</vt:lpstr>
      <vt:lpstr>Office Theme</vt:lpstr>
      <vt:lpstr>Cryptography (2022 Fall) hash function, collision resistance, second-preimage resistance,  preimage resistance, Merkle-Damgård Transform</vt:lpstr>
      <vt:lpstr>(Cryptographic) Hash Function</vt:lpstr>
      <vt:lpstr>Collision Resistance</vt:lpstr>
      <vt:lpstr>Collision Resistance</vt:lpstr>
      <vt:lpstr>Second-Preimage Resistance</vt:lpstr>
      <vt:lpstr>Preimage Resistance</vt:lpstr>
      <vt:lpstr>On the Security Levels</vt:lpstr>
      <vt:lpstr>PowerPoint Presentation</vt:lpstr>
      <vt:lpstr>Merkle-Damgård Transform</vt:lpstr>
      <vt:lpstr>Merkle-Damgård Transform</vt:lpstr>
      <vt:lpstr>Merkle-Damgård Transform</vt:lpstr>
      <vt:lpstr>Merkle-Damgård Transform</vt:lpstr>
      <vt:lpstr>Merkle-Damgård Transform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Homomorphic MACs with Efficient Verification</dc:title>
  <dc:creator>Liangfeng Zhang</dc:creator>
  <cp:lastModifiedBy>zhanglf</cp:lastModifiedBy>
  <cp:revision>648</cp:revision>
  <cp:lastPrinted>2022-10-14T01:55:54Z</cp:lastPrinted>
  <dcterms:created xsi:type="dcterms:W3CDTF">2014-04-06T04:43:09Z</dcterms:created>
  <dcterms:modified xsi:type="dcterms:W3CDTF">2022-11-02T04:10:22Z</dcterms:modified>
</cp:coreProperties>
</file>