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540" r:id="rId3"/>
    <p:sldId id="546" r:id="rId4"/>
    <p:sldId id="555" r:id="rId5"/>
    <p:sldId id="547" r:id="rId6"/>
    <p:sldId id="548" r:id="rId7"/>
    <p:sldId id="549" r:id="rId8"/>
    <p:sldId id="550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1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72.png"/><Relationship Id="rId7" Type="http://schemas.openxmlformats.org/officeDocument/2006/relationships/image" Target="../media/image2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br>
              <a:rPr lang="en-US" sz="4800" dirty="0" smtClean="0"/>
            </a:br>
            <a:r>
              <a:rPr lang="en-US" altLang="zh-CN" sz="2000" dirty="0" smtClean="0"/>
              <a:t>h</a:t>
            </a:r>
            <a:r>
              <a:rPr lang="en-US" altLang="zh-CN" sz="2000" dirty="0" smtClean="0"/>
              <a:t>ash-and-MAC</a:t>
            </a:r>
            <a:r>
              <a:rPr lang="en-US" altLang="zh-CN" sz="2000" dirty="0"/>
              <a:t>, HMAC, </a:t>
            </a:r>
            <a:r>
              <a:rPr lang="en-US" altLang="zh-CN" sz="2000" dirty="0" smtClean="0"/>
              <a:t>birthday attack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Hash-and-MAC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465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Arbitrary-Length MAC: </a:t>
                </a:r>
                <a:r>
                  <a:rPr lang="en-US" sz="2400" dirty="0" smtClean="0"/>
                  <a:t>two constructions have been studied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MAC from PRF</a:t>
                </a:r>
                <a:r>
                  <a:rPr lang="en-US" sz="2000" dirty="0" smtClean="0"/>
                  <a:t>: long tag; many PRF computations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CBC-MAC</a:t>
                </a:r>
                <a:r>
                  <a:rPr lang="en-US" sz="2000" dirty="0" smtClean="0"/>
                  <a:t>: short tag, had been industrial standard; not fast enough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arbitrary-length MAC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a fixed-length MAC 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a hash function with output 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 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output  1 iff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THEOREM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EUF-CMA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collision-resistant,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EUF-CMA.</a:t>
                </a:r>
                <a:endParaRPr lang="en-US" altLang="zh-CN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465838"/>
              </a:xfrm>
              <a:prstGeom prst="rect">
                <a:avLst/>
              </a:prstGeom>
              <a:blipFill>
                <a:blip r:embed="rId3"/>
                <a:stretch>
                  <a:fillRect l="-1000" t="-136" b="-1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6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87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sz="2400" dirty="0" smtClean="0"/>
                  <a:t>hashed MAC-</a:t>
                </a:r>
                <a:r>
                  <a:rPr lang="en-US" altLang="zh-CN" sz="2300" dirty="0" smtClean="0"/>
                  <a:t>industry standard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Tools: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/>
                  <a:t> MD transform of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(compresses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/>
                  <a:t>-bit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87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94" r="-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/>
          <p:cNvSpPr/>
          <p:nvPr/>
        </p:nvSpPr>
        <p:spPr>
          <a:xfrm rot="5400000">
            <a:off x="1323831" y="285174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oid 10"/>
          <p:cNvSpPr/>
          <p:nvPr/>
        </p:nvSpPr>
        <p:spPr>
          <a:xfrm rot="5400000">
            <a:off x="2847831" y="28593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4961617" y="28593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 rot="5400000">
            <a:off x="6726373" y="44341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0"/>
            <a:endCxn id="11" idx="2"/>
          </p:cNvCxnSpPr>
          <p:nvPr/>
        </p:nvCxnSpPr>
        <p:spPr>
          <a:xfrm>
            <a:off x="2276331" y="3194641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0331" y="3202261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0"/>
            <a:endCxn id="13" idx="2"/>
          </p:cNvCxnSpPr>
          <p:nvPr/>
        </p:nvCxnSpPr>
        <p:spPr>
          <a:xfrm>
            <a:off x="5924056" y="4771981"/>
            <a:ext cx="1069017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67131" y="3202261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03703" y="306242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03" y="3062422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05643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43" y="3004141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66931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31" y="3004141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02325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325" y="3004141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7081" y="45789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81" y="4578941"/>
                <a:ext cx="28520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8336" y="3060703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6" y="3060703"/>
                <a:ext cx="2926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3"/>
            <a:endCxn id="10" idx="2"/>
          </p:cNvCxnSpPr>
          <p:nvPr/>
        </p:nvCxnSpPr>
        <p:spPr>
          <a:xfrm flipV="1">
            <a:off x="1090980" y="3194641"/>
            <a:ext cx="499551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1900" y="1889081"/>
                <a:ext cx="100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𝐢𝐩𝐚𝐝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0" y="1889081"/>
                <a:ext cx="100219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455" t="-6667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33531" y="188146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531" y="1881461"/>
                <a:ext cx="27610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2855877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5877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89477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9477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30947" y="44247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98687" y="4766066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3487" y="457672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487" y="4576720"/>
                <a:ext cx="14991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6000" r="-24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76531" y="198546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31" y="1985462"/>
                <a:ext cx="25006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97376" y="3226251"/>
                <a:ext cx="360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76" y="3226251"/>
                <a:ext cx="3602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6949" r="-67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1256" y="4777061"/>
                <a:ext cx="475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56" y="4777061"/>
                <a:ext cx="4757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538" r="-38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1326371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326371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5400000">
            <a:off x="4971556" y="442908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13448" y="4771981"/>
            <a:ext cx="110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12264" y="457386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64" y="4573861"/>
                <a:ext cx="28520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4146100" y="4419626"/>
            <a:ext cx="108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7956" y="480246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56" y="4802461"/>
                <a:ext cx="29264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>
            <a:stCxn id="12" idx="0"/>
          </p:cNvCxnSpPr>
          <p:nvPr/>
        </p:nvCxnSpPr>
        <p:spPr>
          <a:xfrm>
            <a:off x="5914117" y="3202261"/>
            <a:ext cx="816830" cy="12173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51136" y="4167461"/>
                <a:ext cx="1061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𝐨𝐩𝐚𝐝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36" y="4167461"/>
                <a:ext cx="1061509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172" t="-6667" r="-80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3"/>
              <p:cNvSpPr txBox="1"/>
              <p:nvPr/>
            </p:nvSpPr>
            <p:spPr>
              <a:xfrm>
                <a:off x="6553200" y="1881461"/>
                <a:ext cx="2442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𝐢𝐩𝐚𝐝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881461"/>
                <a:ext cx="244265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95" t="-6667" r="-29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"/>
          <p:cNvCxnSpPr>
            <a:stCxn id="55" idx="2"/>
          </p:cNvCxnSpPr>
          <p:nvPr/>
        </p:nvCxnSpPr>
        <p:spPr>
          <a:xfrm flipH="1">
            <a:off x="6324602" y="2158460"/>
            <a:ext cx="1449926" cy="101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6"/>
              <p:cNvSpPr txBox="1"/>
              <p:nvPr/>
            </p:nvSpPr>
            <p:spPr>
              <a:xfrm>
                <a:off x="1752600" y="5262062"/>
                <a:ext cx="1897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m:rPr>
                          <m:lit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𝐨𝐩𝐚𝐝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62062"/>
                <a:ext cx="189744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929" t="-4348" r="-32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8"/>
          <p:cNvCxnSpPr>
            <a:stCxn id="57" idx="3"/>
            <a:endCxn id="41" idx="2"/>
          </p:cNvCxnSpPr>
          <p:nvPr/>
        </p:nvCxnSpPr>
        <p:spPr>
          <a:xfrm flipV="1">
            <a:off x="3650043" y="5054060"/>
            <a:ext cx="2969067" cy="34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51825" y="3557861"/>
                <a:ext cx="2392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0⋯0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825" y="3557861"/>
                <a:ext cx="239217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35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 1 3"/>
          <p:cNvSpPr/>
          <p:nvPr/>
        </p:nvSpPr>
        <p:spPr>
          <a:xfrm>
            <a:off x="6555474" y="3114562"/>
            <a:ext cx="304800" cy="276999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2722" y="1881461"/>
                <a:ext cx="296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22" y="1881461"/>
                <a:ext cx="296363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23"/>
              <p:cNvSpPr/>
              <p:nvPr/>
            </p:nvSpPr>
            <p:spPr>
              <a:xfrm>
                <a:off x="0" y="5539061"/>
                <a:ext cx="9144000" cy="1206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Padding technique used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b="0" dirty="0" smtClean="0"/>
                  <a:t> for a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 bits;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Append enough 0’s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+#</m:t>
                    </m:r>
                  </m:oMath>
                </a14:m>
                <a:r>
                  <a:rPr lang="en-US" altLang="zh-CN" sz="2000" dirty="0" smtClean="0"/>
                  <a:t> of 0’s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 smtClean="0"/>
                  <a:t> is a multiple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Append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 smtClean="0"/>
                  <a:t>-bit representation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</p:txBody>
          </p:sp>
        </mc:Choice>
        <mc:Fallback xmlns="">
          <p:sp>
            <p:nvSpPr>
              <p:cNvPr id="4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39061"/>
                <a:ext cx="9144000" cy="1206933"/>
              </a:xfrm>
              <a:prstGeom prst="rect">
                <a:avLst/>
              </a:prstGeom>
              <a:blipFill rotWithShape="0"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10200" y="6400800"/>
                <a:ext cx="13716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400800"/>
                <a:ext cx="1371600" cy="2286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825669" y="6400800"/>
                <a:ext cx="581693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0⋯0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69" y="6400800"/>
                <a:ext cx="581693" cy="22860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452545" y="6400800"/>
                <a:ext cx="397305" cy="228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5" y="6400800"/>
                <a:ext cx="397305" cy="22860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045803"/>
                <a:ext cx="2031775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ipad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= 3636⋯36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opad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512-bit constants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45803"/>
                <a:ext cx="2031775" cy="830997"/>
              </a:xfrm>
              <a:prstGeom prst="rect">
                <a:avLst/>
              </a:prstGeom>
              <a:blipFill>
                <a:blip r:embed="rId27"/>
                <a:stretch>
                  <a:fillRect l="-2077" r="-5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2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37" grpId="0"/>
      <p:bldP spid="38" grpId="0"/>
      <p:bldP spid="39" grpId="0"/>
      <p:bldP spid="41" grpId="0"/>
      <p:bldP spid="44" grpId="0" animBg="1"/>
      <p:bldP spid="46" grpId="0"/>
      <p:bldP spid="50" grpId="0"/>
      <p:bldP spid="54" grpId="0"/>
      <p:bldP spid="55" grpId="0"/>
      <p:bldP spid="57" grpId="0"/>
      <p:bldP spid="3" grpId="0"/>
      <p:bldP spid="4" grpId="0" animBg="1"/>
      <p:bldP spid="47" grpId="0"/>
      <p:bldP spid="5" grpId="0" animBg="1"/>
      <p:bldP spid="52" grpId="0" animBg="1"/>
      <p:bldP spid="5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8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35318"/>
                <a:ext cx="9144000" cy="5441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QUESTION: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a hash </a:t>
                </a:r>
                <a:r>
                  <a:rPr lang="en-US" altLang="zh-CN" sz="2400" dirty="0" smtClean="0"/>
                  <a:t>function with fixed length 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digest. How to find a collision for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/>
                  <a:t> in general?</a:t>
                </a: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Trivial Attack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digests; find collision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different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Output a collision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Probability of Success: 1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Complexity: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hash computations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Birthday Attack: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digests; find collision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distinct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heck whether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5318"/>
                <a:ext cx="9144000" cy="54416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3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83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Simplified Analysis</a:t>
                </a:r>
                <a:r>
                  <a:rPr lang="en-US" altLang="zh-CN" sz="2400" b="1" dirty="0" smtClean="0"/>
                  <a:t>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Treat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as a truly random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uniformly and at 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∧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(uniform and totally independent)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⁡[∃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Birthday Problem: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How many people are needed in order to find a pair with same </a:t>
                </a:r>
                <a:r>
                  <a:rPr lang="en-US" altLang="zh-CN" sz="2400" dirty="0" smtClean="0"/>
                  <a:t>birthday with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=365,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find the least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s.t.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83462"/>
              </a:xfrm>
              <a:prstGeom prst="rect">
                <a:avLst/>
              </a:prstGeom>
              <a:blipFill>
                <a:blip r:embed="rId3"/>
                <a:stretch>
                  <a:fillRect t="-130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 </a:t>
            </a:r>
            <a:r>
              <a:rPr lang="en-US" altLang="zh-CN" dirty="0"/>
              <a:t>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560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LEMMA 1: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LEMMA 2: </a:t>
                </a:r>
                <a:r>
                  <a:rPr lang="en-US" altLang="zh-CN" sz="2400" dirty="0" smtClean="0"/>
                  <a:t>If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be defined as in Lemma 1. Then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⁡[¬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602239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12153"/>
            <a:ext cx="3054096" cy="239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67600" y="5638800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638800"/>
                <a:ext cx="5995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163" r="-61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346894" y="5005001"/>
                <a:ext cx="414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94" y="5005001"/>
                <a:ext cx="4143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353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719810" y="4267200"/>
                <a:ext cx="604333" cy="476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10" y="4267200"/>
                <a:ext cx="604333" cy="4765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22520" y="1221617"/>
                <a:ext cx="3581400" cy="12929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</a:rPr>
                  <a:t> 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can be slightly larger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Reason: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    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20" y="1221617"/>
                <a:ext cx="3581400" cy="1292983"/>
              </a:xfrm>
              <a:prstGeom prst="rect">
                <a:avLst/>
              </a:prstGeom>
              <a:blipFill rotWithShape="0">
                <a:blip r:embed="rId8"/>
                <a:stretch>
                  <a:fillRect l="-2200" t="-2765" r="-338" b="-8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图文框 12"/>
          <p:cNvSpPr/>
          <p:nvPr/>
        </p:nvSpPr>
        <p:spPr>
          <a:xfrm>
            <a:off x="1667256" y="3124200"/>
            <a:ext cx="1219200" cy="457200"/>
          </a:xfrm>
          <a:prstGeom prst="frame">
            <a:avLst>
              <a:gd name="adj1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3"/>
            <a:endCxn id="12" idx="2"/>
          </p:cNvCxnSpPr>
          <p:nvPr/>
        </p:nvCxnSpPr>
        <p:spPr>
          <a:xfrm flipV="1">
            <a:off x="2886456" y="2514600"/>
            <a:ext cx="38267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78253"/>
                <a:ext cx="9144000" cy="5297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Solutions for the Birthday Problem: find the smallest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,365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⇐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4×365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 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≥23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Birthday Attack of Hash Functions: find the smallest number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//require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//require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 security requires digest 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Adversary runs in time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&gt;2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endParaRPr lang="en-US" altLang="zh-CN" sz="2000" dirty="0" smtClean="0"/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necessary, not sufficient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On the </a:t>
                </a:r>
                <a:r>
                  <a:rPr lang="en-US" altLang="zh-CN" sz="2400" b="1" dirty="0" smtClean="0"/>
                  <a:t>Assumption: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400" dirty="0"/>
                  <a:t> are uniform and </a:t>
                </a:r>
                <a:r>
                  <a:rPr lang="en-US" altLang="zh-CN" sz="2400" dirty="0" smtClean="0"/>
                  <a:t>independent</a:t>
                </a:r>
                <a:r>
                  <a:rPr lang="en-US" altLang="zh-CN" sz="2400" dirty="0"/>
                  <a:t>? </a:t>
                </a:r>
                <a:endParaRPr lang="en-US" altLang="zh-CN" sz="2400" b="1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not independent, the attack performs </a:t>
                </a:r>
                <a:r>
                  <a:rPr lang="en-US" altLang="zh-CN" sz="2000" dirty="0" smtClean="0"/>
                  <a:t>better </a:t>
                </a:r>
                <a:r>
                  <a:rPr lang="en-US" altLang="zh-CN" sz="2000" dirty="0"/>
                  <a:t>[Bellare, Kohno</a:t>
                </a:r>
                <a:r>
                  <a:rPr lang="en-US" altLang="zh-CN" sz="2000" dirty="0" smtClean="0"/>
                  <a:t>]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8253"/>
                <a:ext cx="9144000" cy="5297925"/>
              </a:xfrm>
              <a:prstGeom prst="rect">
                <a:avLst/>
              </a:prstGeom>
              <a:blipFill rotWithShape="0">
                <a:blip r:embed="rId3"/>
                <a:stretch>
                  <a:fillRect t="-115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9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24295</TotalTime>
  <Words>187</Words>
  <Application>Microsoft Office PowerPoint</Application>
  <PresentationFormat>On-screen Show (4:3)</PresentationFormat>
  <Paragraphs>108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Office Theme</vt:lpstr>
      <vt:lpstr>Cryptography (2022 Fall) hash-and-MAC, HMAC, birthday attack</vt:lpstr>
      <vt:lpstr>Hash-and-MAC</vt:lpstr>
      <vt:lpstr>HMAC</vt:lpstr>
      <vt:lpstr>PowerPoint Presentation</vt:lpstr>
      <vt:lpstr>Attacks of Hash Functions</vt:lpstr>
      <vt:lpstr>Attacks of Hash Functions</vt:lpstr>
      <vt:lpstr>Attacks of Hash Functions</vt:lpstr>
      <vt:lpstr>Attacks of Hash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652</cp:revision>
  <cp:lastPrinted>2022-11-04T01:52:05Z</cp:lastPrinted>
  <dcterms:created xsi:type="dcterms:W3CDTF">2014-04-06T04:43:09Z</dcterms:created>
  <dcterms:modified xsi:type="dcterms:W3CDTF">2022-11-04T07:09:44Z</dcterms:modified>
</cp:coreProperties>
</file>