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594" r:id="rId3"/>
    <p:sldId id="595" r:id="rId4"/>
    <p:sldId id="596" r:id="rId5"/>
    <p:sldId id="597" r:id="rId6"/>
    <p:sldId id="598" r:id="rId7"/>
    <p:sldId id="599" r:id="rId8"/>
    <p:sldId id="607" r:id="rId9"/>
    <p:sldId id="620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5332" autoAdjust="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4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3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26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58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6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9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3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5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5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1.png"/><Relationship Id="rId7" Type="http://schemas.openxmlformats.org/officeDocument/2006/relationships/image" Target="../media/image1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1.png"/><Relationship Id="rId5" Type="http://schemas.openxmlformats.org/officeDocument/2006/relationships/image" Target="../media/image190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1.png"/><Relationship Id="rId13" Type="http://schemas.openxmlformats.org/officeDocument/2006/relationships/image" Target="../media/image206.png"/><Relationship Id="rId3" Type="http://schemas.openxmlformats.org/officeDocument/2006/relationships/image" Target="../media/image196.png"/><Relationship Id="rId7" Type="http://schemas.openxmlformats.org/officeDocument/2006/relationships/image" Target="../media/image2000.png"/><Relationship Id="rId12" Type="http://schemas.openxmlformats.org/officeDocument/2006/relationships/image" Target="../media/image20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5" Type="http://schemas.openxmlformats.org/officeDocument/2006/relationships/image" Target="../media/image19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10" Type="http://schemas.openxmlformats.org/officeDocument/2006/relationships/image" Target="../media/image92.png"/><Relationship Id="rId4" Type="http://schemas.openxmlformats.org/officeDocument/2006/relationships/image" Target="../media/image31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0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8.png"/><Relationship Id="rId4" Type="http://schemas.openxmlformats.org/officeDocument/2006/relationships/image" Target="../media/image10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5000" dirty="0" smtClean="0"/>
              <a:t>Cryptography (2022 Fall)</a:t>
            </a:r>
            <a:br>
              <a:rPr lang="en-US" sz="5000" dirty="0" smtClean="0"/>
            </a:br>
            <a:r>
              <a:rPr lang="en-US" altLang="zh-CN" sz="2200" dirty="0" smtClean="0"/>
              <a:t>order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subgroup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cyclic group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DLog</a:t>
            </a:r>
            <a:r>
              <a:rPr lang="en-US" altLang="zh-CN" sz="2200" dirty="0"/>
              <a:t>, CDH, DDH,  </a:t>
            </a:r>
            <a:r>
              <a:rPr lang="en-US" altLang="zh-CN" sz="2200" dirty="0" smtClean="0"/>
              <a:t>drawbacks </a:t>
            </a:r>
            <a:r>
              <a:rPr lang="en-US" altLang="zh-CN" sz="2200" dirty="0"/>
              <a:t>of </a:t>
            </a:r>
            <a:r>
              <a:rPr lang="en-US" altLang="zh-CN" sz="2200" dirty="0" smtClean="0"/>
              <a:t>private-key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key exchange</a:t>
            </a:r>
            <a:r>
              <a:rPr lang="en-US" altLang="zh-CN" sz="2200" dirty="0"/>
              <a:t>, Diffie-Hellman </a:t>
            </a:r>
            <a:r>
              <a:rPr lang="en-US" altLang="zh-CN" sz="2200" dirty="0" smtClean="0"/>
              <a:t>key exchange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Discrete Logarithm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46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Discrete Logarithm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DLo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-the security parameter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We say that </a:t>
                </a:r>
                <a:r>
                  <a:rPr lang="en-US" altLang="zh-CN" sz="2400" b="1" dirty="0" smtClean="0"/>
                  <a:t>the discrete logarithm problem is hard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relative to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if for all PPT algorithms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/>
                  <a:t>there is a </a:t>
                </a:r>
                <a:r>
                  <a:rPr lang="en-US" altLang="zh-CN" sz="2400" dirty="0" smtClean="0"/>
                  <a:t>negligible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 smtClean="0"/>
                  <a:t>such that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DLo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known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46194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2252392" y="1639419"/>
            <a:ext cx="1980397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43"/>
          <p:cNvCxnSpPr/>
          <p:nvPr/>
        </p:nvCxnSpPr>
        <p:spPr>
          <a:xfrm rot="10800000" flipH="1">
            <a:off x="4296570" y="2537105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4"/>
              <p:cNvSpPr txBox="1"/>
              <p:nvPr/>
            </p:nvSpPr>
            <p:spPr>
              <a:xfrm>
                <a:off x="4267200" y="2260106"/>
                <a:ext cx="1070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60106"/>
                <a:ext cx="10702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86" t="-2222" r="-73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45"/>
          <p:cNvCxnSpPr/>
          <p:nvPr/>
        </p:nvCxnSpPr>
        <p:spPr>
          <a:xfrm flipH="1">
            <a:off x="4296570" y="3070505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6"/>
              <p:cNvSpPr txBox="1"/>
              <p:nvPr/>
            </p:nvSpPr>
            <p:spPr>
              <a:xfrm>
                <a:off x="4693481" y="2786487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81" y="2786487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0"/>
          <p:cNvSpPr/>
          <p:nvPr/>
        </p:nvSpPr>
        <p:spPr>
          <a:xfrm>
            <a:off x="5480265" y="1639419"/>
            <a:ext cx="1530135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50"/>
              <p:cNvSpPr txBox="1"/>
              <p:nvPr/>
            </p:nvSpPr>
            <p:spPr>
              <a:xfrm>
                <a:off x="6046499" y="3722263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99" y="3722263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85"/>
          <p:cNvSpPr txBox="1"/>
          <p:nvPr/>
        </p:nvSpPr>
        <p:spPr>
          <a:xfrm>
            <a:off x="2705082" y="3784608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52392" y="1665653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92" y="1665653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70322" y="2029273"/>
                <a:ext cx="847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2" y="2029273"/>
                <a:ext cx="8479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68070" y="3204880"/>
                <a:ext cx="1950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output 1;</a:t>
                </a:r>
              </a:p>
              <a:p>
                <a:r>
                  <a:rPr lang="en-US" dirty="0" smtClean="0"/>
                  <a:t>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70" y="3204880"/>
                <a:ext cx="1950470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7187" t="-14286" r="-5313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1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  <p:bldP spid="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CDH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5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CDH (Computational Diffie-Hellman)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CDH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55217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861741" y="1802273"/>
            <a:ext cx="2371048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303094" y="269995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267200" y="2422960"/>
                <a:ext cx="1324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22960"/>
                <a:ext cx="13244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991" t="-2174" r="-59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303094" y="323335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4800600" y="2949341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949341"/>
                <a:ext cx="1851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638800" y="1802273"/>
            <a:ext cx="1530135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205034" y="3885117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34" y="3885117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705082" y="3947462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61741" y="1819542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41" y="1819542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79671" y="2183162"/>
                <a:ext cx="23516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71" y="2183162"/>
                <a:ext cx="2351669" cy="646331"/>
              </a:xfrm>
              <a:prstGeom prst="rect">
                <a:avLst/>
              </a:prstGeom>
              <a:blipFill rotWithShape="0"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22244" y="3358769"/>
                <a:ext cx="1950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output 1;</a:t>
                </a:r>
              </a:p>
              <a:p>
                <a:r>
                  <a:rPr lang="en-US" dirty="0" smtClean="0"/>
                  <a:t>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44" y="3358769"/>
                <a:ext cx="1950470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7187" t="-14286" r="-7187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343400"/>
                <a:ext cx="9144000" cy="1862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We say that</a:t>
                </a:r>
                <a:r>
                  <a:rPr lang="en-US" sz="2400" b="1" dirty="0" smtClean="0"/>
                  <a:t> the CDH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for </a:t>
                </a:r>
                <a:r>
                  <a:rPr lang="en-US" sz="2400" dirty="0"/>
                  <a:t>all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CDH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𝒢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algorithm: via solving DLOG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4000" cy="1862754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328" r="-4000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1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DDH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4400"/>
                <a:ext cx="9144000" cy="57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DDH (Decisional Diffie-Hellman)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DDH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75286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752600" y="1497473"/>
            <a:ext cx="2784989" cy="262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607894" y="324879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572000" y="2971800"/>
                <a:ext cx="1080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0809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45" t="-4444" r="-73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607894" y="35606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5105400" y="3276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276600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947" t="-4444" r="-263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943600" y="1497473"/>
            <a:ext cx="1530135" cy="262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509834" y="412567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34" y="4125678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552682" y="4188023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1565" y="1505777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1505777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61565" y="1752600"/>
                <a:ext cx="2517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1752600"/>
                <a:ext cx="251735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0870" y="3484602"/>
                <a:ext cx="27208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output 1;  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70" y="3484602"/>
                <a:ext cx="272082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157"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461846"/>
                <a:ext cx="9144000" cy="2008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We say that</a:t>
                </a:r>
                <a:r>
                  <a:rPr lang="en-US" sz="2400" b="1" dirty="0" smtClean="0"/>
                  <a:t> the DDH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for </a:t>
                </a:r>
                <a:r>
                  <a:rPr lang="en-US" sz="2400" dirty="0"/>
                  <a:t>all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DH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algorithm: via solving DLOG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1846"/>
                <a:ext cx="9144000" cy="2008114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304" r="-4000" b="-3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61565" y="2084038"/>
                <a:ext cx="2390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2084038"/>
                <a:ext cx="239039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61565" y="2402540"/>
                <a:ext cx="272985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2402540"/>
                <a:ext cx="2729850" cy="7101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4876800"/>
                <a:ext cx="9144000" cy="192932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 </a:t>
                </a:r>
                <a:r>
                  <a:rPr lang="en-US" sz="2400" dirty="0"/>
                  <a:t>We say that</a:t>
                </a:r>
                <a:r>
                  <a:rPr lang="en-US" sz="2400" b="1" dirty="0"/>
                  <a:t> the DDH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if for 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</a:t>
                </a:r>
                <a:r>
                  <a:rPr lang="en-US" sz="2400" dirty="0" smtClean="0"/>
                  <a:t> PPT </a:t>
                </a:r>
                <a:r>
                  <a:rPr lang="en-US" sz="2400" dirty="0"/>
                  <a:t>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 smtClean="0"/>
                  <a:t>     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←{0,1,…,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6800"/>
                <a:ext cx="9144000" cy="19293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4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29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Drawbacks of Private-Key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834479"/>
                <a:ext cx="914400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Key Distribution: </a:t>
                </a:r>
                <a:r>
                  <a:rPr lang="en-US" sz="2400" dirty="0" smtClean="0"/>
                  <a:t>the secret keys require secret communication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FF0000"/>
                    </a:solidFill>
                  </a:rPr>
                  <a:t>Physical meeting: need a key with every person (different places)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Trusted messenger service: not available to average person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Controller: IT manager (he knows too much keys)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Key Storage: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persons communicate: require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−1)/2 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secret keys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Each person share/store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 smtClean="0"/>
                  <a:t> keys with other persons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may be very 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securely storing keys is hard (US embassy)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479"/>
                <a:ext cx="9144000" cy="319472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1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14400"/>
                <a:ext cx="9144000" cy="330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A </a:t>
                </a:r>
                <a:r>
                  <a:rPr lang="en-US" sz="2400" b="1" dirty="0" smtClean="0"/>
                  <a:t>key exchange protocol </a:t>
                </a:r>
                <a:r>
                  <a:rPr lang="en-US" sz="2400" dirty="0" smtClean="0"/>
                  <a:t>is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 pair of interactive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(probabilistic polynomial-time) algorithms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=(Alice,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start with the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compute and send messages to each other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At the end, Alice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; Bob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any other observer of the communication cannot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Key Exchange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330084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5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905000" y="4114800"/>
            <a:ext cx="2399357" cy="229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385429" y="553479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349535" y="5257800"/>
                <a:ext cx="104227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35" y="5257800"/>
                <a:ext cx="1042273" cy="291811"/>
              </a:xfrm>
              <a:prstGeom prst="rect">
                <a:avLst/>
              </a:prstGeom>
              <a:blipFill rotWithShape="0">
                <a:blip r:embed="rId4"/>
                <a:stretch>
                  <a:fillRect l="-7647" t="-19149" r="-21765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385429" y="58466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4882935" y="5562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5" y="5562600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721135" y="4114800"/>
            <a:ext cx="1530135" cy="229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308654" y="6390874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54" y="6390874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552219" y="6390874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13965" y="4123104"/>
                <a:ext cx="2024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𝐭𝐫𝐚𝐧𝐬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123104"/>
                <a:ext cx="20244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3"/>
              <p:cNvSpPr txBox="1"/>
              <p:nvPr/>
            </p:nvSpPr>
            <p:spPr>
              <a:xfrm>
                <a:off x="1937002" y="5791200"/>
                <a:ext cx="2367355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02" y="5791200"/>
                <a:ext cx="2367355" cy="617861"/>
              </a:xfrm>
              <a:prstGeom prst="rect">
                <a:avLst/>
              </a:prstGeom>
              <a:blipFill rotWithShape="0"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/>
              <p:cNvSpPr/>
              <p:nvPr/>
            </p:nvSpPr>
            <p:spPr>
              <a:xfrm>
                <a:off x="1913965" y="4457704"/>
                <a:ext cx="2390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457704"/>
                <a:ext cx="239039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4"/>
              <p:cNvSpPr/>
              <p:nvPr/>
            </p:nvSpPr>
            <p:spPr>
              <a:xfrm>
                <a:off x="1913965" y="4776206"/>
                <a:ext cx="1957011" cy="6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=1: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776206"/>
                <a:ext cx="1957011" cy="675954"/>
              </a:xfrm>
              <a:prstGeom prst="rect">
                <a:avLst/>
              </a:prstGeom>
              <a:blipFill rotWithShape="0">
                <a:blip r:embed="rId10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9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 animBg="1"/>
      <p:bldP spid="10" grpId="0"/>
      <p:bldP spid="11" grpId="0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The key exchange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secure in the </a:t>
                </a:r>
                <a:r>
                  <a:rPr lang="en-US" sz="2400" b="1" dirty="0"/>
                  <a:t>presence of 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an </a:t>
                </a:r>
                <a:r>
                  <a:rPr lang="en-US" sz="2400" b="1" dirty="0"/>
                  <a:t>eavesdropper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there is a negligible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r>
                  <a:rPr lang="en-US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00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-the cyclic group generator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;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62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5438173"/>
                <a:ext cx="6553200" cy="397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Correctness: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(A, B output the same key)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38173"/>
                <a:ext cx="6553200" cy="397288"/>
              </a:xfrm>
              <a:prstGeom prst="rect">
                <a:avLst/>
              </a:prstGeom>
              <a:blipFill rotWithShape="0">
                <a:blip r:embed="rId4"/>
                <a:stretch>
                  <a:fillRect l="-743" t="-1493" r="-186" b="-194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0"/>
              <p:cNvSpPr/>
              <p:nvPr/>
            </p:nvSpPr>
            <p:spPr>
              <a:xfrm>
                <a:off x="1295400" y="2979131"/>
                <a:ext cx="1981200" cy="2126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979131"/>
                <a:ext cx="1981200" cy="2126269"/>
              </a:xfrm>
              <a:prstGeom prst="rect">
                <a:avLst/>
              </a:prstGeom>
              <a:blipFill rotWithShape="0">
                <a:blip r:embed="rId5"/>
                <a:stretch>
                  <a:fillRect l="-2128" b="-17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0"/>
              <p:cNvSpPr/>
              <p:nvPr/>
            </p:nvSpPr>
            <p:spPr>
              <a:xfrm>
                <a:off x="5867400" y="2979131"/>
                <a:ext cx="1981200" cy="2126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979131"/>
                <a:ext cx="1981200" cy="2126269"/>
              </a:xfrm>
              <a:prstGeom prst="rect">
                <a:avLst/>
              </a:prstGeom>
              <a:blipFill rotWithShape="0">
                <a:blip r:embed="rId6"/>
                <a:stretch>
                  <a:fillRect l="-2128" b="-5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3270860" y="4114800"/>
            <a:ext cx="260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866021" y="3829250"/>
                <a:ext cx="1178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21" y="3829250"/>
                <a:ext cx="11782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736" t="-2174" r="-725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rot="10800000">
            <a:off x="3276601" y="4648199"/>
            <a:ext cx="260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00627" y="4374923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27" y="4374923"/>
                <a:ext cx="30899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608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981200" y="5105400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4978" y="5105400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5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1600"/>
                <a:ext cx="9144000" cy="430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order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of a group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the cardinality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as a set.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, the </a:t>
                </a:r>
                <a:r>
                  <a:rPr lang="en-US" altLang="zh-CN" sz="2400" b="1" i="0" dirty="0" smtClean="0">
                    <a:latin typeface="+mj-lt"/>
                  </a:rPr>
                  <a:t>order</a:t>
                </a:r>
                <a:r>
                  <a:rPr lang="en-US" altLang="zh-CN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/>
                  <a:t> is defined as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least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additive 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:r>
                  <a:rPr lang="en-US" altLang="zh-CN" sz="2400" dirty="0"/>
                  <a:t>Determine the orders of all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1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400" dirty="0" smtClean="0"/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Determine the orders of all elements </a:t>
                </a:r>
                <a:r>
                  <a:rPr lang="en-US" altLang="zh-CN" sz="24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sz="2400" b="1" dirty="0" smtClean="0"/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30258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4917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/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be a multiplicative Abelian group of order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Then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Euler’s Theorem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are both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Proof: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a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corollary of the previous theorem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Fermat’s Little Theorem: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If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This is a corollary of Euler’s theorem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By Euler’s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9174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4" b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8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29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Subgroup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51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b="1" dirty="0"/>
                  <a:t>: 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,⋆</m:t>
                        </m:r>
                      </m:e>
                    </m:d>
                  </m:oMath>
                </a14:m>
                <a:r>
                  <a:rPr lang="en-US" altLang="zh-CN" sz="2400" dirty="0"/>
                  <a:t> be an Abelian group. A subset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called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</a:t>
                </a:r>
                <a:r>
                  <a:rPr lang="en-US" altLang="zh-CN" sz="2400" b="1" dirty="0"/>
                  <a:t>subgroup</a:t>
                </a:r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is also a group.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Multiplicative: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Additive: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0,2,4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L</a:t>
                </a:r>
                <a:r>
                  <a:rPr lang="en-US" altLang="zh-CN" sz="2400" dirty="0" smtClean="0"/>
                  <a:t>et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be a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subset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/>
                  <a:t>. </a:t>
                </a:r>
                <a:r>
                  <a:rPr lang="en-US" altLang="zh-CN" sz="24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Closure: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Associative: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Communicative: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1309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5" b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793724"/>
                <a:ext cx="9144000" cy="331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</a:t>
                </a:r>
                <a:r>
                  <a:rPr lang="en-US" altLang="zh-CN" sz="2000" dirty="0"/>
                  <a:t>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/>
                  <a:t> be an Abelian group.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is said to be </a:t>
                </a:r>
                <a:r>
                  <a:rPr lang="en-US" altLang="zh-CN" sz="2400" b="1" dirty="0"/>
                  <a:t>cyclic</a:t>
                </a:r>
                <a:r>
                  <a:rPr lang="en-US" altLang="zh-CN" sz="2400" dirty="0"/>
                  <a:t> if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there exists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/>
                  <a:t> is called a </a:t>
                </a:r>
                <a:r>
                  <a:rPr lang="en-US" altLang="zh-CN" sz="2000" b="1" dirty="0"/>
                  <a:t>generator</a:t>
                </a:r>
                <a:r>
                  <a:rPr lang="en-US" altLang="zh-CN" sz="20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</a:t>
                </a:r>
              </a:p>
              <a:p>
                <a:pPr marL="8001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be a finite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group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can be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computed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3724"/>
                <a:ext cx="9144000" cy="331167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4" b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Cyclic </a:t>
            </a:r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938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group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a cyclic subgroup. 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7998859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prime;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=〈2〉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89884656743115795386465259539451236680898848947115328636715040578866337902750481566354238661203768010560056939935696678829394884407208311246423715319737062188883946712432742638151109800623047059726541476042502884419075341171231440736956555270413618581675255342293149119973622969239858152417678164812113999429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prime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is a subgroup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93866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70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4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600200"/>
                <a:ext cx="9144000" cy="368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Cyclic Group </a:t>
                </a:r>
                <a:r>
                  <a:rPr lang="en-US" sz="2400" b="1" dirty="0"/>
                  <a:t>G</a:t>
                </a:r>
                <a:r>
                  <a:rPr lang="en-US" sz="2400" b="1" dirty="0" smtClean="0"/>
                  <a:t>enerator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it will be used to construct cyclic groups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the security parameter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the </a:t>
                </a:r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cyclic for any prime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with generator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there </a:t>
                </a:r>
                <a:r>
                  <a:rPr lang="en-US" sz="2400" dirty="0"/>
                  <a:t>e</a:t>
                </a:r>
                <a:r>
                  <a:rPr lang="en-US" sz="2400" dirty="0" smtClean="0"/>
                  <a:t>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called 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discrete logarithm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3688317"/>
              </a:xfrm>
              <a:prstGeom prst="rect">
                <a:avLst/>
              </a:prstGeom>
              <a:blipFill>
                <a:blip r:embed="rId3"/>
                <a:stretch>
                  <a:fillRect l="-1000" t="-165" r="-1400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3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24571</TotalTime>
  <Words>528</Words>
  <Application>Microsoft Office PowerPoint</Application>
  <PresentationFormat>On-screen Show (4:3)</PresentationFormat>
  <Paragraphs>198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Cambria Math</vt:lpstr>
      <vt:lpstr>Office Theme</vt:lpstr>
      <vt:lpstr>Cryptography (2022 Fall) order, subgroup, cyclic group, DLog, CDH, DDH,  drawbacks of private-key,  key exchange, Diffie-Hellman key exchange</vt:lpstr>
      <vt:lpstr>Order</vt:lpstr>
      <vt:lpstr>Order</vt:lpstr>
      <vt:lpstr>PowerPoint Presentation</vt:lpstr>
      <vt:lpstr>Subgroup</vt:lpstr>
      <vt:lpstr>Cyclic Group</vt:lpstr>
      <vt:lpstr>Cyclic Group</vt:lpstr>
      <vt:lpstr>PowerPoint Presentation</vt:lpstr>
      <vt:lpstr>Discrete Logarithm</vt:lpstr>
      <vt:lpstr> Discrete Logarithm</vt:lpstr>
      <vt:lpstr>CDH</vt:lpstr>
      <vt:lpstr>DDH</vt:lpstr>
      <vt:lpstr>PowerPoint Presentation</vt:lpstr>
      <vt:lpstr>Drawbacks of Private-Key</vt:lpstr>
      <vt:lpstr>Key Exchange</vt:lpstr>
      <vt:lpstr>Security</vt:lpstr>
      <vt:lpstr>PowerPoint Presentation</vt:lpstr>
      <vt:lpstr>Diffie-Hellman Key Exchange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671</cp:revision>
  <cp:lastPrinted>2022-11-09T01:50:31Z</cp:lastPrinted>
  <dcterms:created xsi:type="dcterms:W3CDTF">2014-04-06T04:43:09Z</dcterms:created>
  <dcterms:modified xsi:type="dcterms:W3CDTF">2022-11-18T04:06:18Z</dcterms:modified>
</cp:coreProperties>
</file>