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4" r:id="rId2"/>
    <p:sldId id="429" r:id="rId3"/>
    <p:sldId id="430" r:id="rId4"/>
    <p:sldId id="431" r:id="rId5"/>
    <p:sldId id="432" r:id="rId6"/>
    <p:sldId id="433" r:id="rId7"/>
    <p:sldId id="434" r:id="rId8"/>
    <p:sldId id="436" r:id="rId9"/>
    <p:sldId id="443" r:id="rId10"/>
    <p:sldId id="437" r:id="rId11"/>
    <p:sldId id="438" r:id="rId1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66" autoAdjust="0"/>
    <p:restoredTop sz="94660"/>
  </p:normalViewPr>
  <p:slideViewPr>
    <p:cSldViewPr>
      <p:cViewPr varScale="1">
        <p:scale>
          <a:sx n="88" d="100"/>
          <a:sy n="88" d="100"/>
        </p:scale>
        <p:origin x="9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88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79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71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93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42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32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08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6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0.png"/><Relationship Id="rId13" Type="http://schemas.openxmlformats.org/officeDocument/2006/relationships/image" Target="../media/image11100.png"/><Relationship Id="rId3" Type="http://schemas.openxmlformats.org/officeDocument/2006/relationships/image" Target="../media/image1400.png"/><Relationship Id="rId7" Type="http://schemas.openxmlformats.org/officeDocument/2006/relationships/image" Target="../media/image5100.png"/><Relationship Id="rId12" Type="http://schemas.openxmlformats.org/officeDocument/2006/relationships/image" Target="../media/image10100.png"/><Relationship Id="rId17" Type="http://schemas.openxmlformats.org/officeDocument/2006/relationships/image" Target="../media/image150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0.png"/><Relationship Id="rId11" Type="http://schemas.openxmlformats.org/officeDocument/2006/relationships/image" Target="../media/image931.png"/><Relationship Id="rId5" Type="http://schemas.openxmlformats.org/officeDocument/2006/relationships/image" Target="../media/image310.png"/><Relationship Id="rId15" Type="http://schemas.openxmlformats.org/officeDocument/2006/relationships/image" Target="../media/image1310.png"/><Relationship Id="rId10" Type="http://schemas.openxmlformats.org/officeDocument/2006/relationships/image" Target="../media/image8100.png"/><Relationship Id="rId4" Type="http://schemas.openxmlformats.org/officeDocument/2006/relationships/image" Target="../media/image2100.png"/><Relationship Id="rId9" Type="http://schemas.openxmlformats.org/officeDocument/2006/relationships/image" Target="../media/image7100.png"/><Relationship Id="rId14" Type="http://schemas.openxmlformats.org/officeDocument/2006/relationships/image" Target="../media/image121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73.png"/><Relationship Id="rId7" Type="http://schemas.openxmlformats.org/officeDocument/2006/relationships/image" Target="../media/image56.png"/><Relationship Id="rId12" Type="http://schemas.openxmlformats.org/officeDocument/2006/relationships/image" Target="../media/image72.png"/><Relationship Id="rId17" Type="http://schemas.openxmlformats.org/officeDocument/2006/relationships/image" Target="../media/image7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76.png"/><Relationship Id="rId10" Type="http://schemas.openxmlformats.org/officeDocument/2006/relationships/image" Target="../media/image59.png"/><Relationship Id="rId19" Type="http://schemas.openxmlformats.org/officeDocument/2006/relationships/image" Target="../media/image80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90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13" Type="http://schemas.openxmlformats.org/officeDocument/2006/relationships/image" Target="../media/image1100.png"/><Relationship Id="rId18" Type="http://schemas.openxmlformats.org/officeDocument/2006/relationships/image" Target="../media/image115.png"/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12" Type="http://schemas.openxmlformats.org/officeDocument/2006/relationships/image" Target="../media/image1090.png"/><Relationship Id="rId17" Type="http://schemas.openxmlformats.org/officeDocument/2006/relationships/image" Target="../media/image11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30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11" Type="http://schemas.openxmlformats.org/officeDocument/2006/relationships/image" Target="../media/image1080.png"/><Relationship Id="rId5" Type="http://schemas.openxmlformats.org/officeDocument/2006/relationships/image" Target="../media/image1020.png"/><Relationship Id="rId15" Type="http://schemas.openxmlformats.org/officeDocument/2006/relationships/image" Target="../media/image1120.png"/><Relationship Id="rId10" Type="http://schemas.openxmlformats.org/officeDocument/2006/relationships/image" Target="../media/image1070.png"/><Relationship Id="rId19" Type="http://schemas.openxmlformats.org/officeDocument/2006/relationships/image" Target="../media/image116.png"/><Relationship Id="rId4" Type="http://schemas.openxmlformats.org/officeDocument/2006/relationships/image" Target="../media/image1011.png"/><Relationship Id="rId9" Type="http://schemas.openxmlformats.org/officeDocument/2006/relationships/image" Target="../media/image1060.png"/><Relationship Id="rId14" Type="http://schemas.openxmlformats.org/officeDocument/2006/relationships/image" Target="../media/image11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0.png"/><Relationship Id="rId18" Type="http://schemas.openxmlformats.org/officeDocument/2006/relationships/image" Target="../media/image123.png"/><Relationship Id="rId3" Type="http://schemas.openxmlformats.org/officeDocument/2006/relationships/image" Target="../media/image118.png"/><Relationship Id="rId21" Type="http://schemas.openxmlformats.org/officeDocument/2006/relationships/image" Target="../media/image126.png"/><Relationship Id="rId7" Type="http://schemas.openxmlformats.org/officeDocument/2006/relationships/image" Target="../media/image93.png"/><Relationship Id="rId12" Type="http://schemas.openxmlformats.org/officeDocument/2006/relationships/image" Target="../media/image980.png"/><Relationship Id="rId17" Type="http://schemas.openxmlformats.org/officeDocument/2006/relationships/image" Target="../media/image12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970.png"/><Relationship Id="rId24" Type="http://schemas.openxmlformats.org/officeDocument/2006/relationships/image" Target="../media/image129.png"/><Relationship Id="rId5" Type="http://schemas.openxmlformats.org/officeDocument/2006/relationships/image" Target="../media/image312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10" Type="http://schemas.openxmlformats.org/officeDocument/2006/relationships/image" Target="../media/image960.png"/><Relationship Id="rId19" Type="http://schemas.openxmlformats.org/officeDocument/2006/relationships/image" Target="../media/image124.png"/><Relationship Id="rId4" Type="http://schemas.openxmlformats.org/officeDocument/2006/relationships/image" Target="../media/image212.png"/><Relationship Id="rId9" Type="http://schemas.openxmlformats.org/officeDocument/2006/relationships/image" Target="../media/image950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Cryptography (2022 Fall)</a:t>
            </a:r>
            <a:br>
              <a:rPr lang="en-US" sz="4800" dirty="0" smtClean="0"/>
            </a:br>
            <a:r>
              <a:rPr lang="en-US" altLang="zh-CN" sz="2000" dirty="0" smtClean="0"/>
              <a:t>IND-CPA, IND-m-CPA, arbitrary length encryption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From Fixed-Length </a:t>
            </a:r>
            <a:r>
              <a:rPr lang="en-US" dirty="0"/>
              <a:t>to Arbitrary-Length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600200"/>
                <a:ext cx="9144000" cy="4376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𝐆𝐞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  <m:sup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𝐄𝐧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𝐃𝐞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Building Block</a:t>
                </a:r>
                <a:r>
                  <a:rPr lang="en-US" sz="2000" b="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000" dirty="0" smtClean="0"/>
                  <a:t> is IND-CPA secure.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 smtClean="0">
                    <a:solidFill>
                      <a:srgbClr val="C00000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0" dirty="0" smtClean="0">
                    <a:solidFill>
                      <a:srgbClr val="C00000"/>
                    </a:solidFill>
                  </a:rPr>
                  <a:t>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IND-CPA secure,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 smtClean="0"/>
                  <a:t> is also IND-CPA secure.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smtClean="0"/>
                  <a:t>IND-m-CPA </a:t>
                </a:r>
                <a:r>
                  <a:rPr lang="en-US" sz="2000" dirty="0"/>
                  <a:t>secure,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is also </a:t>
                </a:r>
                <a:r>
                  <a:rPr lang="en-US" sz="2000" dirty="0" smtClean="0"/>
                  <a:t>IND-m-CPA </a:t>
                </a:r>
                <a:r>
                  <a:rPr lang="en-US" sz="2000" dirty="0"/>
                  <a:t>secure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437658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90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524000"/>
            <a:ext cx="2013519" cy="33218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47120" y="1524001"/>
            <a:ext cx="1580814" cy="3321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21741" y="1524001"/>
            <a:ext cx="1330868" cy="3321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916156" y="4897701"/>
                <a:ext cx="2372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156" y="4897701"/>
                <a:ext cx="237244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20513" r="-1282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876800" y="4897701"/>
                <a:ext cx="1921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97701"/>
                <a:ext cx="192167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21875" r="-15625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48591" y="4897701"/>
                <a:ext cx="9874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Challenger</m:t>
                      </m:r>
                    </m:oMath>
                  </m:oMathPara>
                </a14:m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91" y="4897701"/>
                <a:ext cx="987450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6173" r="-6790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H="1">
            <a:off x="5715000" y="4440573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77000" y="416350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163502"/>
                <a:ext cx="2372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947" t="-4444" r="-2631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 flipH="1">
            <a:off x="2438400" y="443711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200400" y="416003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160039"/>
                <a:ext cx="2372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49917" y="4496103"/>
                <a:ext cx="1836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17" y="4496103"/>
                <a:ext cx="183652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322" r="-2326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4866923"/>
                <a:ext cx="1241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IND-m-CPA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866923"/>
                <a:ext cx="124136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823" t="-28261" r="-591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943600" y="4866923"/>
                <a:ext cx="1300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IND-m-CPA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866923"/>
                <a:ext cx="130067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798" t="-28261" r="-657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H="1">
            <a:off x="5791199" y="262385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819063" y="2333049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63" y="2333049"/>
                <a:ext cx="157575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93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943600" y="2727857"/>
                <a:ext cx="130721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727857"/>
                <a:ext cx="1307217" cy="289182"/>
              </a:xfrm>
              <a:prstGeom prst="rect">
                <a:avLst/>
              </a:prstGeom>
              <a:blipFill rotWithShape="0">
                <a:blip r:embed="rId12"/>
                <a:stretch>
                  <a:fillRect l="-6075" t="-25000" r="-7009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rot="10800000" flipH="1">
            <a:off x="5791200" y="268966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74700" y="1556539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" y="1556539"/>
                <a:ext cx="137133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82938" y="1826290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8" y="1826290"/>
                <a:ext cx="98931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/>
          <p:nvPr/>
        </p:nvCxnSpPr>
        <p:spPr>
          <a:xfrm flipH="1">
            <a:off x="2451100" y="292684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478964" y="2636039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964" y="2636039"/>
                <a:ext cx="157575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93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603501" y="3030847"/>
                <a:ext cx="124790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01" y="3030847"/>
                <a:ext cx="1247906" cy="289182"/>
              </a:xfrm>
              <a:prstGeom prst="rect">
                <a:avLst/>
              </a:prstGeom>
              <a:blipFill rotWithShape="0">
                <a:blip r:embed="rId16"/>
                <a:stretch>
                  <a:fillRect l="-6341" t="-25000" r="-6341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rot="10800000" flipH="1">
            <a:off x="2451101" y="299265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From Fixed-Length </a:t>
            </a:r>
            <a:r>
              <a:rPr lang="en-US" dirty="0"/>
              <a:t>to Arbitrary-Length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824376" y="5362582"/>
                <a:ext cx="5414624" cy="504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ℬ</m:t>
                                  </m:r>
                                  <m:r>
                                    <a:rPr lang="en-US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LR</m:t>
                                  </m:r>
                                  <m:r>
                                    <a:rPr lang="en-US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cpa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LR</m:t>
                                  </m:r>
                                  <m:r>
                                    <a:rPr lang="en-US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cpa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76" y="5362582"/>
                <a:ext cx="5414624" cy="50481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43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4" grpId="0"/>
      <p:bldP spid="55" grpId="0"/>
      <p:bldP spid="58" grpId="0"/>
      <p:bldP spid="59" grpId="0"/>
      <p:bldP spid="61" grpId="0"/>
      <p:bldP spid="62" grpId="0"/>
      <p:bldP spid="64" grpId="0"/>
      <p:bldP spid="65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Chosen</m:t>
                      </m:r>
                      <m:r>
                        <m:rPr>
                          <m:nor/>
                        </m:rPr>
                        <a:rPr lang="en-US" b="0" i="0" dirty="0" smtClean="0"/>
                        <m:t>−</m:t>
                      </m:r>
                      <m:r>
                        <m:rPr>
                          <m:nor/>
                        </m:rPr>
                        <a:rPr lang="en-US" dirty="0"/>
                        <m:t>Plaintext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Attack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990600"/>
                <a:ext cx="9144000" cy="1069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an message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2400" b="1" dirty="0"/>
                  <a:t>CPA </a:t>
                </a:r>
                <a:r>
                  <a:rPr lang="en-US" sz="2400" b="1" dirty="0" err="1"/>
                  <a:t>indistinguishability</a:t>
                </a:r>
                <a:r>
                  <a:rPr lang="en-US" sz="2400" b="1" dirty="0"/>
                  <a:t>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1069780"/>
              </a:xfrm>
              <a:prstGeom prst="rect">
                <a:avLst/>
              </a:prstGeom>
              <a:blipFill rotWithShape="0">
                <a:blip r:embed="rId4"/>
                <a:stretch>
                  <a:fillRect t="-57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732002" y="2133600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99720" y="2133600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95355" y="21582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355" y="2158258"/>
                <a:ext cx="137133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01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3202" y="363611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02" y="3636117"/>
                <a:ext cx="98931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556" t="-2174" r="-9259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02282" y="3954121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2" y="3954121"/>
                <a:ext cx="160063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527" t="-4444" r="-53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223320" y="41910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81231" y="396240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31" y="3962400"/>
                <a:ext cx="16600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223320" y="53132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09120" y="50292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20" y="5029200"/>
                <a:ext cx="23724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87081" y="5325739"/>
                <a:ext cx="257839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81" y="5325739"/>
                <a:ext cx="2578398" cy="6178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954762" y="35274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54762" y="3527459"/>
                <a:ext cx="123591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348" t="-6897" r="-34783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680230" y="35560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80230" y="3556030"/>
                <a:ext cx="145014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232838" y="2609454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0702" y="2318647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702" y="2318647"/>
                <a:ext cx="163826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34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24229" y="2713455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29" y="2713455"/>
                <a:ext cx="882806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62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232839" y="267526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222447" y="33056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65793" y="3021627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93" y="3021627"/>
                <a:ext cx="736740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6817" y="3288235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17" y="3288235"/>
                <a:ext cx="1245084" cy="276999"/>
              </a:xfrm>
              <a:prstGeom prst="rect">
                <a:avLst/>
              </a:prstGeom>
              <a:blipFill rotWithShape="0">
                <a:blip r:embed="rId16"/>
                <a:stretch>
                  <a:fillRect t="-2174" r="-63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232838" y="46342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260702" y="43434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702" y="4343400"/>
                <a:ext cx="163826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334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624229" y="4738208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29" y="4738208"/>
                <a:ext cx="882806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62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232839" y="47000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447800" y="6019800"/>
                <a:ext cx="61982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The number of oracle access can be any polynomial function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algn="ctr"/>
                <a:r>
                  <a:rPr lang="en-US" dirty="0" smtClean="0"/>
                  <a:t>Determined by the adversary</a:t>
                </a:r>
                <a:endParaRPr 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019800"/>
                <a:ext cx="6198235" cy="553998"/>
              </a:xfrm>
              <a:prstGeom prst="rect">
                <a:avLst/>
              </a:prstGeom>
              <a:blipFill rotWithShape="0">
                <a:blip r:embed="rId19"/>
                <a:stretch>
                  <a:fillRect l="-1378" t="-14444" b="-2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9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8" grpId="0"/>
      <p:bldP spid="5" grpId="0"/>
      <p:bldP spid="22" grpId="0"/>
      <p:bldP spid="25" grpId="0"/>
      <p:bldP spid="6" grpId="0"/>
      <p:bldP spid="27" grpId="0"/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IND-CPA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981200"/>
                <a:ext cx="9144000" cy="3379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has</a:t>
                </a:r>
                <a:r>
                  <a:rPr lang="en-US" sz="2400" b="1" dirty="0" smtClean="0"/>
                  <a:t> indistinguishable encryptions under a chosen-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plaintext attack (IND-CPA)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equivalent definition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1200"/>
                <a:ext cx="9144000" cy="337996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61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IND-m-CPA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447800"/>
                <a:ext cx="9144000" cy="113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LR-Oracle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LR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1134478"/>
              </a:xfrm>
              <a:prstGeom prst="rect">
                <a:avLst/>
              </a:prstGeom>
              <a:blipFill rotWithShape="0"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532466" y="2667000"/>
            <a:ext cx="2843253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52120" y="2667000"/>
            <a:ext cx="1330868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1008" y="26916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08" y="26916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9246" y="2961409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246" y="2961409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56" t="-4444" r="-925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375720" y="45720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61520" y="428798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520" y="4287982"/>
                <a:ext cx="2372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32466" y="4495800"/>
                <a:ext cx="280365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LR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6" y="4495800"/>
                <a:ext cx="2803652" cy="6178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771214" y="38322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1214" y="3832259"/>
                <a:ext cx="123591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348" t="-6897" r="-34783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832630" y="37846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32630" y="3784630"/>
                <a:ext cx="145014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4783" t="-588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385238" y="346843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13102" y="3177629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102" y="3177629"/>
                <a:ext cx="163826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34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76629" y="3572437"/>
                <a:ext cx="86478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629" y="3572437"/>
                <a:ext cx="864788" cy="289182"/>
              </a:xfrm>
              <a:prstGeom prst="rect">
                <a:avLst/>
              </a:prstGeom>
              <a:blipFill rotWithShape="0">
                <a:blip r:embed="rId11"/>
                <a:stretch>
                  <a:fillRect l="-6383" r="-10638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385239" y="35342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367412" y="5171975"/>
                <a:ext cx="61982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The number of oracle access can be any polynomial function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algn="ctr"/>
                <a:r>
                  <a:rPr lang="en-US" dirty="0" smtClean="0"/>
                  <a:t>Determined by the adversary</a:t>
                </a:r>
                <a:endParaRPr 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12" y="5171975"/>
                <a:ext cx="6198235" cy="553998"/>
              </a:xfrm>
              <a:prstGeom prst="rect">
                <a:avLst/>
              </a:prstGeom>
              <a:blipFill rotWithShape="0">
                <a:blip r:embed="rId12"/>
                <a:stretch>
                  <a:fillRect l="-1278" t="-14286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19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8" grpId="0"/>
      <p:bldP spid="5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IND-m-CPA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0175"/>
                <a:ext cx="9144000" cy="4885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has</a:t>
                </a:r>
                <a:r>
                  <a:rPr lang="en-US" sz="2400" b="1" dirty="0" smtClean="0"/>
                  <a:t> indistinguishable multiple encryptions under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chosen-plaintext attack (IND-m-CPA)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there is 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LR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LR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equivalent definition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u="sng" dirty="0" smtClean="0"/>
                  <a:t>IND-m-CPA secure </a:t>
                </a:r>
                <a14:m>
                  <m:oMath xmlns:m="http://schemas.openxmlformats.org/officeDocument/2006/math">
                    <m:r>
                      <a:rPr lang="en-US" sz="2000" b="0" i="1" u="sng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000" u="sng" dirty="0" smtClean="0"/>
                  <a:t>IND-CPA secure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u="sng" dirty="0" smtClean="0"/>
                  <a:t>IND-m-CPA secure </a:t>
                </a:r>
                <a14:m>
                  <m:oMath xmlns:m="http://schemas.openxmlformats.org/officeDocument/2006/math">
                    <m:r>
                      <a:rPr lang="en-US" altLang="zh-CN" sz="2000" i="1" u="sng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u="sng" dirty="0" smtClean="0"/>
                  <a:t> IND-m-EAV secure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u="sng" dirty="0"/>
                      <m:t>IND</m:t>
                    </m:r>
                    <m:r>
                      <m:rPr>
                        <m:nor/>
                      </m:rPr>
                      <a:rPr lang="en-US" sz="2000" u="sng" dirty="0"/>
                      <m:t>−</m:t>
                    </m:r>
                    <m:r>
                      <m:rPr>
                        <m:nor/>
                      </m:rPr>
                      <a:rPr lang="en-US" sz="2000" u="sng" dirty="0"/>
                      <m:t>CPA</m:t>
                    </m:r>
                    <m:r>
                      <m:rPr>
                        <m:nor/>
                      </m:rPr>
                      <a:rPr lang="en-US" sz="2000" u="sng" dirty="0"/>
                      <m:t> </m:t>
                    </m:r>
                    <m:r>
                      <m:rPr>
                        <m:nor/>
                      </m:rPr>
                      <a:rPr lang="en-US" sz="2000" u="sng" dirty="0"/>
                      <m:t>secure</m:t>
                    </m:r>
                    <m:r>
                      <m:rPr>
                        <m:nor/>
                      </m:rPr>
                      <a:rPr lang="en-US" sz="2000" u="sng" dirty="0"/>
                      <m:t> </m:t>
                    </m:r>
                    <m:r>
                      <a:rPr lang="en-US" sz="2000" i="1" u="sng">
                        <a:latin typeface="Cambria Math" panose="02040503050406030204" pitchFamily="18" charset="0"/>
                      </a:rPr>
                      <m:t>⇒ </m:t>
                    </m:r>
                    <m:r>
                      <m:rPr>
                        <m:nor/>
                      </m:rPr>
                      <a:rPr lang="en-US" sz="2000" u="sng" dirty="0"/>
                      <m:t>IND</m:t>
                    </m:r>
                    <m:r>
                      <m:rPr>
                        <m:nor/>
                      </m:rPr>
                      <a:rPr lang="en-US" sz="2000" u="sng" dirty="0"/>
                      <m:t>−</m:t>
                    </m:r>
                    <m:r>
                      <m:rPr>
                        <m:nor/>
                      </m:rPr>
                      <a:rPr lang="en-US" sz="2000" b="0" i="0" u="sng" dirty="0" smtClean="0"/>
                      <m:t>m</m:t>
                    </m:r>
                    <m:r>
                      <m:rPr>
                        <m:nor/>
                      </m:rPr>
                      <a:rPr lang="en-US" sz="2000" b="0" i="0" u="sng" dirty="0" smtClean="0"/>
                      <m:t>−</m:t>
                    </m:r>
                    <m:r>
                      <m:rPr>
                        <m:nor/>
                      </m:rPr>
                      <a:rPr lang="en-US" sz="2000" u="sng" dirty="0"/>
                      <m:t>CPA</m:t>
                    </m:r>
                    <m:r>
                      <m:rPr>
                        <m:nor/>
                      </m:rPr>
                      <a:rPr lang="en-US" sz="2000" u="sng" dirty="0"/>
                      <m:t> </m:t>
                    </m:r>
                    <m:r>
                      <m:rPr>
                        <m:nor/>
                      </m:rPr>
                      <a:rPr lang="en-US" sz="2000" u="sng" dirty="0"/>
                      <m:t>secure</m:t>
                    </m:r>
                    <m:r>
                      <m:rPr>
                        <m:nor/>
                      </m:rPr>
                      <a:rPr lang="en-US" sz="2000" u="sng" dirty="0"/>
                      <m:t> </m:t>
                    </m:r>
                  </m:oMath>
                </a14:m>
                <a:r>
                  <a:rPr lang="en-US" sz="2000" dirty="0" smtClean="0"/>
                  <a:t>/ </a:t>
                </a:r>
                <a:r>
                  <a:rPr lang="en-US" sz="2000" b="1" dirty="0" smtClean="0"/>
                  <a:t>proof omitted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IND-CPA is the minimal notion of security nowadays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0175"/>
                <a:ext cx="9144000" cy="488582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5" b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70801" y="181738"/>
            <a:ext cx="2491317" cy="3552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38518" y="181736"/>
            <a:ext cx="2787081" cy="3552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44391" y="181738"/>
                <a:ext cx="2781208" cy="914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391" y="181738"/>
                <a:ext cx="2781208" cy="914481"/>
              </a:xfrm>
              <a:prstGeom prst="rect">
                <a:avLst/>
              </a:prstGeom>
              <a:blipFill rotWithShape="0">
                <a:blip r:embed="rId3"/>
                <a:stretch>
                  <a:fillRect l="-5263" t="-8000" r="-1754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3662119" y="113473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19319" y="85072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19" y="850720"/>
                <a:ext cx="7367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785" r="-82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34154" y="121093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154" y="1210938"/>
                <a:ext cx="137133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734154" y="1589636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154" y="1589636"/>
                <a:ext cx="98931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41081" y="1946005"/>
                <a:ext cx="1762662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081" y="1946005"/>
                <a:ext cx="1762662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1384" r="-4498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rot="10800000" flipH="1">
            <a:off x="3662119" y="247853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34245" y="2191147"/>
                <a:ext cx="1469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245" y="2191147"/>
                <a:ext cx="146944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734" t="-2174" r="-539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3662119" y="301193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47919" y="272791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919" y="2727919"/>
                <a:ext cx="23724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77636" y="3115938"/>
                <a:ext cx="25015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36" y="3115938"/>
                <a:ext cx="2501582" cy="617861"/>
              </a:xfrm>
              <a:prstGeom prst="rect">
                <a:avLst/>
              </a:prstGeom>
              <a:blipFill rotWithShape="0">
                <a:blip r:embed="rId10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6200000">
                <a:off x="383170" y="154764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3170" y="1547649"/>
                <a:ext cx="123591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6667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rot="5400000">
                <a:off x="7594630" y="1530308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594630" y="1530308"/>
                <a:ext cx="145014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4783" t="-588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177636" y="4114800"/>
            <a:ext cx="2498063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52099" y="4114800"/>
            <a:ext cx="2773499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759162" y="41394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162" y="4139458"/>
                <a:ext cx="137133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767400" y="4409209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400" y="4409209"/>
                <a:ext cx="98931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5556" t="-2174" r="-8642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>
            <a:off x="3675700" y="6019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361500" y="573578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500" y="5735782"/>
                <a:ext cx="23724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175999" y="5962286"/>
                <a:ext cx="2490938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LR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999" y="5962286"/>
                <a:ext cx="2490938" cy="549253"/>
              </a:xfrm>
              <a:prstGeom prst="rect">
                <a:avLst/>
              </a:prstGeom>
              <a:blipFill rotWithShape="0">
                <a:blip r:embed="rId16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6200000">
                <a:off x="358742" y="52800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8742" y="5280059"/>
                <a:ext cx="123591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6667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 rot="5400000">
                <a:off x="7566829" y="52324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566829" y="5232430"/>
                <a:ext cx="1450141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37778" t="-5462" r="-4444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3685218" y="491623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713082" y="4625429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82" y="4625429"/>
                <a:ext cx="1638269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33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076609" y="5020237"/>
                <a:ext cx="86478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09" y="5020237"/>
                <a:ext cx="864788" cy="289182"/>
              </a:xfrm>
              <a:prstGeom prst="rect">
                <a:avLst/>
              </a:prstGeom>
              <a:blipFill rotWithShape="0">
                <a:blip r:embed="rId20"/>
                <a:stretch>
                  <a:fillRect l="-6338" t="-2128" r="-9859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rot="10800000" flipH="1">
            <a:off x="3685219" y="49820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20156717">
            <a:off x="3802845" y="5182078"/>
            <a:ext cx="5410200" cy="440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IND-m-CPA is stronger than IND-m-EAV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20156717">
            <a:off x="14761" y="4239440"/>
            <a:ext cx="1725267" cy="440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IND-m-CPA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rot="20156717">
            <a:off x="14761" y="408712"/>
            <a:ext cx="1725267" cy="440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IND-m-EAV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9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/>
      <p:bldP spid="36" grpId="0"/>
      <p:bldP spid="38" grpId="0"/>
      <p:bldP spid="39" grpId="0"/>
      <p:bldP spid="40" grpId="0"/>
      <p:bldP spid="41" grpId="0"/>
      <p:bldP spid="43" grpId="0"/>
      <p:bldP spid="44" grpId="0"/>
      <p:bldP spid="46" grpId="0" animBg="1"/>
      <p:bldP spid="48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732002" y="152400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899720" y="152400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295355" y="1770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355" y="177058"/>
                <a:ext cx="137133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01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293202" y="165491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02" y="1654917"/>
                <a:ext cx="989310" cy="276999"/>
              </a:xfrm>
              <a:prstGeom prst="rect">
                <a:avLst/>
              </a:prstGeom>
              <a:blipFill>
                <a:blip r:embed="rId4"/>
                <a:stretch>
                  <a:fillRect l="-5556" t="-2174" r="-9259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02282" y="1972921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2" y="1972921"/>
                <a:ext cx="1600630" cy="276999"/>
              </a:xfrm>
              <a:prstGeom prst="rect">
                <a:avLst/>
              </a:prstGeom>
              <a:blipFill>
                <a:blip r:embed="rId5"/>
                <a:stretch>
                  <a:fillRect l="-1527" t="-4444" r="-53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rot="10800000" flipH="1">
            <a:off x="4223320" y="2209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981231" y="198120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31" y="1981200"/>
                <a:ext cx="166007" cy="276999"/>
              </a:xfrm>
              <a:prstGeom prst="rect">
                <a:avLst/>
              </a:prstGeom>
              <a:blipFill>
                <a:blip r:embed="rId6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H="1">
            <a:off x="4223320" y="33320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909120" y="30480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20" y="3048000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21585" y="3344539"/>
                <a:ext cx="2219069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85" y="3344539"/>
                <a:ext cx="2219069" cy="5492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 rot="16200000">
                <a:off x="954762" y="15462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54762" y="1546259"/>
                <a:ext cx="1235916" cy="276999"/>
              </a:xfrm>
              <a:prstGeom prst="rect">
                <a:avLst/>
              </a:prstGeom>
              <a:blipFill>
                <a:blip r:embed="rId9"/>
                <a:stretch>
                  <a:fillRect l="-2174" t="-6404" r="-32609" b="-6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 rot="5400000">
                <a:off x="6680230" y="1574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80230" y="1574830"/>
                <a:ext cx="1450141" cy="276999"/>
              </a:xfrm>
              <a:prstGeom prst="rect">
                <a:avLst/>
              </a:prstGeom>
              <a:blipFill>
                <a:blip r:embed="rId10"/>
                <a:stretch>
                  <a:fillRect l="-32609" t="-5462" r="-2174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H="1">
            <a:off x="4232838" y="628254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260702" y="337447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702" y="337447"/>
                <a:ext cx="1638269" cy="276999"/>
              </a:xfrm>
              <a:prstGeom prst="rect">
                <a:avLst/>
              </a:prstGeom>
              <a:blipFill>
                <a:blip r:embed="rId11"/>
                <a:stretch>
                  <a:fillRect l="-334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624229" y="732255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29" y="732255"/>
                <a:ext cx="882806" cy="276999"/>
              </a:xfrm>
              <a:prstGeom prst="rect">
                <a:avLst/>
              </a:prstGeom>
              <a:blipFill>
                <a:blip r:embed="rId12"/>
                <a:stretch>
                  <a:fillRect l="-625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 rot="10800000" flipH="1">
            <a:off x="4232839" y="69406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222447" y="13244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665793" y="1040427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93" y="1040427"/>
                <a:ext cx="736740" cy="276999"/>
              </a:xfrm>
              <a:prstGeom prst="rect">
                <a:avLst/>
              </a:prstGeom>
              <a:blipFill>
                <a:blip r:embed="rId13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446817" y="1307035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17" y="1307035"/>
                <a:ext cx="1245084" cy="276999"/>
              </a:xfrm>
              <a:prstGeom prst="rect">
                <a:avLst/>
              </a:prstGeom>
              <a:blipFill>
                <a:blip r:embed="rId14"/>
                <a:stretch>
                  <a:fillRect t="-2174" r="-634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H="1">
            <a:off x="4232838" y="26530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60702" y="23622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702" y="2362200"/>
                <a:ext cx="1638269" cy="276999"/>
              </a:xfrm>
              <a:prstGeom prst="rect">
                <a:avLst/>
              </a:prstGeom>
              <a:blipFill>
                <a:blip r:embed="rId15"/>
                <a:stretch>
                  <a:fillRect l="-334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624229" y="2757008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29" y="2757008"/>
                <a:ext cx="882806" cy="276999"/>
              </a:xfrm>
              <a:prstGeom prst="rect">
                <a:avLst/>
              </a:prstGeom>
              <a:blipFill>
                <a:blip r:embed="rId16"/>
                <a:stretch>
                  <a:fillRect l="-625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/>
          <p:nvPr/>
        </p:nvCxnSpPr>
        <p:spPr>
          <a:xfrm rot="10800000" flipH="1">
            <a:off x="4232839" y="27188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732002" y="4114800"/>
            <a:ext cx="2480769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889172" y="4114800"/>
            <a:ext cx="1330868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296234" y="41394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234" y="4139458"/>
                <a:ext cx="1371337" cy="276999"/>
              </a:xfrm>
              <a:prstGeom prst="rect">
                <a:avLst/>
              </a:prstGeom>
              <a:blipFill>
                <a:blip r:embed="rId17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304472" y="4409209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472" y="4409209"/>
                <a:ext cx="989310" cy="276999"/>
              </a:xfrm>
              <a:prstGeom prst="rect">
                <a:avLst/>
              </a:prstGeom>
              <a:blipFill>
                <a:blip r:embed="rId18"/>
                <a:stretch>
                  <a:fillRect l="-5556" t="-2174" r="-9259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/>
          <p:nvPr/>
        </p:nvCxnSpPr>
        <p:spPr>
          <a:xfrm flipH="1">
            <a:off x="4212772" y="6019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898572" y="573578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72" y="5735782"/>
                <a:ext cx="237244" cy="276999"/>
              </a:xfrm>
              <a:prstGeom prst="rect">
                <a:avLst/>
              </a:prstGeom>
              <a:blipFill>
                <a:blip r:embed="rId19"/>
                <a:stretch>
                  <a:fillRect l="-28947" t="-4444" r="-28947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 rot="16200000">
                <a:off x="906362" y="52800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6362" y="5280059"/>
                <a:ext cx="1235916" cy="276999"/>
              </a:xfrm>
              <a:prstGeom prst="rect">
                <a:avLst/>
              </a:prstGeom>
              <a:blipFill>
                <a:blip r:embed="rId20"/>
                <a:stretch>
                  <a:fillRect l="-2174" t="-6931" r="-32609" b="-6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 rot="5400000">
                <a:off x="6669682" y="52324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69682" y="5232430"/>
                <a:ext cx="1450141" cy="276999"/>
              </a:xfrm>
              <a:prstGeom prst="rect">
                <a:avLst/>
              </a:prstGeom>
              <a:blipFill>
                <a:blip r:embed="rId21"/>
                <a:stretch>
                  <a:fillRect l="-32609" t="-5462" r="-2174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 flipH="1">
            <a:off x="4222290" y="491623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250154" y="4625429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54" y="4625429"/>
                <a:ext cx="1575751" cy="276999"/>
              </a:xfrm>
              <a:prstGeom prst="rect">
                <a:avLst/>
              </a:prstGeom>
              <a:blipFill>
                <a:blip r:embed="rId22"/>
                <a:stretch>
                  <a:fillRect l="-1931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613681" y="5020237"/>
                <a:ext cx="86478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681" y="5020237"/>
                <a:ext cx="864788" cy="289182"/>
              </a:xfrm>
              <a:prstGeom prst="rect">
                <a:avLst/>
              </a:prstGeom>
              <a:blipFill>
                <a:blip r:embed="rId23"/>
                <a:stretch>
                  <a:fillRect l="-6338" t="-2128" r="-9859" b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>
          <a:xfrm rot="10800000" flipH="1">
            <a:off x="4222291" y="49820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20156717">
            <a:off x="14761" y="4239440"/>
            <a:ext cx="1725267" cy="440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IND-m-CPA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 rot="20156717">
            <a:off x="14761" y="408712"/>
            <a:ext cx="1725267" cy="440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IND-CPA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734566" y="5962286"/>
                <a:ext cx="2490938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LR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66" y="5962286"/>
                <a:ext cx="2490938" cy="549253"/>
              </a:xfrm>
              <a:prstGeom prst="rect">
                <a:avLst/>
              </a:prstGeom>
              <a:blipFill>
                <a:blip r:embed="rId24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 rot="20156717">
            <a:off x="3802845" y="5182078"/>
            <a:ext cx="5410200" cy="440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IND-m-CPA is stronger than IND-CPA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6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/>
      <p:bldP spid="50" grpId="0"/>
      <p:bldP spid="51" grpId="0"/>
      <p:bldP spid="53" grpId="0"/>
      <p:bldP spid="55" grpId="0"/>
      <p:bldP spid="56" grpId="0"/>
      <p:bldP spid="57" grpId="0"/>
      <p:bldP spid="58" grpId="0"/>
      <p:bldP spid="60" grpId="0"/>
      <p:bldP spid="61" grpId="0"/>
      <p:bldP spid="64" grpId="0"/>
      <p:bldP spid="65" grpId="0"/>
      <p:bldP spid="67" grpId="0"/>
      <p:bldP spid="68" grpId="0"/>
      <p:bldP spid="84" grpId="0" animBg="1"/>
      <p:bldP spid="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9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Security Definitions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524000" y="13716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Perfect Secrecy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86400" y="13716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Perfect Indistinguishability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9600" y="33909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IND-EAV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00800" y="33909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IND-m-EAV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24000" y="54102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IND-CPA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486400" y="54102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IND-m-CPA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505200" y="17526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505200" y="19050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981200" y="2286000"/>
            <a:ext cx="4876800" cy="1104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2590800" y="3934690"/>
            <a:ext cx="381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086600" y="4305300"/>
            <a:ext cx="914400" cy="1104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219200" y="2286000"/>
            <a:ext cx="4876800" cy="11049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590800" y="3747655"/>
            <a:ext cx="3810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7162800" y="2286000"/>
            <a:ext cx="914400" cy="1104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7391400" y="2286000"/>
            <a:ext cx="914400" cy="1104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7315200" y="4305300"/>
            <a:ext cx="914400" cy="1104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1219200" y="4305300"/>
            <a:ext cx="4876800" cy="1104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1981200" y="4305300"/>
            <a:ext cx="4876800" cy="11049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3505200" y="5791200"/>
            <a:ext cx="1981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3505200" y="59436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0" idx="3"/>
            <a:endCxn id="6" idx="3"/>
          </p:cNvCxnSpPr>
          <p:nvPr/>
        </p:nvCxnSpPr>
        <p:spPr>
          <a:xfrm flipV="1">
            <a:off x="7467600" y="1828800"/>
            <a:ext cx="12700" cy="4038600"/>
          </a:xfrm>
          <a:prstGeom prst="bentConnector3">
            <a:avLst>
              <a:gd name="adj1" fmla="val 8696843"/>
            </a:avLst>
          </a:prstGeom>
          <a:ln w="38100"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6" idx="0"/>
            <a:endCxn id="10" idx="2"/>
          </p:cNvCxnSpPr>
          <p:nvPr/>
        </p:nvCxnSpPr>
        <p:spPr>
          <a:xfrm rot="16200000" flipH="1">
            <a:off x="4000500" y="3848100"/>
            <a:ext cx="4953000" cy="12700"/>
          </a:xfrm>
          <a:prstGeom prst="bentConnector5">
            <a:avLst>
              <a:gd name="adj1" fmla="val -4615"/>
              <a:gd name="adj2" fmla="val 18846315"/>
              <a:gd name="adj3" fmla="val 104615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24027</TotalTime>
  <Words>332</Words>
  <Application>Microsoft Office PowerPoint</Application>
  <PresentationFormat>On-screen Show (4:3)</PresentationFormat>
  <Paragraphs>149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Cambria Math</vt:lpstr>
      <vt:lpstr>Office Theme</vt:lpstr>
      <vt:lpstr>Cryptography (2022 Fall) IND-CPA, IND-m-CPA, arbitrary length encryption</vt:lpstr>
      <vt:lpstr>"Chosen-Plaintext Attack"</vt:lpstr>
      <vt:lpstr>IND-CPA</vt:lpstr>
      <vt:lpstr>IND-m-CPA</vt:lpstr>
      <vt:lpstr>IND-m-CPA</vt:lpstr>
      <vt:lpstr>PowerPoint Presentation</vt:lpstr>
      <vt:lpstr>PowerPoint Presentation</vt:lpstr>
      <vt:lpstr>PowerPoint Presentation</vt:lpstr>
      <vt:lpstr>Security Definitions</vt:lpstr>
      <vt:lpstr>From Fixed-Length to Arbitrary-Length</vt:lpstr>
      <vt:lpstr>From Fixed-Length to Arbitrary-Length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622</cp:revision>
  <cp:lastPrinted>2022-09-30T01:58:27Z</cp:lastPrinted>
  <dcterms:created xsi:type="dcterms:W3CDTF">2014-04-06T04:43:09Z</dcterms:created>
  <dcterms:modified xsi:type="dcterms:W3CDTF">2022-09-30T05:09:16Z</dcterms:modified>
</cp:coreProperties>
</file>