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0" r:id="rId2"/>
    <p:sldId id="458" r:id="rId3"/>
    <p:sldId id="459" r:id="rId4"/>
    <p:sldId id="461" r:id="rId5"/>
    <p:sldId id="462" r:id="rId6"/>
    <p:sldId id="463" r:id="rId7"/>
    <p:sldId id="467" r:id="rId8"/>
    <p:sldId id="477" r:id="rId9"/>
    <p:sldId id="489" r:id="rId10"/>
    <p:sldId id="479" r:id="rId11"/>
    <p:sldId id="483" r:id="rId12"/>
    <p:sldId id="485" r:id="rId13"/>
    <p:sldId id="486" r:id="rId14"/>
    <p:sldId id="487" r:id="rId15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884" autoAdjust="0"/>
  </p:normalViewPr>
  <p:slideViewPr>
    <p:cSldViewPr>
      <p:cViewPr varScale="1">
        <p:scale>
          <a:sx n="90" d="100"/>
          <a:sy n="90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DC054-845A-4D23-99A1-1CBDCC461F7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1D7F3D-C027-4E9B-82EE-7A605FD4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98DDEC-F881-4D1D-9B1A-3FF4A3EA4563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C205C-858F-4712-A335-CF92B8F23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8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0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40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Dixon’s random squares algorithm, semantic security, </a:t>
            </a:r>
            <a:b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discrete logarithm</a:t>
            </a:r>
            <a:endParaRPr lang="en-US" sz="2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5962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Semantic Security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959394"/>
                <a:ext cx="9144000" cy="5349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Semantic Security:</a:t>
                </a:r>
                <a:r>
                  <a:rPr lang="en-US" altLang="zh-CN" sz="2400" dirty="0"/>
                  <a:t> The adversary cannot distinguish ciphertexts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 deterministic encryption process cannot have semantic security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Should be based on computational assumptions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Such as the assumption “The Factoring problem is intractable”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The plain RSA cryptosystem does not have semantic security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are odd primes;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Plaintext: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Ciphertext: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even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must be odd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657350" lvl="3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The RSA ciphertext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will leak some information about  the plaintext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14550" lvl="4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which is the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14550" lvl="4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are easily distinguishable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9394"/>
                <a:ext cx="9144000" cy="5349926"/>
              </a:xfrm>
              <a:prstGeom prst="rect">
                <a:avLst/>
              </a:prstGeom>
              <a:blipFill>
                <a:blip r:embed="rId2"/>
                <a:stretch>
                  <a:fillRect l="-1000" t="-114" b="-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9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RSA-OAEP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RSA Optimal Asymmetric Encryption Padding</a:t>
            </a:r>
            <a:r>
              <a:rPr lang="en-US" sz="2400" dirty="0"/>
              <a:t>: RSA PKCS #1 (since v2.0)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00475" y="5464474"/>
                <a:ext cx="978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bits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75" y="5464474"/>
                <a:ext cx="978153" cy="276999"/>
              </a:xfrm>
              <a:prstGeom prst="rect">
                <a:avLst/>
              </a:prstGeom>
              <a:blipFill>
                <a:blip r:embed="rId3"/>
                <a:stretch>
                  <a:fillRect l="-8696" t="-28261" r="-1490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86925" y="5464474"/>
                <a:ext cx="62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bits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925" y="5464474"/>
                <a:ext cx="628314" cy="276999"/>
              </a:xfrm>
              <a:prstGeom prst="rect">
                <a:avLst/>
              </a:prstGeom>
              <a:blipFill>
                <a:blip r:embed="rId4"/>
                <a:stretch>
                  <a:fillRect l="-13592" t="-28261" r="-2427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7076" y="1412776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||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76" y="1412776"/>
                <a:ext cx="1584176" cy="432048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39752" y="1412776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412776"/>
                <a:ext cx="1584176" cy="43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1902892" y="2204864"/>
                <a:ext cx="854385" cy="576064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892" y="2204864"/>
                <a:ext cx="854385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902892" y="3573016"/>
                <a:ext cx="854385" cy="576064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892" y="3573016"/>
                <a:ext cx="854385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17076" y="5013176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76" y="5013176"/>
                <a:ext cx="1584176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339752" y="5013176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013176"/>
                <a:ext cx="1584176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owchart: Or 14"/>
          <p:cNvSpPr/>
          <p:nvPr/>
        </p:nvSpPr>
        <p:spPr>
          <a:xfrm>
            <a:off x="761250" y="2264272"/>
            <a:ext cx="420701" cy="457248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lowchart: Or 15"/>
          <p:cNvSpPr/>
          <p:nvPr/>
        </p:nvSpPr>
        <p:spPr>
          <a:xfrm>
            <a:off x="761250" y="3632424"/>
            <a:ext cx="420701" cy="457248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71600" y="1887957"/>
            <a:ext cx="0" cy="33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181951" y="2492896"/>
            <a:ext cx="720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1"/>
            <a:endCxn id="16" idx="6"/>
          </p:cNvCxnSpPr>
          <p:nvPr/>
        </p:nvCxnSpPr>
        <p:spPr>
          <a:xfrm flipH="1">
            <a:off x="1181951" y="3861048"/>
            <a:ext cx="720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46237" y="2492896"/>
            <a:ext cx="928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3117969" y="2406440"/>
            <a:ext cx="11128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71600" y="2975678"/>
            <a:ext cx="2702796" cy="264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660000" flipH="1">
            <a:off x="971600" y="2981050"/>
            <a:ext cx="2702796" cy="264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845872" y="2852515"/>
            <a:ext cx="242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71600" y="3245511"/>
            <a:ext cx="0" cy="40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3117968" y="3788653"/>
            <a:ext cx="11128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55389" y="3861048"/>
            <a:ext cx="9106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71600" y="4346379"/>
            <a:ext cx="2702796" cy="264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660000" flipH="1">
            <a:off x="971600" y="4351751"/>
            <a:ext cx="2702796" cy="264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845872" y="4223216"/>
            <a:ext cx="242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71600" y="4611687"/>
            <a:ext cx="0" cy="40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74396" y="4611687"/>
            <a:ext cx="0" cy="40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67944" y="1412776"/>
                <a:ext cx="4464496" cy="39315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/>
                  <a:t>Encryption Algorithm: </a:t>
                </a:r>
                <a:r>
                  <a:rPr lang="en-US" altLang="zh-CN" sz="2000" dirty="0"/>
                  <a:t>Probabilistic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/>
                  <a:t>Decryption Algorithm: </a:t>
                </a:r>
                <a:r>
                  <a:rPr lang="en-US" altLang="zh-CN" sz="2000" dirty="0"/>
                  <a:t>Deterministic</a:t>
                </a:r>
              </a:p>
              <a:p>
                <a:pPr marL="8001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8001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the first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bits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412776"/>
                <a:ext cx="4464496" cy="3931589"/>
              </a:xfrm>
              <a:prstGeom prst="rect">
                <a:avLst/>
              </a:prstGeom>
              <a:blipFill>
                <a:blip r:embed="rId11"/>
                <a:stretch>
                  <a:fillRect l="-1085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4067944" y="5455182"/>
            <a:ext cx="4464495" cy="892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ctr"/>
            <a:r>
              <a:rPr lang="en-US" altLang="zh-CN" dirty="0"/>
              <a:t>RSA-OAEP is semantically secure under CCA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altLang="zh-CN" dirty="0"/>
              <a:t>“Optimal asymmetric encryption”</a:t>
            </a:r>
            <a:endParaRPr lang="en-US" altLang="zh-CN" b="1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Mihir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Bellare</a:t>
            </a:r>
            <a:r>
              <a:rPr lang="en-US" altLang="zh-CN" sz="1600" dirty="0"/>
              <a:t>, Phillip </a:t>
            </a:r>
            <a:r>
              <a:rPr lang="en-US" altLang="zh-CN" sz="1600" dirty="0" err="1"/>
              <a:t>Rogaway</a:t>
            </a:r>
            <a:r>
              <a:rPr lang="en-US" altLang="zh-CN" sz="1600" dirty="0"/>
              <a:t>, 1994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63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35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Cyclic Group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52736"/>
                <a:ext cx="9144000" cy="5191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/>
                  <a:t> be an Abelian group. Let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be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subset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dirty="0"/>
                  <a:t> is a group.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dirty="0"/>
                  <a:t>: the </a:t>
                </a:r>
                <a:r>
                  <a:rPr lang="en-US" altLang="zh-CN" sz="2400" b="1" dirty="0"/>
                  <a:t>subgroup generated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:0≤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</a:t>
                </a:r>
                <a:r>
                  <a:rPr lang="en-US" altLang="zh-CN" sz="2400" dirty="0"/>
                  <a:t>: 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/>
                  <a:t> be an Abelian group. If there is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such that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b="1" dirty="0"/>
                  <a:t>cyclic group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 is a</a:t>
                </a:r>
                <a:r>
                  <a:rPr lang="en-US" altLang="zh-CN" sz="2400" b="1" dirty="0"/>
                  <a:t> generator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 any prime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/>
                  <a:t> is a cyclic group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Any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/>
                  <a:t> is a </a:t>
                </a:r>
                <a:r>
                  <a:rPr lang="en-US" altLang="zh-CN" sz="2000" b="1" dirty="0"/>
                  <a:t>primitive element modulo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〈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−1)/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000" dirty="0"/>
                  <a:t> is a subgroup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/>
                  <a:t>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=11,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={1,2,…,10}</m:t>
                    </m:r>
                  </m:oMath>
                </a14:m>
                <a:r>
                  <a:rPr lang="en-US" altLang="zh-CN" sz="2400" dirty="0"/>
                  <a:t> is a cyclic group of order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2,6,7,8</m:t>
                    </m:r>
                  </m:oMath>
                </a14:m>
                <a:r>
                  <a:rPr lang="en-US" altLang="zh-CN" sz="2000" dirty="0"/>
                  <a:t> are generators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/>
                  <a:t> (primitive elements modulo 11)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5|10, 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={4,5,9,3,1}</m:t>
                    </m:r>
                  </m:oMath>
                </a14:m>
                <a:r>
                  <a:rPr lang="en-US" altLang="zh-CN" sz="2000" dirty="0"/>
                  <a:t> is a subgroup of order 5.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5191999"/>
              </a:xfrm>
              <a:prstGeom prst="rect">
                <a:avLst/>
              </a:prstGeom>
              <a:blipFill>
                <a:blip r:embed="rId4"/>
                <a:stretch>
                  <a:fillRect l="-1000" r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943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Discrete Logarithm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80728"/>
                <a:ext cx="9144000" cy="5197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PROBLEM: </a:t>
                </a:r>
                <a:r>
                  <a:rPr lang="en-US" altLang="zh-CN" sz="2400" dirty="0"/>
                  <a:t>(Discrete Logarithm--</a:t>
                </a:r>
                <a:r>
                  <a:rPr lang="en-US" altLang="zh-CN" sz="2400" dirty="0" err="1"/>
                  <a:t>DLog</a:t>
                </a:r>
                <a:r>
                  <a:rPr lang="en-US" altLang="zh-CN" sz="2400" dirty="0"/>
                  <a:t>)    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Instance: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 multiplicative group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⋅)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 an element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having order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 and an element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Question: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Find the unique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 such that</a:t>
                </a:r>
              </a:p>
              <a:p>
                <a:pPr lvl="1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discrete logarithm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={1,2,…,10}</m:t>
                    </m:r>
                  </m:oMath>
                </a14:m>
                <a:r>
                  <a:rPr lang="en-US" altLang="zh-CN" sz="2400" dirty="0"/>
                  <a:t> is a cyclic group of order 10.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=〈2〉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=2;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Discrete Logarithm Assumption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: There is no polynomial-time algorithm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for the Discrete Logarithm problem. (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DLog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is infeasible)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197513"/>
              </a:xfrm>
              <a:prstGeom prst="rect">
                <a:avLst/>
              </a:prstGeom>
              <a:blipFill>
                <a:blip r:embed="rId4"/>
                <a:stretch>
                  <a:fillRect l="-1000" t="-117" r="-467" b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57702" y="4511000"/>
                <a:ext cx="842090" cy="3113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02" y="4511000"/>
                <a:ext cx="842090" cy="311304"/>
              </a:xfrm>
              <a:prstGeom prst="rect">
                <a:avLst/>
              </a:prstGeom>
              <a:blipFill>
                <a:blip r:embed="rId5"/>
                <a:stretch>
                  <a:fillRect l="-2817" r="-704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71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Dixon’s Random Squares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1196752"/>
                <a:ext cx="9144000" cy="4745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Idea: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In order to factorize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 find two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≢±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a non-trivial factor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=77=7×11;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=10,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≡23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≡23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≢±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=7,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How to find the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?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Using a factor base.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Factor base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 a set of primes (sometimes a set of primes 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: the set of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smallest primes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={2,3,5,7,11,13}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6752"/>
                <a:ext cx="9144000" cy="4745915"/>
              </a:xfrm>
              <a:prstGeom prst="rect">
                <a:avLst/>
              </a:prstGeom>
              <a:blipFill>
                <a:blip r:embed="rId2"/>
                <a:stretch>
                  <a:fillRect l="-1000" t="-128" b="-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6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Dixon’s Random Squares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1484784"/>
                <a:ext cx="914400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=15770708441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={2,3,5,7,11,13}</m:t>
                    </m:r>
                  </m:oMath>
                </a14:m>
                <a:r>
                  <a:rPr lang="en-US" altLang="zh-CN" sz="2400" dirty="0"/>
                  <a:t>. 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8340934156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≡3×7(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12044942944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≡2×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×13(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2773700011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≡2×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×13(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8340934156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12044942944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2773700011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8340934156×12044942944×2773700011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≡(2×3×7×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9503435785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546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=9503435785</m:t>
                    </m:r>
                  </m:oMath>
                </a14:m>
                <a:r>
                  <a:rPr lang="en-US" altLang="zh-CN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=546;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9503435785−546,15770708441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=115759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4784"/>
                <a:ext cx="9144000" cy="3970318"/>
              </a:xfrm>
              <a:prstGeom prst="rect">
                <a:avLst/>
              </a:prstGeom>
              <a:blipFill>
                <a:blip r:embed="rId2"/>
                <a:stretch>
                  <a:fillRect l="-1000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73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Dixon’s Random Squares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1052736"/>
                <a:ext cx="9144000" cy="5074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ALGORITHM: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zh-CN" sz="2400" dirty="0"/>
                  <a:t>Dixon’s Random Squares Algorithm)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such that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×…×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𝑏𝑗</m:t>
                              </m:r>
                            </m:sub>
                          </m:sSub>
                        </m:sup>
                      </m:sSubSup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C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𝑏𝑗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Find a subset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⊆{1,2,…,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0,0,…,0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2)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5074851"/>
              </a:xfrm>
              <a:prstGeom prst="rect">
                <a:avLst/>
              </a:prstGeom>
              <a:blipFill>
                <a:blip r:embed="rId2"/>
                <a:stretch>
                  <a:fillRect l="-1000" t="-120" b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Dixon’s Random Squares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1124744"/>
                <a:ext cx="9144000" cy="4758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=15770708441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={2,3,5,7,11,13}</m:t>
                    </m:r>
                  </m:oMath>
                </a14:m>
                <a:r>
                  <a:rPr lang="en-US" altLang="zh-CN" sz="2400" dirty="0"/>
                  <a:t>. 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8340934156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≡3×7(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12044942944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≡2×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×13(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2773700011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≡2×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×13(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8340934156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12044942944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2773700011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8340934156×12044942944×2773700011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≡(2×3×7×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9503435785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546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=9503435785</m:t>
                    </m:r>
                  </m:oMath>
                </a14:m>
                <a:r>
                  <a:rPr lang="en-US" altLang="zh-CN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=546;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9503435785−546,15770708441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=115759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0,1,0,1,0,0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1,0,0,1,0,1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=(1,1,0,0,0,1)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2,2,0,2,0,2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4744"/>
                <a:ext cx="9144000" cy="4758354"/>
              </a:xfrm>
              <a:prstGeom prst="rect">
                <a:avLst/>
              </a:prstGeom>
              <a:blipFill>
                <a:blip r:embed="rId2"/>
                <a:stretch>
                  <a:fillRect l="-1000" t="-1026" b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8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Dixon’s Random Squares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874184"/>
                <a:ext cx="9144000" cy="5795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How to choose the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Choose them randomly from the set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Choose them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=0,1,2,…;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=1,2,…</m:t>
                        </m:r>
                      </m:e>
                    </m:d>
                  </m:oMath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</a:rPr>
                  <a:t> would be small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Choose them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=1,2,…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would be small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Add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to the factor base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=1829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−1,2,3,5,7,11,13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=42.77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=60.48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=74.07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=85.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=42,43,60,61,74,75,85,86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≡−65≡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5×13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43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≡20≡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5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61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≡63≡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74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≡−11≡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×11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85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≡−91≡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×7×13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86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≡80≡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5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74184"/>
                <a:ext cx="9144000" cy="5795176"/>
              </a:xfrm>
              <a:prstGeom prst="rect">
                <a:avLst/>
              </a:prstGeom>
              <a:blipFill>
                <a:blip r:embed="rId2"/>
                <a:stretch>
                  <a:fillRect l="-1000" t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60032" y="4797152"/>
                <a:ext cx="2448272" cy="175432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1,0,0,1,0,0,1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0,0,0,1,0,0,0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0,0,0,0,1,0,0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1,0,0,0,0,1,0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1,0,0,0,1,0,1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0,0,0,1,0,0,0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97152"/>
                <a:ext cx="2448272" cy="1754326"/>
              </a:xfrm>
              <a:prstGeom prst="rect">
                <a:avLst/>
              </a:prstGeom>
              <a:blipFill>
                <a:blip r:embed="rId3"/>
                <a:stretch>
                  <a:fillRect l="-985" t="-342" b="-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9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Dixon’s Random Squares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1209387"/>
                <a:ext cx="9144000" cy="4379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2,0,0,2,2,0,2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=42×43×61×85 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1829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=1459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=2×3×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7×13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1829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=901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⁡(1459+901,1829)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=59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REMARKs: </a:t>
                </a:r>
                <a:r>
                  <a:rPr lang="en-US" altLang="zh-CN" sz="2400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may not give a nontrivial factor of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Failure probability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≡±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Complexity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func>
                                      <m:func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rad>
                          </m:sup>
                        </m:sSup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9387"/>
                <a:ext cx="9144000" cy="4379853"/>
              </a:xfrm>
              <a:prstGeom prst="rect">
                <a:avLst/>
              </a:prstGeom>
              <a:blipFill>
                <a:blip r:embed="rId2"/>
                <a:stretch>
                  <a:fillRect l="-1000" t="-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5087329"/>
            <a:ext cx="3528392" cy="11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8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56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Adversarial Goals in a Cryptosystem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/>
              <p:nvPr/>
            </p:nvSpPr>
            <p:spPr>
              <a:xfrm>
                <a:off x="0" y="908720"/>
                <a:ext cx="9144000" cy="5275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Total break: </a:t>
                </a:r>
                <a:endParaRPr lang="en-US" altLang="zh-CN" sz="24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determine the receiver’s private key in a public-key cryptosystem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determine the secret key in a secret-key cryptosystem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We have seen this in the secret-key cryptosystems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Partial break</a:t>
                </a:r>
                <a:r>
                  <a:rPr lang="en-US" altLang="zh-CN" sz="2400" dirty="0"/>
                  <a:t>:  with non-negligible probability,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decrypt a previously unseen ciphertext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determine specific information about the plaintext from the ciphertext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Distinguishability of ciphertexts</a:t>
                </a:r>
                <a:r>
                  <a:rPr lang="en-US" altLang="zh-CN" sz="2400" dirty="0"/>
                  <a:t>: with probability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altLang="zh-CN" sz="2400" dirty="0"/>
                  <a:t>,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distinguish between encryptions of two given plaintexts</a:t>
                </a:r>
              </a:p>
              <a:p>
                <a:pPr marL="1657350" lvl="3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: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Ciphertext Distinguishability</a:t>
                </a:r>
              </a:p>
              <a:p>
                <a:pPr marL="2114550" lvl="4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Instance: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An encryption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; two plaintexts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; and a ciphertext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, where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.</a:t>
                </a:r>
              </a:p>
              <a:p>
                <a:pPr marL="2114550" lvl="4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: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distinguish between an encryption of a given plaintext and a random string</a:t>
                </a: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76DD25FA-051A-4071-A165-2D51C81B7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275290"/>
              </a:xfrm>
              <a:prstGeom prst="rect">
                <a:avLst/>
              </a:prstGeom>
              <a:blipFill>
                <a:blip r:embed="rId2"/>
                <a:stretch>
                  <a:fillRect t="-116" r="-267" b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92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7507</TotalTime>
  <Words>1394</Words>
  <Application>Microsoft Office PowerPoint</Application>
  <PresentationFormat>全屏显示(4:3)</PresentationFormat>
  <Paragraphs>169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宋体</vt:lpstr>
      <vt:lpstr>Arial</vt:lpstr>
      <vt:lpstr>Calibri</vt:lpstr>
      <vt:lpstr>Cambria Math</vt:lpstr>
      <vt:lpstr>Office 主题</vt:lpstr>
      <vt:lpstr>Applied Cryptography Dixon’s random squares algorithm, semantic security,  discrete logarithm</vt:lpstr>
      <vt:lpstr>Dixon’s Random Squares Algorithm</vt:lpstr>
      <vt:lpstr>Dixon’s Random Squares Algorithm</vt:lpstr>
      <vt:lpstr>Dixon’s Random Squares Algorithm</vt:lpstr>
      <vt:lpstr>Dixon’s Random Squares Algorithm</vt:lpstr>
      <vt:lpstr>Dixon’s Random Squares Algorithm</vt:lpstr>
      <vt:lpstr>Dixon’s Random Squares Algorithm</vt:lpstr>
      <vt:lpstr>PowerPoint 演示文稿</vt:lpstr>
      <vt:lpstr>Adversarial Goals in a Cryptosystem</vt:lpstr>
      <vt:lpstr>Semantic Security</vt:lpstr>
      <vt:lpstr>RSA-OAEP</vt:lpstr>
      <vt:lpstr>PowerPoint 演示文稿</vt:lpstr>
      <vt:lpstr>Cyclic Group</vt:lpstr>
      <vt:lpstr>Discrete Logarithm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zhanglf</cp:lastModifiedBy>
  <cp:revision>764</cp:revision>
  <cp:lastPrinted>2020-10-28T02:03:01Z</cp:lastPrinted>
  <dcterms:modified xsi:type="dcterms:W3CDTF">2022-05-16T08:50:00Z</dcterms:modified>
</cp:coreProperties>
</file>