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70" r:id="rId2"/>
    <p:sldId id="515" r:id="rId3"/>
    <p:sldId id="508" r:id="rId4"/>
    <p:sldId id="509" r:id="rId5"/>
    <p:sldId id="510" r:id="rId6"/>
    <p:sldId id="511" r:id="rId7"/>
    <p:sldId id="512" r:id="rId8"/>
    <p:sldId id="513" r:id="rId9"/>
    <p:sldId id="522" r:id="rId10"/>
    <p:sldId id="516" r:id="rId11"/>
    <p:sldId id="517" r:id="rId12"/>
    <p:sldId id="518" r:id="rId13"/>
    <p:sldId id="519" r:id="rId14"/>
    <p:sldId id="520" r:id="rId15"/>
    <p:sldId id="521" r:id="rId16"/>
    <p:sldId id="523" r:id="rId17"/>
    <p:sldId id="524" r:id="rId18"/>
    <p:sldId id="525" r:id="rId19"/>
  </p:sldIdLst>
  <p:sldSz cx="9144000" cy="6858000" type="screen4x3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80884" autoAdjust="0"/>
  </p:normalViewPr>
  <p:slideViewPr>
    <p:cSldViewPr>
      <p:cViewPr varScale="1">
        <p:scale>
          <a:sx n="69" d="100"/>
          <a:sy n="69" d="100"/>
        </p:scale>
        <p:origin x="12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DC054-845A-4D23-99A1-1CBDCC461F79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1D7F3D-C027-4E9B-82EE-7A605FD4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98DDEC-F881-4D1D-9B1A-3FF4A3EA456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C205C-858F-4712-A335-CF92B8F23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0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5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4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64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6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91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51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5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5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6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32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4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2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index calculus method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digital signature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, RSA 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signature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KOA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, KMA, CMA, total break, selective forgery, existential forgery</a:t>
            </a:r>
            <a:endParaRPr lang="en-US" sz="2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5962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Integrity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82103" y="1511618"/>
            <a:ext cx="415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“Transfer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$10000</a:t>
            </a:r>
            <a:r>
              <a:rPr lang="en-US" dirty="0">
                <a:latin typeface="Tahoma" pitchFamily="34" charset="0"/>
              </a:rPr>
              <a:t> from Alice to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Charlie</a:t>
            </a:r>
            <a:r>
              <a:rPr lang="en-US" dirty="0">
                <a:latin typeface="Tahoma" pitchFamily="34" charset="0"/>
              </a:rPr>
              <a:t>”</a:t>
            </a:r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188309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27"/>
          <p:cNvSpPr txBox="1"/>
          <p:nvPr/>
        </p:nvSpPr>
        <p:spPr>
          <a:xfrm>
            <a:off x="0" y="3684485"/>
            <a:ext cx="91440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/>
              <a:t>The property that sensitive data has </a:t>
            </a:r>
            <a:r>
              <a:rPr lang="en-US" sz="2400" b="1" dirty="0"/>
              <a:t>not been modified or deleted </a:t>
            </a:r>
            <a:r>
              <a:rPr lang="en-US" sz="2400" dirty="0"/>
              <a:t>in an </a:t>
            </a:r>
            <a:r>
              <a:rPr lang="en-US" sz="2400" u="sng" dirty="0"/>
              <a:t>unauthorized and undetected</a:t>
            </a:r>
            <a:r>
              <a:rPr lang="en-US" sz="2400" dirty="0"/>
              <a:t> manner. 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FIPS 140-2</a:t>
            </a:r>
            <a:endParaRPr lang="en-US" sz="2000" dirty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4755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27135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39530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39530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 (bank)</a:t>
            </a:r>
          </a:p>
        </p:txBody>
      </p:sp>
      <p:cxnSp>
        <p:nvCxnSpPr>
          <p:cNvPr id="45" name="曲线连接符 44"/>
          <p:cNvCxnSpPr>
            <a:stCxn id="3" idx="0"/>
            <a:endCxn id="18" idx="2"/>
          </p:cNvCxnSpPr>
          <p:nvPr/>
        </p:nvCxnSpPr>
        <p:spPr>
          <a:xfrm rot="16200000" flipV="1">
            <a:off x="4354439" y="1788384"/>
            <a:ext cx="1031557" cy="12166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291250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Charlie</a:t>
            </a:r>
            <a:endParaRPr lang="en-US" sz="6600" dirty="0"/>
          </a:p>
        </p:txBody>
      </p:sp>
      <p:sp>
        <p:nvSpPr>
          <p:cNvPr id="13" name="TextBox 12"/>
          <p:cNvSpPr txBox="1"/>
          <p:nvPr/>
        </p:nvSpPr>
        <p:spPr>
          <a:xfrm>
            <a:off x="1932944" y="4914223"/>
            <a:ext cx="527811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Chapter 5: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Hash Functions and Message Authentication</a:t>
            </a:r>
          </a:p>
          <a:p>
            <a:pPr algn="ctr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Chapter 8: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Signature Schemes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Non-Repudiation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514600" y="1524706"/>
            <a:ext cx="3907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“Transfer $1000 from Alice to David”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3694110"/>
            <a:ext cx="9144000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/>
              <a:t>Assurance that the sender of information is provided with </a:t>
            </a:r>
            <a:r>
              <a:rPr lang="en-US" sz="2400" b="1" dirty="0"/>
              <a:t>proof of delivery</a:t>
            </a:r>
            <a:r>
              <a:rPr lang="en-US" sz="2400" dirty="0"/>
              <a:t> and the recipient is provided with </a:t>
            </a:r>
            <a:r>
              <a:rPr lang="en-US" sz="2400" b="1" dirty="0"/>
              <a:t>proof of the sender’s identity</a:t>
            </a:r>
            <a:r>
              <a:rPr lang="en-US" sz="2400" dirty="0"/>
              <a:t>, so neither can later deny having processed the information.   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</a:rPr>
              <a:t>CNSSI-4009; SP 800-60</a:t>
            </a:r>
            <a:endParaRPr lang="en-US" sz="2000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7175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280975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404925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404925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 (bank)</a:t>
            </a:r>
          </a:p>
        </p:txBody>
      </p:sp>
      <p:cxnSp>
        <p:nvCxnSpPr>
          <p:cNvPr id="11" name="Straight Arrow Connector 27"/>
          <p:cNvCxnSpPr>
            <a:cxnSpLocks noChangeShapeType="1"/>
          </p:cNvCxnSpPr>
          <p:nvPr/>
        </p:nvCxnSpPr>
        <p:spPr bwMode="auto">
          <a:xfrm flipV="1">
            <a:off x="1701085" y="1892718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8800" y="1978443"/>
                <a:ext cx="4009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never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instruction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‼!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78443"/>
                <a:ext cx="4009111" cy="369332"/>
              </a:xfrm>
              <a:prstGeom prst="rect">
                <a:avLst/>
              </a:prstGeom>
              <a:blipFill>
                <a:blip r:embed="rId5"/>
                <a:stretch>
                  <a:fillRect l="-1216" r="-1368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59216" y="2816643"/>
                <a:ext cx="4337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never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receive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instruction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‼!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216" y="2816643"/>
                <a:ext cx="4337726" cy="369332"/>
              </a:xfrm>
              <a:prstGeom prst="rect">
                <a:avLst/>
              </a:prstGeom>
              <a:blipFill>
                <a:blip r:embed="rId6"/>
                <a:stretch>
                  <a:fillRect l="-1266" r="-126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037481" y="5259455"/>
            <a:ext cx="281564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Chapter 8: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Signature Schemes</a:t>
            </a:r>
          </a:p>
          <a:p>
            <a:pPr algn="ctr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Other (Advanced) topics?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6111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Signatures: Conventional vs. Digital</a:t>
            </a:r>
          </a:p>
        </p:txBody>
      </p:sp>
      <p:sp>
        <p:nvSpPr>
          <p:cNvPr id="50" name="TextBox 4"/>
          <p:cNvSpPr txBox="1"/>
          <p:nvPr/>
        </p:nvSpPr>
        <p:spPr>
          <a:xfrm>
            <a:off x="0" y="1397323"/>
            <a:ext cx="9144000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/>
              <a:t>Conventional Signature: </a:t>
            </a:r>
            <a:r>
              <a:rPr lang="en-US" altLang="zh-CN" sz="2400" dirty="0"/>
              <a:t>A handwritten string attached to a document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Part of the physical document that is being signed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Transmitted physically</a:t>
            </a:r>
            <a:endParaRPr lang="en-US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Verified by comparing with the authentic signatures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 copy of the signed paper document is easily distinguished from an original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Digital Signature: </a:t>
            </a:r>
            <a:r>
              <a:rPr lang="en-US" altLang="zh-CN" sz="2400" dirty="0"/>
              <a:t>A string in electronic form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Not physically attached to the message that is being signed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Transmitted over computer networks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Verified by a publicly known verification algorithm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copy of the signed digital message is identical to the original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Replay attack: A signed message may be easily replayed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29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(Digital) Signature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52736"/>
                <a:ext cx="9144000" cy="490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</a:t>
                </a:r>
                <a:r>
                  <a:rPr lang="en-US" altLang="zh-CN" sz="2400" dirty="0"/>
                  <a:t> A </a:t>
                </a:r>
                <a:r>
                  <a:rPr lang="en-US" altLang="zh-CN" sz="2400" b="1" dirty="0"/>
                  <a:t>signature scheme</a:t>
                </a:r>
                <a:r>
                  <a:rPr lang="en-US" altLang="zh-CN" sz="2400" b="1" i="1" dirty="0"/>
                  <a:t> </a:t>
                </a:r>
                <a:r>
                  <a:rPr lang="en-US" altLang="zh-CN" sz="2400" dirty="0"/>
                  <a:t>is a tuple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of algorithms</a:t>
                </a: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/>
                  <a:t> a finite set of possible </a:t>
                </a:r>
                <a:r>
                  <a:rPr lang="en-US" altLang="zh-CN" sz="2400" b="1" dirty="0"/>
                  <a:t>messages</a:t>
                </a: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: a finite set of possible </a:t>
                </a:r>
                <a:r>
                  <a:rPr lang="en-US" altLang="zh-CN" sz="2400" b="1" dirty="0"/>
                  <a:t>signatures</a:t>
                </a: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sz="2400" dirty="0"/>
                  <a:t>a finite set of possible </a:t>
                </a:r>
                <a:r>
                  <a:rPr lang="en-US" altLang="zh-CN" sz="2400" b="1" dirty="0"/>
                  <a:t>keys, </a:t>
                </a:r>
                <a:r>
                  <a:rPr lang="en-US" altLang="zh-CN" sz="2400" dirty="0"/>
                  <a:t>called</a:t>
                </a:r>
                <a:r>
                  <a:rPr lang="en-US" altLang="zh-CN" sz="2400" b="1" dirty="0"/>
                  <a:t> </a:t>
                </a:r>
                <a:r>
                  <a:rPr lang="en-US" altLang="zh-CN" sz="2400" b="1" dirty="0" err="1"/>
                  <a:t>keyspace</a:t>
                </a:r>
                <a:endParaRPr lang="en-US" altLang="zh-CN" sz="2400" b="1" dirty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400" dirty="0"/>
                  <a:t>, there is a </a:t>
                </a:r>
                <a:r>
                  <a:rPr lang="en-US" altLang="zh-CN" sz="2400" b="1" dirty="0"/>
                  <a:t>signing algorithm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𝐬𝐢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altLang="zh-CN" sz="2400" b="1" dirty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𝐬𝐢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altLang="zh-CN" sz="2400" dirty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400" dirty="0"/>
                  <a:t>, there is </a:t>
                </a:r>
                <a:r>
                  <a:rPr lang="en-US" altLang="zh-CN" sz="2400" b="1" dirty="0"/>
                  <a:t>verification algorithm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𝐯𝐞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𝐯𝐞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→{</m:t>
                      </m:r>
                      <m:r>
                        <m:rPr>
                          <m:sty m:val="p"/>
                        </m:rPr>
                        <a:rPr lang="en-US" altLang="zh-CN" sz="2400" i="0">
                          <a:latin typeface="Cambria Math" panose="02040503050406030204" pitchFamily="18" charset="0"/>
                        </a:rPr>
                        <m:t>true</m:t>
                      </m:r>
                      <m:r>
                        <a:rPr lang="en-US" altLang="zh-CN" sz="24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400" i="0">
                          <a:latin typeface="Cambria Math" panose="02040503050406030204" pitchFamily="18" charset="0"/>
                        </a:rPr>
                        <m:t>false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b="1" dirty="0"/>
                  <a:t>CORRECTNESS</a:t>
                </a:r>
                <a:r>
                  <a:rPr lang="en-US" altLang="zh-CN" sz="2400" dirty="0"/>
                  <a:t>: 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400" dirty="0"/>
                  <a:t> and 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dirty="0"/>
              </a:p>
              <a:p>
                <a:pPr lvl="1" algn="ctr"/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𝐯𝐞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true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0">
                                <a:latin typeface="Cambria Math" panose="02040503050406030204" pitchFamily="18" charset="0"/>
                              </a:rPr>
                              <m:t>𝐬𝐢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</a:rPr>
                              <m:t>false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400" b="1" i="0">
                                <a:latin typeface="Cambria Math" panose="02040503050406030204" pitchFamily="18" charset="0"/>
                              </a:rPr>
                              <m:t>𝐬𝐢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4904932"/>
              </a:xfrm>
              <a:prstGeom prst="rect">
                <a:avLst/>
              </a:prstGeom>
              <a:blipFill>
                <a:blip r:embed="rId4"/>
                <a:stretch>
                  <a:fillRect l="-1000" t="-124" r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983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RSA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80728"/>
                <a:ext cx="9144000" cy="543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Signed message: </a:t>
                </a:r>
                <a:r>
                  <a:rPr lang="en-US" altLang="zh-CN" sz="2400" dirty="0"/>
                  <a:t>A </a:t>
                </a:r>
                <a:r>
                  <a:rPr lang="en-US" altLang="zh-CN" sz="2400" b="1" dirty="0"/>
                  <a:t>signed message</a:t>
                </a:r>
                <a:r>
                  <a:rPr lang="en-US" altLang="zh-CN" sz="2400" dirty="0"/>
                  <a:t> is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Forgery</a:t>
                </a:r>
                <a:r>
                  <a:rPr lang="en-US" altLang="zh-CN" sz="2400" dirty="0"/>
                  <a:t>: If the adversary computes a pair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 err="1"/>
                  <a:t>s.t.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𝐯𝐞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was not previously signed, then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called a </a:t>
                </a:r>
                <a:r>
                  <a:rPr lang="en-US" altLang="zh-CN" sz="2400" b="1" dirty="0"/>
                  <a:t>forgery</a:t>
                </a:r>
                <a:r>
                  <a:rPr lang="en-US" altLang="zh-CN" sz="24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Idea of RSA Signature</a:t>
                </a:r>
                <a:r>
                  <a:rPr lang="en-US" altLang="zh-CN" sz="2400" dirty="0"/>
                  <a:t>: (1) Decrypt the message to produce a signature;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(2) Encrypt the signature to verify.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CRYPTOSYSTEM</a:t>
                </a:r>
                <a:r>
                  <a:rPr lang="en-US" altLang="zh-CN" sz="2400" dirty="0"/>
                  <a:t>: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(RSA Signature, not secure) </a:t>
                </a:r>
                <a:endParaRPr lang="en-US" altLang="zh-CN" sz="12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zh-CN" sz="2000" i="1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is the product of two primes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i="1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and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primes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≡1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ea typeface="Cambria Math" panose="02040503050406030204" pitchFamily="18" charset="0"/>
                  </a:rPr>
                  <a:t>Public (verification) key: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; private (signing) key: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𝐬𝐢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𝐯𝐞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altLang="zh-CN" sz="2000" i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i="0" dirty="0">
                    <a:ea typeface="Cambria Math" panose="02040503050406030204" pitchFamily="18" charset="0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Security</a:t>
                </a:r>
                <a:r>
                  <a:rPr lang="en-US" altLang="zh-CN" sz="2400" dirty="0"/>
                  <a:t>: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 It’s easy to produce a forgery.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000" dirty="0"/>
                  <a:t>compute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; output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434565"/>
              </a:xfrm>
              <a:prstGeom prst="rect">
                <a:avLst/>
              </a:prstGeom>
              <a:blipFill>
                <a:blip r:embed="rId4"/>
                <a:stretch>
                  <a:fillRect l="-1000" t="-112" b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281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255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Security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883808"/>
                <a:ext cx="9144000" cy="5669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Attack Model: </a:t>
                </a:r>
                <a:r>
                  <a:rPr lang="en-US" altLang="zh-CN" sz="2400" dirty="0"/>
                  <a:t>The information available to the adversary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key-only attack (KOA)</a:t>
                </a:r>
                <a:r>
                  <a:rPr lang="en-US" altLang="zh-CN" sz="2000" dirty="0"/>
                  <a:t>:  The adversary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/>
                  <a:t> knows the verification key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𝐯𝐞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known message attack (KMA)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has a list of signed messages, </a:t>
                </a:r>
                <a:endParaRPr lang="en-US" altLang="zh-CN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=1,2,…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𝐬𝐢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chosen message attack (CMA)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chooses a list of messages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=1,2,…}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and learn their signatures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𝐬𝐢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=1,2,…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Adversarial Goals: </a:t>
                </a:r>
                <a:r>
                  <a:rPr lang="en-US" altLang="zh-CN" sz="2400" dirty="0"/>
                  <a:t>The break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is trying to achieve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total break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is able to determine the private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selective forgery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With some non-negligible probability,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is able to create a valid signature on a message </a:t>
                </a:r>
                <a:r>
                  <a:rPr lang="en-US" altLang="zh-CN" sz="2000" u="sng" dirty="0">
                    <a:ea typeface="Cambria Math" panose="02040503050406030204" pitchFamily="18" charset="0"/>
                  </a:rPr>
                  <a:t>chosen by someone else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is able to 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𝐬𝐢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for a new message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is chosen by another person, not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existential forgery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is able to create a valid signature for </a:t>
                </a:r>
                <a:r>
                  <a:rPr lang="en-US" altLang="zh-CN" sz="2000" u="sng" dirty="0">
                    <a:ea typeface="Cambria Math" panose="02040503050406030204" pitchFamily="18" charset="0"/>
                  </a:rPr>
                  <a:t>a new message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.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is able to compute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𝐬𝐢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for a new message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is chosen by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3808"/>
                <a:ext cx="9144000" cy="5669244"/>
              </a:xfrm>
              <a:prstGeom prst="rect">
                <a:avLst/>
              </a:prstGeom>
              <a:blipFill>
                <a:blip r:embed="rId4"/>
                <a:stretch>
                  <a:fillRect l="-1000" t="-108" b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707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Security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836712"/>
                <a:ext cx="9144000" cy="5785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Unconditional (Perfect, Information-Theoretic) Security: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A digital signature scheme cannot be unconditionally secure.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Attacks of RSA Signature: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existential forgery under KOA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Input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the public key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;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existential forgery under KMA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Input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the public key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and two signed messages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selective forgery under CMA: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ea typeface="Cambria Math" panose="02040503050406030204" pitchFamily="18" charset="0"/>
                  </a:rPr>
                  <a:t>Input</a:t>
                </a:r>
                <a:r>
                  <a:rPr lang="en-US" altLang="zh-CN" dirty="0">
                    <a:ea typeface="Cambria Math" panose="02040503050406030204" pitchFamily="18" charset="0"/>
                  </a:rPr>
                  <a:t>: the public key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 and a message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Query the signing oracle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.</a:t>
                </a:r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144000" cy="5785943"/>
              </a:xfrm>
              <a:prstGeom prst="rect">
                <a:avLst/>
              </a:prstGeom>
              <a:blipFill>
                <a:blip r:embed="rId4"/>
                <a:stretch>
                  <a:fillRect l="-1000" t="-105" b="-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501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Index Calculus Method (1986)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36441"/>
                <a:ext cx="9144000" cy="5256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PROBLEM: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is a group;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Scenario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is a primitive element modulo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 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Idea</a:t>
                </a:r>
                <a:r>
                  <a:rPr lang="en-US" altLang="zh-CN" sz="2400" dirty="0"/>
                  <a:t>: using a factor base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Factor base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: a set of small primes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Step 1</a:t>
                </a:r>
                <a:r>
                  <a:rPr lang="en-US" altLang="zh-CN" sz="2000" dirty="0"/>
                  <a:t>: find the discrete logarithms of the small primes,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/>
                  <a:t>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∈{0,1,…,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−2}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Hopefully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can be factorized over the factor base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𝐵𝑖</m:t>
                            </m:r>
                          </m:sub>
                        </m:sSub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We have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/>
                  <a:t>equations in the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unknowns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</m:t>
                        </m:r>
                      </m:sub>
                    </m:sSub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Hopefully the equation system is solvable and gives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Step 2</a:t>
                </a:r>
                <a:r>
                  <a:rPr lang="en-US" altLang="zh-CN" sz="2000" dirty="0"/>
                  <a:t>: Factorize a random element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over the factor base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441"/>
                <a:ext cx="9144000" cy="5256695"/>
              </a:xfrm>
              <a:prstGeom prst="rect">
                <a:avLst/>
              </a:prstGeom>
              <a:blipFill>
                <a:blip r:embed="rId4"/>
                <a:stretch>
                  <a:fillRect l="-1000" t="-116" b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805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Index Calculus Method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36441"/>
                <a:ext cx="9144000" cy="5532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Choose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uniformly and at random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Hopefully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/>
                  <a:t>can be factorized over the factor base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Then we have a new equation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=10007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400" dirty="0"/>
                  <a:t>: a primitive element modulo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=9451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Factor base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2,3,5,7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4063, 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5136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=9865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4063</m:t>
                        </m:r>
                      </m:sup>
                    </m:s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10007=42=2×3×7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5136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10007=54=2×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9865</m:t>
                        </m:r>
                      </m:sup>
                    </m:s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10007=189=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×7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Equations: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7≡4063</m:t>
                    </m:r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10006</m:t>
                        </m:r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2+3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3≡5136</m:t>
                    </m:r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10006</m:t>
                        </m:r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7≡9865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10006</m:t>
                        </m:r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441"/>
                <a:ext cx="9144000" cy="5532284"/>
              </a:xfrm>
              <a:prstGeom prst="rect">
                <a:avLst/>
              </a:prstGeom>
              <a:blipFill>
                <a:blip r:embed="rId4"/>
                <a:stretch>
                  <a:fillRect l="-1000" r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44216" y="4996428"/>
                <a:ext cx="4572000" cy="4247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2=6578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3=619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0;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7=1301</m:t>
                      </m:r>
                    </m:oMath>
                  </m:oMathPara>
                </a14:m>
                <a:endParaRPr lang="en-US" altLang="zh-CN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216" y="4996428"/>
                <a:ext cx="4572000" cy="424732"/>
              </a:xfrm>
              <a:prstGeom prst="rect">
                <a:avLst/>
              </a:prstGeom>
              <a:blipFill>
                <a:blip r:embed="rId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096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Index Calculus Method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36441"/>
                <a:ext cx="9144000" cy="5565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=7736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=9451×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7736</m:t>
                        </m:r>
                      </m:sup>
                    </m:sSup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10007=8400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9451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3+2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10006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Bell MT" panose="020205030603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4×6578+6190+2×1+1301−7736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10006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=6057</m:t>
                    </m:r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=10007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400" dirty="0"/>
                  <a:t>: a primitive element modulo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=9451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Factor base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2,3,5,7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4063, 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5136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=9865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4063</m:t>
                        </m:r>
                      </m:sup>
                    </m:s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10007=42=2×3×7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5136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10007=54=2×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9865</m:t>
                        </m:r>
                      </m:sup>
                    </m:s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10007=189=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×7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Equations: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7≡4063</m:t>
                    </m:r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10006</m:t>
                        </m:r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2+3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3≡5136</m:t>
                    </m:r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10006</m:t>
                        </m:r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7≡9865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10006</m:t>
                        </m:r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441"/>
                <a:ext cx="9144000" cy="5565883"/>
              </a:xfrm>
              <a:prstGeom prst="rect">
                <a:avLst/>
              </a:prstGeom>
              <a:blipFill>
                <a:blip r:embed="rId4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44216" y="4960332"/>
                <a:ext cx="4572000" cy="4247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2=6578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3=619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0;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7=1301</m:t>
                      </m:r>
                    </m:oMath>
                  </m:oMathPara>
                </a14:m>
                <a:endParaRPr lang="en-US" altLang="zh-CN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216" y="4960332"/>
                <a:ext cx="4572000" cy="424732"/>
              </a:xfrm>
              <a:prstGeom prst="rect">
                <a:avLst/>
              </a:prstGeom>
              <a:blipFill>
                <a:blip r:embed="rId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066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802050"/>
                  </p:ext>
                </p:extLst>
              </p:nvPr>
            </p:nvGraphicFramePr>
            <p:xfrm>
              <a:off x="395535" y="2186861"/>
              <a:ext cx="8352927" cy="23222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84375">
                      <a:extLst>
                        <a:ext uri="{9D8B030D-6E8A-4147-A177-3AD203B41FA5}">
                          <a16:colId xmlns:a16="http://schemas.microsoft.com/office/drawing/2014/main" val="1578791201"/>
                        </a:ext>
                      </a:extLst>
                    </a:gridCol>
                    <a:gridCol w="2184243">
                      <a:extLst>
                        <a:ext uri="{9D8B030D-6E8A-4147-A177-3AD203B41FA5}">
                          <a16:colId xmlns:a16="http://schemas.microsoft.com/office/drawing/2014/main" val="367943436"/>
                        </a:ext>
                      </a:extLst>
                    </a:gridCol>
                    <a:gridCol w="2784309">
                      <a:extLst>
                        <a:ext uri="{9D8B030D-6E8A-4147-A177-3AD203B41FA5}">
                          <a16:colId xmlns:a16="http://schemas.microsoft.com/office/drawing/2014/main" val="15685239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Algorithms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Groups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Time Complexity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80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Shanks’ Algorithm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Any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9726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Pollard Rho Algorithm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Any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784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en-US" altLang="zh-CN" sz="1800" b="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Pohlig</a:t>
                          </a:r>
                          <a:r>
                            <a:rPr lang="en-US" altLang="zh-CN" sz="1800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-Hellman Algorithm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Any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𝑘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cs typeface="Calibri" panose="020F050202020403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cs typeface="Calibri" panose="020F0502020204030204" pitchFamily="34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 smtClean="0">
                                                    <a:latin typeface="Cambria Math" panose="02040503050406030204" pitchFamily="18" charset="0"/>
                                                    <a:cs typeface="Calibri" panose="020F0502020204030204" pitchFamily="34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6863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/>
                            <a:t>The Index Calculus Method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(1+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altLang="zh-CN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800">
                                                    <a:latin typeface="Cambria Math" panose="02040503050406030204" pitchFamily="18" charset="0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func>
                                            <m:func>
                                              <m:funcPr>
                                                <m:ctrlPr>
                                                  <a:rPr lang="en-US" altLang="zh-CN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800">
                                                    <a:latin typeface="Cambria Math" panose="02040503050406030204" pitchFamily="18" charset="0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func>
                                                  <m:funcPr>
                                                    <m:ctrlPr>
                                                      <a:rPr lang="en-US" altLang="zh-CN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CN" sz="1800">
                                                        <a:latin typeface="Cambria Math" panose="02040503050406030204" pitchFamily="18" charset="0"/>
                                                      </a:rPr>
                                                      <m:t>ln</m:t>
                                                    </m:r>
                                                  </m:fName>
                                                  <m:e>
                                                    <m:r>
                                                      <a:rPr lang="en-US" altLang="zh-CN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</m:func>
                                              </m:e>
                                            </m:func>
                                          </m:e>
                                        </m:rad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03243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802050"/>
                  </p:ext>
                </p:extLst>
              </p:nvPr>
            </p:nvGraphicFramePr>
            <p:xfrm>
              <a:off x="395535" y="2186861"/>
              <a:ext cx="8352927" cy="23222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84375">
                      <a:extLst>
                        <a:ext uri="{9D8B030D-6E8A-4147-A177-3AD203B41FA5}">
                          <a16:colId xmlns:a16="http://schemas.microsoft.com/office/drawing/2014/main" val="1578791201"/>
                        </a:ext>
                      </a:extLst>
                    </a:gridCol>
                    <a:gridCol w="2184243">
                      <a:extLst>
                        <a:ext uri="{9D8B030D-6E8A-4147-A177-3AD203B41FA5}">
                          <a16:colId xmlns:a16="http://schemas.microsoft.com/office/drawing/2014/main" val="367943436"/>
                        </a:ext>
                      </a:extLst>
                    </a:gridCol>
                    <a:gridCol w="2784309">
                      <a:extLst>
                        <a:ext uri="{9D8B030D-6E8A-4147-A177-3AD203B41FA5}">
                          <a16:colId xmlns:a16="http://schemas.microsoft.com/office/drawing/2014/main" val="15685239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Algorithms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Groups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Time Complexity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80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Shanks’ Algorithm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Any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438" t="-106557" r="-438" b="-4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9726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Pollard Rho Algorithm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Any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438" t="-206557" r="-438" b="-3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5784324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en-US" altLang="zh-CN" sz="1800" b="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Pohlig</a:t>
                          </a:r>
                          <a:r>
                            <a:rPr lang="en-US" altLang="zh-CN" sz="1800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-Hellman Algorithm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5153" t="-161207" r="-127855" b="-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438" t="-161207" r="-438" b="-75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6863312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/>
                            <a:t>The Index Calculus Method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5153" t="-365060" r="-127855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438" t="-365060" r="-438" b="-60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324378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2743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2649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Semantic Security of </a:t>
            </a:r>
            <a:r>
              <a:rPr lang="en-US" dirty="0" err="1">
                <a:latin typeface="+mn-lt"/>
              </a:rPr>
              <a:t>ElGamal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98404"/>
                <a:ext cx="9144000" cy="5066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Semantic Security:</a:t>
                </a:r>
                <a:r>
                  <a:rPr lang="en-US" altLang="zh-CN" sz="2400" dirty="0"/>
                  <a:t> The adversary cannot distinguish </a:t>
                </a:r>
                <a:r>
                  <a:rPr lang="en-US" altLang="zh-CN" sz="2400" dirty="0" err="1"/>
                  <a:t>ciphertexts</a:t>
                </a:r>
                <a:endParaRPr lang="en-US" altLang="zh-CN" sz="2400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PROBLEM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Ciphertext Distinguishability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Instance: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An encryption function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; two plaintexts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;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/>
                  <a:t>    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and a ciphertext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where </a:t>
                </a:r>
                <a:r>
                  <a:rPr lang="en-US" altLang="zh-CN" sz="20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Question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Is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err="1"/>
                  <a:t>ElGamal</a:t>
                </a:r>
                <a:r>
                  <a:rPr lang="en-US" altLang="zh-CN" sz="2400" b="1" dirty="0"/>
                  <a:t>: 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dirty="0">
                        <a:latin typeface="Bell MT" panose="02020503060305020303" pitchFamily="18" charset="0"/>
                      </a:rPr>
                      <m:t>mod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m:t>mod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m:t>mod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are all efficiently computable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𝐐𝐑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⇔2|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=1⇔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𝐐𝐑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⇔2|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=1⇔2|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𝑎𝑘</m:t>
                    </m:r>
                  </m:oMath>
                </a14:m>
                <a:endParaRPr lang="en-US" altLang="zh-CN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Remark</a:t>
                </a:r>
                <a:r>
                  <a:rPr lang="en-US" altLang="zh-CN" sz="2400" dirty="0"/>
                  <a:t>: </a:t>
                </a:r>
                <a:r>
                  <a:rPr lang="en-US" altLang="zh-CN" sz="2400" dirty="0" err="1"/>
                  <a:t>ElGamal</a:t>
                </a:r>
                <a:r>
                  <a:rPr lang="en-US" altLang="zh-CN" sz="2400" dirty="0"/>
                  <a:t> cryptosystem based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/>
                  <a:t> is not semantically secure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8404"/>
                <a:ext cx="9144000" cy="5066900"/>
              </a:xfrm>
              <a:prstGeom prst="rect">
                <a:avLst/>
              </a:prstGeom>
              <a:blipFill>
                <a:blip r:embed="rId4"/>
                <a:stretch>
                  <a:fillRect l="-1000" t="-120" b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34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Semantic Security of </a:t>
            </a:r>
            <a:r>
              <a:rPr lang="en-US" dirty="0" err="1">
                <a:latin typeface="+mn-lt"/>
              </a:rPr>
              <a:t>ElGamal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24744"/>
                <a:ext cx="9144000" cy="515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Prevent the leakage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: always 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is an odd prime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/>
                  <a:t> is a primitive element modulo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nor/>
                      </m:rPr>
                      <a:rPr lang="en-US" altLang="zh-CN" sz="2000" dirty="0"/>
                      <m:t>,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00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000" dirty="0">
                        <a:latin typeface="Bell MT" panose="02020503060305020303" pitchFamily="18" charset="0"/>
                      </a:rPr>
                      <m:t>mod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Encryption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C00000"/>
                          </a:solidFill>
                          <a:latin typeface="Bell MT" panose="02020503060305020303" pitchFamily="18" charset="0"/>
                        </a:rPr>
                        <m:t>mod</m:t>
                      </m:r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C00000"/>
                          </a:solidFill>
                          <a:latin typeface="Bell MT" panose="02020503060305020303" pitchFamily="18" charset="0"/>
                        </a:rPr>
                        <m:t>mod</m:t>
                      </m:r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Decryption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 are always quadratic residues modulo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!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cannot be used to distinguish between different plaintexts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Conjecture</a:t>
                </a:r>
                <a:r>
                  <a:rPr lang="en-US" altLang="zh-CN" sz="2400" dirty="0"/>
                  <a:t>: This version of </a:t>
                </a:r>
                <a:r>
                  <a:rPr lang="en-US" altLang="zh-CN" sz="2400" dirty="0" err="1"/>
                  <a:t>ElGamal</a:t>
                </a:r>
                <a:r>
                  <a:rPr lang="en-US" altLang="zh-CN" sz="2400" dirty="0"/>
                  <a:t> cryptosystem is semantically secure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if the </a:t>
                </a:r>
                <a:r>
                  <a:rPr lang="en-US" altLang="zh-CN" sz="2400" dirty="0" err="1"/>
                  <a:t>DLog</a:t>
                </a:r>
                <a:r>
                  <a:rPr lang="en-US" altLang="zh-CN" sz="2400" dirty="0"/>
                  <a:t> problem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/>
                  <a:t> is infeasible. 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4744"/>
                <a:ext cx="9144000" cy="5150256"/>
              </a:xfrm>
              <a:prstGeom prst="rect">
                <a:avLst/>
              </a:prstGeom>
              <a:blipFill>
                <a:blip r:embed="rId4"/>
                <a:stretch>
                  <a:fillRect l="-1000" t="-118" r="-667" b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545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773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7611</TotalTime>
  <Words>529</Words>
  <Application>Microsoft Office PowerPoint</Application>
  <PresentationFormat>On-screen Show (4:3)</PresentationFormat>
  <Paragraphs>199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宋体</vt:lpstr>
      <vt:lpstr>Arial</vt:lpstr>
      <vt:lpstr>Bell MT</vt:lpstr>
      <vt:lpstr>Calibri</vt:lpstr>
      <vt:lpstr>Cambria Math</vt:lpstr>
      <vt:lpstr>Tahoma</vt:lpstr>
      <vt:lpstr>Office 主题</vt:lpstr>
      <vt:lpstr>Applied Cryptography the index calculus method, digital signature, RSA signature, KOA, KMA, CMA, total break, selective forgery, existential forgery</vt:lpstr>
      <vt:lpstr>The Index Calculus Method (1986) </vt:lpstr>
      <vt:lpstr>The Index Calculus Method </vt:lpstr>
      <vt:lpstr>The Index Calculus Method </vt:lpstr>
      <vt:lpstr>Complexity</vt:lpstr>
      <vt:lpstr>PowerPoint Presentation</vt:lpstr>
      <vt:lpstr>Semantic Security of ElGamal</vt:lpstr>
      <vt:lpstr>Semantic Security of ElGamal</vt:lpstr>
      <vt:lpstr>PowerPoint Presentation</vt:lpstr>
      <vt:lpstr>Integrity</vt:lpstr>
      <vt:lpstr>Non-Repudiation</vt:lpstr>
      <vt:lpstr>PowerPoint Presentation</vt:lpstr>
      <vt:lpstr>Signatures: Conventional vs. Digital</vt:lpstr>
      <vt:lpstr>(Digital) Signature Scheme</vt:lpstr>
      <vt:lpstr>RSA Signature</vt:lpstr>
      <vt:lpstr>PowerPoint Presentation</vt:lpstr>
      <vt:lpstr>Security Model</vt:lpstr>
      <vt:lpstr>Security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zhanglf</cp:lastModifiedBy>
  <cp:revision>780</cp:revision>
  <cp:lastPrinted>2020-10-28T02:03:01Z</cp:lastPrinted>
  <dcterms:modified xsi:type="dcterms:W3CDTF">2022-05-25T03:18:32Z</dcterms:modified>
</cp:coreProperties>
</file>