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0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6" r:id="rId10"/>
    <p:sldId id="538" r:id="rId11"/>
    <p:sldId id="539" r:id="rId12"/>
    <p:sldId id="540" r:id="rId13"/>
    <p:sldId id="541" r:id="rId14"/>
    <p:sldId id="542" r:id="rId15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80884" autoAdjust="0"/>
  </p:normalViewPr>
  <p:slideViewPr>
    <p:cSldViewPr>
      <p:cViewPr varScale="1">
        <p:scale>
          <a:sx n="65" d="100"/>
          <a:sy n="65" d="100"/>
        </p:scale>
        <p:origin x="84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8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hash-and-sign, 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ElGamal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signature, 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Schnorr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signature, </a:t>
            </a:r>
            <a:b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digital signature algorithm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92C31-E629-427B-8967-FF08D08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Schnorr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/>
              <p:nvPr/>
            </p:nvSpPr>
            <p:spPr>
              <a:xfrm>
                <a:off x="0" y="859105"/>
                <a:ext cx="9144000" cy="5487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CRYPTOSYSTEM: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(Schnorr Signature,1989)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 prime, 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DLog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intractable;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 prime that divides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 </a:t>
                </a:r>
                <a:r>
                  <a:rPr lang="en-US" altLang="zh-CN" sz="15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1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1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5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a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root of unity modulo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be a secure hash function.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Signing algorithm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Given input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and any message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←{1,2,…,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−1},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</a:t>
                </a:r>
                <a:r>
                  <a:rPr lang="en-US" altLang="zh-CN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Verification algorithm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Given input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,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;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otherwise,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Correctness: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signature output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always pass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verification?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9105"/>
                <a:ext cx="9144000" cy="5487913"/>
              </a:xfrm>
              <a:prstGeom prst="rect">
                <a:avLst/>
              </a:prstGeom>
              <a:blipFill>
                <a:blip r:embed="rId2"/>
                <a:stretch>
                  <a:fillRect l="-1000" t="-111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87091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6842" y="1724671"/>
                <a:ext cx="2947606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 Recommended size of primes: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42" y="1724671"/>
                <a:ext cx="2947606" cy="830997"/>
              </a:xfrm>
              <a:prstGeom prst="rect">
                <a:avLst/>
              </a:prstGeom>
              <a:blipFill>
                <a:blip r:embed="rId3"/>
                <a:stretch>
                  <a:fillRect l="-2669" t="-7857" r="-1232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83968" y="5550331"/>
            <a:ext cx="43204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b="1" dirty="0"/>
              <a:t>Security</a:t>
            </a:r>
            <a:r>
              <a:rPr lang="en-US" altLang="zh-CN" dirty="0"/>
              <a:t>: existentially unforgeable under CMA.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Provable in the random oracle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Under the </a:t>
            </a:r>
            <a:r>
              <a:rPr lang="en-US" altLang="zh-CN" dirty="0" err="1"/>
              <a:t>Dlog</a:t>
            </a:r>
            <a:r>
              <a:rPr lang="en-US" altLang="zh-CN" dirty="0"/>
              <a:t> assumption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2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92C31-E629-427B-8967-FF08D08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Schnorr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/>
              <p:nvPr/>
            </p:nvSpPr>
            <p:spPr>
              <a:xfrm>
                <a:off x="0" y="916076"/>
                <a:ext cx="9144000" cy="5494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=7879,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=101,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primitive element mod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−1=7878=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⋅78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7879=170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has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=75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the private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7879=4567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Signing a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1" i="1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To sign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{1,2,…,100}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7879=2518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2518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=96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=96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50+75⋅96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101=79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The signature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(96,79)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Verification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170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79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4567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−96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7879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=96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6076"/>
                <a:ext cx="9144000" cy="5494709"/>
              </a:xfrm>
              <a:prstGeom prst="rect">
                <a:avLst/>
              </a:prstGeom>
              <a:blipFill>
                <a:blip r:embed="rId2"/>
                <a:stretch>
                  <a:fillRect l="-1000" t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87101" y="5976988"/>
                <a:ext cx="3345339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170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79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4567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−96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7879</m:t>
                      </m:r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=2518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01" y="5976988"/>
                <a:ext cx="3345339" cy="276999"/>
              </a:xfrm>
              <a:prstGeom prst="rect">
                <a:avLst/>
              </a:prstGeom>
              <a:blipFill>
                <a:blip r:embed="rId3"/>
                <a:stretch>
                  <a:fillRect l="-904" r="-904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0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92C31-E629-427B-8967-FF08D08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" y="-16265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The Digital Signature Algorithm (DSA)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9144000" cy="5758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CRYPTOSYSTEM: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(The Digital Signature Algorithm,1994)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a prime, </a:t>
                </a:r>
                <a:r>
                  <a:rPr lang="en-US" altLang="zh-CN" sz="2000" dirty="0" err="1">
                    <a:ea typeface="Cambria Math" panose="02040503050406030204" pitchFamily="18" charset="0"/>
                  </a:rPr>
                  <a:t>DLog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is intractable;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a prime that divides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.  </a:t>
                </a:r>
                <a:r>
                  <a:rPr lang="en-US" altLang="zh-CN" sz="15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1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15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 a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root of unity modulo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;0≤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Signing algorithm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Given input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and any message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rPr>
                          <m:t>SHA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224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</a:t>
                </a:r>
                <a:r>
                  <a:rPr lang="en-US" altLang="zh-CN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Verification algorithm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Given input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,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  <a:ea typeface="Cambria Math" panose="02040503050406030204" pitchFamily="18" charset="0"/>
                      </a:rPr>
                      <m:t>SHA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224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; otherwise,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Correctness: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signature output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always pass verification?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SHA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224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5758371"/>
              </a:xfrm>
              <a:prstGeom prst="rect">
                <a:avLst/>
              </a:prstGeom>
              <a:blipFill>
                <a:blip r:embed="rId2"/>
                <a:stretch>
                  <a:fillRect l="-1000" t="-106" b="-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4088" y="1798559"/>
                <a:ext cx="2227526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=2048;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98559"/>
                <a:ext cx="2227526" cy="276999"/>
              </a:xfrm>
              <a:prstGeom prst="rect">
                <a:avLst/>
              </a:prstGeom>
              <a:blipFill>
                <a:blip r:embed="rId3"/>
                <a:stretch>
                  <a:fillRect r="-1355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83968" y="5550331"/>
            <a:ext cx="43204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b="1" dirty="0"/>
              <a:t>Security</a:t>
            </a:r>
            <a:r>
              <a:rPr lang="en-US" altLang="zh-CN" dirty="0"/>
              <a:t>: existentially unforgeable under CMA.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Provable in the random oracle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Under the </a:t>
            </a:r>
            <a:r>
              <a:rPr lang="en-US" altLang="zh-CN" dirty="0" err="1"/>
              <a:t>Dlog</a:t>
            </a:r>
            <a:r>
              <a:rPr lang="en-US" altLang="zh-CN" dirty="0"/>
              <a:t> assumption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4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92C31-E629-427B-8967-FF08D08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The Digital Signature Algorithm (DSA)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/>
              <p:nvPr/>
            </p:nvSpPr>
            <p:spPr>
              <a:xfrm>
                <a:off x="0" y="916076"/>
                <a:ext cx="9144000" cy="5804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=7879,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=101,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primitive element mod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−1=7878=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⋅78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7879=170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has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=75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the private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7879=4567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Signing a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such that SHA3-224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𝟐𝟐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To sign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{1,2,…,100}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101=99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170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7879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101=94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SHA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224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22+75⋅94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⋅99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101=97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The signature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(94,97)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Verification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97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101=25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=22⋅25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101=45,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=94⋅25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101=27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170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4567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7879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101=94=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442A99-FBB0-4504-9D34-1A11574C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6076"/>
                <a:ext cx="9144000" cy="5804859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05" b="-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Hash-and-Sign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80728"/>
                <a:ext cx="9144000" cy="537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Idea: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Hash any given message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to a digest of fixed length and sign 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Building block 1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. A cryptographic hash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Building block 2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. A signature scheme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Potential Attacks of the Paradigm: </a:t>
                </a:r>
                <a:r>
                  <a:rPr lang="en-US" altLang="zh-CN" sz="24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existential forgery under KMA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Input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the public key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 and a signed message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Find a message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73779"/>
              </a:xfrm>
              <a:prstGeom prst="rect">
                <a:avLst/>
              </a:prstGeom>
              <a:blipFill>
                <a:blip r:embed="rId4"/>
                <a:stretch>
                  <a:fillRect l="-1000" t="-114" b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9">
                <a:extLst>
                  <a:ext uri="{FF2B5EF4-FFF2-40B4-BE49-F238E27FC236}">
                    <a16:creationId xmlns:a16="http://schemas.microsoft.com/office/drawing/2014/main" id="{6685CA41-8FB3-424E-A605-CC764A199F79}"/>
                  </a:ext>
                </a:extLst>
              </p:cNvPr>
              <p:cNvSpPr txBox="1"/>
              <p:nvPr/>
            </p:nvSpPr>
            <p:spPr>
              <a:xfrm>
                <a:off x="3886200" y="2686774"/>
                <a:ext cx="781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9">
                <a:extLst>
                  <a:ext uri="{FF2B5EF4-FFF2-40B4-BE49-F238E27FC236}">
                    <a16:creationId xmlns:a16="http://schemas.microsoft.com/office/drawing/2014/main" id="{6685CA41-8FB3-424E-A605-CC764A199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86774"/>
                <a:ext cx="7810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1167A54E-1A77-46E3-8EB6-BB1D9AFB68C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2355206"/>
              <a:ext cx="6096000" cy="179387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23503227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6798754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05789060"/>
                        </a:ext>
                      </a:extLst>
                    </a:gridCol>
                  </a:tblGrid>
                  <a:tr h="597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Message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32983"/>
                      </a:ext>
                    </a:extLst>
                  </a:tr>
                  <a:tr h="597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Message digest</a:t>
                          </a:r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473016"/>
                      </a:ext>
                    </a:extLst>
                  </a:tr>
                  <a:tr h="597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Signature</a:t>
                          </a:r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982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1167A54E-1A77-46E3-8EB6-BB1D9AFB68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382410"/>
                  </p:ext>
                </p:extLst>
              </p:nvPr>
            </p:nvGraphicFramePr>
            <p:xfrm>
              <a:off x="1524000" y="2355206"/>
              <a:ext cx="6096000" cy="179387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23503227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6798754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05789060"/>
                        </a:ext>
                      </a:extLst>
                    </a:gridCol>
                  </a:tblGrid>
                  <a:tr h="597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Message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299" t="-5102" r="-100898" b="-2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901" t="-5102" r="-1201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32983"/>
                      </a:ext>
                    </a:extLst>
                  </a:tr>
                  <a:tr h="597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Message digest</a:t>
                          </a:r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299" t="-104040" r="-100898" b="-1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901" t="-104040" r="-1201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473016"/>
                      </a:ext>
                    </a:extLst>
                  </a:tr>
                  <a:tr h="597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Signature</a:t>
                          </a:r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299" t="-206122" r="-100898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901" t="-206122" r="-1201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9820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10">
                <a:extLst>
                  <a:ext uri="{FF2B5EF4-FFF2-40B4-BE49-F238E27FC236}">
                    <a16:creationId xmlns:a16="http://schemas.microsoft.com/office/drawing/2014/main" id="{ABB85862-795F-4577-940C-8C7304559D6D}"/>
                  </a:ext>
                </a:extLst>
              </p:cNvPr>
              <p:cNvSpPr txBox="1"/>
              <p:nvPr/>
            </p:nvSpPr>
            <p:spPr>
              <a:xfrm>
                <a:off x="4181475" y="3272781"/>
                <a:ext cx="781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10">
                <a:extLst>
                  <a:ext uri="{FF2B5EF4-FFF2-40B4-BE49-F238E27FC236}">
                    <a16:creationId xmlns:a16="http://schemas.microsoft.com/office/drawing/2014/main" id="{ABB85862-795F-4577-940C-8C7304559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75" y="3272781"/>
                <a:ext cx="7810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20072" y="4472070"/>
                <a:ext cx="3384376" cy="757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Lesson: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 hash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must be second-preimage resistant!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472070"/>
                <a:ext cx="3384376" cy="757130"/>
              </a:xfrm>
              <a:prstGeom prst="rect">
                <a:avLst/>
              </a:prstGeom>
              <a:blipFill>
                <a:blip r:embed="rId8"/>
                <a:stretch>
                  <a:fillRect l="-1073" r="-358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204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Hash-and-Sign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73515"/>
                <a:ext cx="9144000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existential forgery under CMA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Input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the public key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Find two different messages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Query the signing oracle to learn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existential forgery under KOA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Input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the public key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a message digest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(find the signature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err="1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may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be easy, e.g. RSA)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Find a message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 </a:t>
                </a:r>
                <a:r>
                  <a:rPr lang="en-CA" altLang="zh-CN" sz="2400" dirty="0"/>
                  <a:t>If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400" dirty="0"/>
                  <a:t> is existentially unforgeable under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     chosen message attack (EUF-CMA)</a:t>
                </a:r>
                <a14:m>
                  <m:oMath xmlns:m="http://schemas.openxmlformats.org/officeDocument/2006/math"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altLang="zh-CN" sz="2400" dirty="0"/>
                  <a:t> is collision-resistant,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     then the hash-and-sign scheme is EUF-CMA.</a:t>
                </a:r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3515"/>
                <a:ext cx="9144000" cy="4819781"/>
              </a:xfrm>
              <a:prstGeom prst="rect">
                <a:avLst/>
              </a:prstGeom>
              <a:blipFill>
                <a:blip r:embed="rId4"/>
                <a:stretch>
                  <a:fillRect l="-1000" b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11960" y="1291987"/>
                <a:ext cx="3528392" cy="757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Lesson: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 hash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must be collision-resistant!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291987"/>
                <a:ext cx="3528392" cy="757130"/>
              </a:xfrm>
              <a:prstGeom prst="rect">
                <a:avLst/>
              </a:prstGeom>
              <a:blipFill>
                <a:blip r:embed="rId5"/>
                <a:stretch>
                  <a:fillRect l="-1201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11960" y="2883709"/>
                <a:ext cx="3528392" cy="757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Lesson: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 hash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must be preimage-resistant!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883709"/>
                <a:ext cx="3528392" cy="757130"/>
              </a:xfrm>
              <a:prstGeom prst="rect">
                <a:avLst/>
              </a:prstGeom>
              <a:blipFill>
                <a:blip r:embed="rId6"/>
                <a:stretch>
                  <a:fillRect l="-1201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79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1661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92C31-E629-427B-8967-FF08D08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+mn-lt"/>
              </a:rPr>
              <a:t>ElGamal</a:t>
            </a:r>
            <a:r>
              <a:rPr lang="en-US" dirty="0">
                <a:latin typeface="+mn-lt"/>
              </a:rPr>
              <a:t>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/>
              <p:nvPr/>
            </p:nvSpPr>
            <p:spPr>
              <a:xfrm>
                <a:off x="0" y="859105"/>
                <a:ext cx="9144000" cy="505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CRYPTOSYSTEM: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ElGamal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Signature,1985)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-a prime; 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Dlog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hard;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primitive element mod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Public key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; </a:t>
                </a:r>
                <a:r>
                  <a:rPr lang="en-US" altLang="zh-C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Private key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Signing algorithm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Given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any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</a:t>
                </a:r>
                <a:r>
                  <a:rPr lang="en-US" altLang="zh-CN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Verification algorithm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Given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;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otherwise,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Correctness: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The signature output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always pass verification?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9105"/>
                <a:ext cx="9144000" cy="5052217"/>
              </a:xfrm>
              <a:prstGeom prst="rect">
                <a:avLst/>
              </a:prstGeom>
              <a:blipFill>
                <a:blip r:embed="rId2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77498" y="5219964"/>
                <a:ext cx="3538918" cy="1257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98" y="5219964"/>
                <a:ext cx="3538918" cy="1257460"/>
              </a:xfrm>
              <a:prstGeom prst="rect">
                <a:avLst/>
              </a:prstGeom>
              <a:blipFill>
                <a:blip r:embed="rId3"/>
                <a:stretch>
                  <a:fillRect l="-3767" t="-4265" r="-2226" b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92C31-E629-427B-8967-FF08D08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+mn-lt"/>
              </a:rPr>
              <a:t>ElGamal</a:t>
            </a:r>
            <a:r>
              <a:rPr lang="en-US" dirty="0">
                <a:latin typeface="+mn-lt"/>
              </a:rPr>
              <a:t>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/>
              <p:nvPr/>
            </p:nvSpPr>
            <p:spPr>
              <a:xfrm>
                <a:off x="0" y="859105"/>
                <a:ext cx="9144000" cy="4278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CRYPTOSYSTEM: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ElGamal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Signature,1985)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-a prime; 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Dlog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hard;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primitive element mod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Public key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; </a:t>
                </a:r>
                <a:r>
                  <a:rPr lang="en-US" altLang="zh-C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Private key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Signing algorithm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Given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any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</a:t>
                </a:r>
                <a:r>
                  <a:rPr lang="en-US" altLang="zh-CN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Verification algorithm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Given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;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otherwise,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=467,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=127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9105"/>
                <a:ext cx="9144000" cy="4278159"/>
              </a:xfrm>
              <a:prstGeom prst="rect">
                <a:avLst/>
              </a:prstGeom>
              <a:blipFill>
                <a:blip r:embed="rId2"/>
                <a:stretch>
                  <a:fillRect l="-1000" t="-142" b="-1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7544" y="5000505"/>
                <a:ext cx="2245963" cy="1596847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16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127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467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=132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=213∈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000505"/>
                <a:ext cx="2245963" cy="1596847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15816" y="5022369"/>
                <a:ext cx="2160240" cy="1574983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213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467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16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=431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22369"/>
                <a:ext cx="2160240" cy="1574983"/>
              </a:xfrm>
              <a:prstGeom prst="rect">
                <a:avLst/>
              </a:prstGeom>
              <a:blipFill>
                <a:blip r:embed="rId4"/>
                <a:stretch>
                  <a:fillRect l="-557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8364" y="4219457"/>
                <a:ext cx="3542108" cy="2377895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100−127∗29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∗431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466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=51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The signature is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(29,51)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51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467</m:t>
                    </m:r>
                  </m:oMath>
                </a14:m>
                <a:endParaRPr lang="en-US" altLang="zh-CN" sz="16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=189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467</m:t>
                    </m:r>
                  </m:oMath>
                </a14:m>
                <a:endParaRPr lang="en-US" altLang="zh-CN" sz="16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=189</m:t>
                    </m:r>
                  </m:oMath>
                </a14:m>
                <a:endParaRPr lang="zh-CN" alt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64" y="4219457"/>
                <a:ext cx="3542108" cy="2377895"/>
              </a:xfrm>
              <a:prstGeom prst="rect">
                <a:avLst/>
              </a:prstGeom>
              <a:blipFill>
                <a:blip r:embed="rId5"/>
                <a:stretch>
                  <a:fillRect l="-2906" t="-508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9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92C31-E629-427B-8967-FF08D08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/>
              <p:nvPr/>
            </p:nvSpPr>
            <p:spPr>
              <a:xfrm>
                <a:off x="0" y="932529"/>
                <a:ext cx="9144000" cy="544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ElGamal Signature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Potential Attacks: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then 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a typeface="Cambria Math" panose="02040503050406030204" pitchFamily="18" charset="0"/>
                  </a:rPr>
                  <a:t>Need 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ea typeface="Cambria Math" panose="02040503050406030204" pitchFamily="18" charset="0"/>
                  </a:rPr>
                  <a:t>DLog</a:t>
                </a:r>
                <a:r>
                  <a:rPr lang="en-US" altLang="zh-CN" dirty="0">
                    <a:ea typeface="Cambria Math" panose="02040503050406030204" pitchFamily="18" charset="0"/>
                  </a:rPr>
                  <a:t> problem: hard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and then 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Need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No feasible solution is known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simultaneously: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a typeface="Cambria Math" panose="02040503050406030204" pitchFamily="18" charset="0"/>
                  </a:rPr>
                  <a:t>No one has found a way to do this;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No one has proved that this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cannot be done</a:t>
                </a:r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2529"/>
                <a:ext cx="9144000" cy="5448799"/>
              </a:xfrm>
              <a:prstGeom prst="rect">
                <a:avLst/>
              </a:prstGeom>
              <a:blipFill>
                <a:blip r:embed="rId2"/>
                <a:stretch>
                  <a:fillRect l="-1000" t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4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92C31-E629-427B-8967-FF08D08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/>
              <p:nvPr/>
            </p:nvSpPr>
            <p:spPr>
              <a:xfrm>
                <a:off x="0" y="932529"/>
                <a:ext cx="9144000" cy="5755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ElGamal Signature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Potential Attacks: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choose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and then compute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a typeface="Cambria Math" panose="02040503050406030204" pitchFamily="18" charset="0"/>
                  </a:rPr>
                  <a:t>Need to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ea typeface="Cambria Math" panose="02040503050406030204" pitchFamily="18" charset="0"/>
                  </a:rPr>
                  <a:t>DLog</a:t>
                </a:r>
                <a:r>
                  <a:rPr lang="en-US" altLang="zh-CN" dirty="0">
                    <a:ea typeface="Cambria Math" panose="02040503050406030204" pitchFamily="18" charset="0"/>
                  </a:rPr>
                  <a:t> problem: hard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choose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 simultaneously: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 successful attack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such that the attack is easy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Countermeasure: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Hash-and-Sign</a:t>
                </a:r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C4442A99-FBB0-4504-9D34-1A11574C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2529"/>
                <a:ext cx="9144000" cy="5755999"/>
              </a:xfrm>
              <a:prstGeom prst="rect">
                <a:avLst/>
              </a:prstGeom>
              <a:blipFill>
                <a:blip r:embed="rId2"/>
                <a:stretch>
                  <a:fillRect l="-1000" t="-106" b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15166" y="4409404"/>
                <a:ext cx="3345981" cy="1928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−2}</m:t>
                    </m:r>
                  </m:oMath>
                </a14:m>
                <a:endParaRPr lang="en-US" altLang="zh-CN" sz="1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1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1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166" y="4409404"/>
                <a:ext cx="3345981" cy="1928220"/>
              </a:xfrm>
              <a:prstGeom prst="rect">
                <a:avLst/>
              </a:prstGeom>
              <a:blipFill>
                <a:blip r:embed="rId3"/>
                <a:stretch>
                  <a:fillRect l="-723" b="-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615166" y="1844824"/>
                <a:ext cx="3345981" cy="2456057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=467,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=132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=99,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=179</m:t>
                    </m:r>
                  </m:oMath>
                </a14:m>
                <a:endParaRPr lang="en-US" altLang="zh-CN" sz="1600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p>
                    </m:sSup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179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=117</m:t>
                    </m:r>
                  </m:oMath>
                </a14:m>
                <a:endParaRPr lang="en-US" altLang="zh-CN" sz="1600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=151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=−117⋅151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466=41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=99⋅41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466=331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331, 117, 41</m:t>
                        </m:r>
                      </m:e>
                    </m:d>
                  </m:oMath>
                </a14:m>
                <a:endParaRPr lang="en-US" altLang="zh-CN" sz="1600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117</m:t>
                        </m:r>
                      </m:sup>
                    </m:sSup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117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41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331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166" y="1844824"/>
                <a:ext cx="3345981" cy="2456057"/>
              </a:xfrm>
              <a:prstGeom prst="rect">
                <a:avLst/>
              </a:prstGeom>
              <a:blipFill>
                <a:blip r:embed="rId4"/>
                <a:stretch>
                  <a:fillRect l="-36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5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181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1985</Words>
  <Application>Microsoft Office PowerPoint</Application>
  <PresentationFormat>全屏显示(4:3)</PresentationFormat>
  <Paragraphs>219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Calibri</vt:lpstr>
      <vt:lpstr>Cambria Math</vt:lpstr>
      <vt:lpstr>Office 主题</vt:lpstr>
      <vt:lpstr>Applied Cryptography hash-and-sign, ElGamal signature, Schnorr signature,  digital signature algorithm</vt:lpstr>
      <vt:lpstr>Hash-and-Sign Paradigm</vt:lpstr>
      <vt:lpstr>Hash-and-Sign Paradigm</vt:lpstr>
      <vt:lpstr>PowerPoint 演示文稿</vt:lpstr>
      <vt:lpstr>ElGamal Signature</vt:lpstr>
      <vt:lpstr>ElGamal Signature</vt:lpstr>
      <vt:lpstr>Security</vt:lpstr>
      <vt:lpstr>Security</vt:lpstr>
      <vt:lpstr>PowerPoint 演示文稿</vt:lpstr>
      <vt:lpstr>Schnorr Signature</vt:lpstr>
      <vt:lpstr>Schnorr Signature</vt:lpstr>
      <vt:lpstr>PowerPoint 演示文稿</vt:lpstr>
      <vt:lpstr>The Digital Signature Algorithm (DSA)</vt:lpstr>
      <vt:lpstr>The Digital Signature Algorithm (DSA)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781</cp:revision>
  <cp:lastPrinted>2020-10-28T02:03:01Z</cp:lastPrinted>
  <dcterms:modified xsi:type="dcterms:W3CDTF">2022-05-25T08:56:47Z</dcterms:modified>
</cp:coreProperties>
</file>