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  <p:sldMasterId id="2147483708" r:id="rId2"/>
  </p:sldMasterIdLst>
  <p:notesMasterIdLst>
    <p:notesMasterId r:id="rId19"/>
  </p:notesMasterIdLst>
  <p:handoutMasterIdLst>
    <p:handoutMasterId r:id="rId20"/>
  </p:handoutMasterIdLst>
  <p:sldIdLst>
    <p:sldId id="1097" r:id="rId3"/>
    <p:sldId id="927" r:id="rId4"/>
    <p:sldId id="930" r:id="rId5"/>
    <p:sldId id="1106" r:id="rId6"/>
    <p:sldId id="950" r:id="rId7"/>
    <p:sldId id="951" r:id="rId8"/>
    <p:sldId id="958" r:id="rId9"/>
    <p:sldId id="957" r:id="rId10"/>
    <p:sldId id="1108" r:id="rId11"/>
    <p:sldId id="1101" r:id="rId12"/>
    <p:sldId id="960" r:id="rId13"/>
    <p:sldId id="961" r:id="rId14"/>
    <p:sldId id="968" r:id="rId15"/>
    <p:sldId id="1107" r:id="rId16"/>
    <p:sldId id="989" r:id="rId17"/>
    <p:sldId id="985" r:id="rId18"/>
  </p:sldIdLst>
  <p:sldSz cx="9144000" cy="6858000" type="screen4x3"/>
  <p:notesSz cx="9296400" cy="70104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ECAFF"/>
    <a:srgbClr val="DBCEEF"/>
    <a:srgbClr val="C9DCFF"/>
    <a:srgbClr val="FFFFFF"/>
    <a:srgbClr val="0070C0"/>
    <a:srgbClr val="C0504D"/>
    <a:srgbClr val="FFFFCC"/>
    <a:srgbClr val="4F81BD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6654" autoAdjust="0"/>
  </p:normalViewPr>
  <p:slideViewPr>
    <p:cSldViewPr snapToGrid="0">
      <p:cViewPr varScale="1">
        <p:scale>
          <a:sx n="65" d="100"/>
          <a:sy n="65" d="100"/>
        </p:scale>
        <p:origin x="941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898" y="60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DB34B393-E8D5-477E-8DE9-1965D8A40220}" type="datetimeFigureOut">
              <a:rPr lang="en-US" smtClean="0">
                <a:latin typeface="Georgia" pitchFamily="18" charset="0"/>
              </a:rPr>
              <a:pPr/>
              <a:t>6/1/2022</a:t>
            </a:fld>
            <a:endParaRPr lang="en-US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FFDDD4FC-6D2D-426E-B7A9-3BE239CA958C}" type="slidenum">
              <a:rPr lang="en-US" smtClean="0">
                <a:latin typeface="Georgia" pitchFamily="18" charset="0"/>
              </a:rPr>
              <a:pPr/>
              <a:t>‹#›</a:t>
            </a:fld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56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>
                <a:latin typeface="Georgia" pitchFamily="18" charset="0"/>
              </a:defRPr>
            </a:lvl1pPr>
          </a:lstStyle>
          <a:p>
            <a:fld id="{C8E08101-B3C0-4B75-ADBA-825018E13600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2" tIns="46587" rIns="93172" bIns="4658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>
                <a:latin typeface="Georgia" pitchFamily="18" charset="0"/>
              </a:defRPr>
            </a:lvl1pPr>
          </a:lstStyle>
          <a:p>
            <a:fld id="{4D3D297D-9C79-48E8-8880-B836620EBD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0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692375" y="6466701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6D77E42E-BB35-4498-9996-3D719BB5E207}" type="slidenum">
              <a:rPr lang="en-US" sz="1200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447115" y="646670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6D77E42E-BB35-4498-9996-3D719BB5E207}" type="slidenum">
              <a:rPr lang="en-US" sz="1200" smtClean="0">
                <a:solidFill>
                  <a:prstClr val="white">
                    <a:lumMod val="50000"/>
                  </a:prstClr>
                </a:solidFill>
              </a:rPr>
              <a:pPr algn="r"/>
              <a:t>‹#›</a:t>
            </a:fld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178029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3505200"/>
            <a:ext cx="9144000" cy="1295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LiangFeng</a:t>
            </a:r>
            <a:r>
              <a:rPr lang="en-US" sz="2400" dirty="0"/>
              <a:t> Zhang </a:t>
            </a:r>
          </a:p>
          <a:p>
            <a:pPr marL="0" indent="0" algn="ctr">
              <a:buNone/>
            </a:pPr>
            <a:r>
              <a:rPr lang="en-US" altLang="zh-CN" sz="2400" dirty="0"/>
              <a:t>zhanglf@shanghaitech.edu.cn</a:t>
            </a:r>
          </a:p>
          <a:p>
            <a:pPr marL="0" indent="0" algn="ctr">
              <a:buNone/>
            </a:pPr>
            <a:r>
              <a:rPr lang="en-US" sz="2400" dirty="0" err="1"/>
              <a:t>ShanghaiTech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8AE7EE-2F48-4E64-81AD-8FAB64C50039}"/>
              </a:ext>
            </a:extLst>
          </p:cNvPr>
          <p:cNvSpPr txBox="1">
            <a:spLocks/>
          </p:cNvSpPr>
          <p:nvPr/>
        </p:nvSpPr>
        <p:spPr>
          <a:xfrm>
            <a:off x="0" y="1191799"/>
            <a:ext cx="9144000" cy="132622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cs typeface="Calibri" panose="020F0502020204030204" pitchFamily="34" charset="0"/>
              </a:rPr>
              <a:t>Applied Cryptography</a:t>
            </a:r>
            <a:br>
              <a:rPr lang="en-US" altLang="zh-CN" sz="2000" dirty="0">
                <a:cs typeface="Calibri" panose="020F0502020204030204" pitchFamily="34" charset="0"/>
              </a:rPr>
            </a:br>
            <a:r>
              <a:rPr lang="en-US" altLang="zh-CN" sz="2000" dirty="0">
                <a:cs typeface="Calibri" panose="020F0502020204030204" pitchFamily="34" charset="0"/>
              </a:rPr>
              <a:t>proof of work, bitcoin transaction syntax, bitcoin scripting language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841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Coinbase Transaction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9366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New coins are created </a:t>
            </a:r>
            <a:r>
              <a:rPr lang="en-US" sz="2000" dirty="0"/>
              <a:t>in Bitcoin with this transaction.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single input, single output.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input contains a null hash pointer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value of the output is currently (2015) around 25 BTC. 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 flat mining reward: set by the system; halves every 210,000 blocks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the TX fees: collected from every TX included in the block</a:t>
            </a:r>
            <a:r>
              <a:rPr lang="en-US" sz="16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coinbase parameter</a:t>
            </a:r>
            <a:r>
              <a:rPr lang="en-US" dirty="0"/>
              <a:t>: completely arbitrary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42" y="2982247"/>
            <a:ext cx="4638516" cy="33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Bitcoin Scripting Language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16064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most common type of TX in Bitcoin</a:t>
            </a:r>
            <a:r>
              <a:rPr lang="en-US" sz="2000" dirty="0"/>
              <a:t>: redeem a previous TX output by signing with the correct key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this can be redeemed by a public key that hashes to X, along with a signature from the owner of that public key</a:t>
            </a:r>
            <a:r>
              <a:rPr lang="en-US" dirty="0"/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582427"/>
            <a:ext cx="3714750" cy="2114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7507" y="4641767"/>
            <a:ext cx="30889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Pay-to-</a:t>
            </a:r>
            <a:r>
              <a:rPr lang="en-US" b="1" dirty="0" err="1"/>
              <a:t>PubkeyHash</a:t>
            </a:r>
            <a:r>
              <a:rPr lang="en-US" b="1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11208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Bitcoin Scripting Language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96591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What happens to this script?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inputs</a:t>
            </a:r>
            <a:r>
              <a:rPr lang="en-US" dirty="0"/>
              <a:t> contain scripts instead of signatures.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Combine the </a:t>
            </a:r>
            <a:r>
              <a:rPr lang="en-US" b="1" dirty="0"/>
              <a:t>new TX’s input script</a:t>
            </a:r>
            <a:r>
              <a:rPr lang="en-US" dirty="0"/>
              <a:t> and the </a:t>
            </a:r>
            <a:r>
              <a:rPr lang="en-US" b="1" dirty="0"/>
              <a:t>earlier TX’s output script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resulting script must run successfully for the TX to be valid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These two scripts are </a:t>
            </a:r>
            <a:r>
              <a:rPr lang="en-US" b="1" dirty="0"/>
              <a:t>scriptSig </a:t>
            </a:r>
            <a:r>
              <a:rPr lang="en-US" dirty="0"/>
              <a:t>and</a:t>
            </a:r>
            <a:r>
              <a:rPr lang="en-US" b="1" dirty="0"/>
              <a:t> scriptPubKey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28" y="2584247"/>
            <a:ext cx="2287301" cy="2649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3994" y="5266542"/>
            <a:ext cx="29960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scriptSig + scriptPubKey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63669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scripting language is </a:t>
            </a:r>
            <a:r>
              <a:rPr lang="en-US" sz="2000" b="1" dirty="0"/>
              <a:t>stack-based</a:t>
            </a:r>
            <a:r>
              <a:rPr lang="en-US" sz="2000" dirty="0"/>
              <a:t>: </a:t>
            </a:r>
            <a:r>
              <a:rPr lang="en-US" dirty="0"/>
              <a:t>instruction executed linearly</a:t>
            </a:r>
          </a:p>
        </p:txBody>
      </p:sp>
    </p:spTree>
    <p:extLst>
      <p:ext uri="{BB962C8B-B14F-4D97-AF65-F5344CB8AC3E}">
        <p14:creationId xmlns:p14="http://schemas.microsoft.com/office/powerpoint/2010/main" val="388300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Executing a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3247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need a </a:t>
            </a:r>
            <a:r>
              <a:rPr lang="en-US" sz="2000" b="1" dirty="0"/>
              <a:t>stack</a:t>
            </a:r>
            <a:r>
              <a:rPr lang="en-US" sz="2000" dirty="0"/>
              <a:t> that we can push data to and pop data from.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Two types of instructions</a:t>
            </a:r>
            <a:r>
              <a:rPr lang="en-US" sz="2000" dirty="0"/>
              <a:t>: data instructions and opcodes.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data instruction: push data onto the top of the stack.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Opcodes: perform some function with input data on top of the 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6" y="2334998"/>
            <a:ext cx="8165548" cy="1755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3281" y="4128237"/>
            <a:ext cx="37574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Execution of a Bitcoin Script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55584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two instructions in this script are data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OP_DUP</a:t>
            </a:r>
            <a:r>
              <a:rPr lang="en-US" sz="2000" dirty="0"/>
              <a:t>: push a copy of the public key onto the top of the 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OP_HASH160</a:t>
            </a:r>
            <a:r>
              <a:rPr lang="en-US" sz="2000" dirty="0"/>
              <a:t>: pop value, compute hash, push the result </a:t>
            </a:r>
          </a:p>
        </p:txBody>
      </p:sp>
    </p:spTree>
    <p:extLst>
      <p:ext uri="{BB962C8B-B14F-4D97-AF65-F5344CB8AC3E}">
        <p14:creationId xmlns:p14="http://schemas.microsoft.com/office/powerpoint/2010/main" val="45000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04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Bitcoin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7626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Reach consensus on each TX? The rate is too low.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 hash chain of blocks is much shorter </a:t>
            </a:r>
            <a:r>
              <a:rPr lang="en-US" sz="2000" dirty="0"/>
              <a:t>than a hash chain of TXs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 large number of TXs can be put into each block. 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Blockchain is a combination of two </a:t>
            </a:r>
            <a:r>
              <a:rPr lang="en-US" sz="2000" b="1" dirty="0"/>
              <a:t>hash-based data structures</a:t>
            </a:r>
            <a:r>
              <a:rPr lang="en-US" sz="20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hash chain of blocks</a:t>
            </a:r>
            <a:r>
              <a:rPr lang="en-US" dirty="0"/>
              <a:t>: Each block has a block header, a hash pointer to some TX data, and a hash pointer to the previous block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header</a:t>
            </a:r>
            <a:r>
              <a:rPr lang="en-US" sz="1600" dirty="0"/>
              <a:t> contains information related to the </a:t>
            </a:r>
            <a:r>
              <a:rPr lang="en-US" sz="1600" b="1" dirty="0"/>
              <a:t>mining puzzle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the hash of the header of a valid block has to start with a large number  of zeros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the header also contains: a nonce, a timestamp, and bits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only the header is hashed during mining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to verify a chain of blocks, all we need to do is look at the headers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Merkle tree</a:t>
            </a:r>
            <a:r>
              <a:rPr lang="en-US" dirty="0"/>
              <a:t>: a per-block tree of all TXs included in that block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the root of the tree is the only TX data included in a block header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137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Bitcoin Blocks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87" y="903325"/>
            <a:ext cx="7154026" cy="51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Incentive-Based Protections in Bitcoin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4573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Protection against </a:t>
            </a:r>
            <a:r>
              <a:rPr lang="en-US" sz="2000" b="1" dirty="0"/>
              <a:t>invalid TXs </a:t>
            </a:r>
            <a:r>
              <a:rPr lang="en-US" sz="2000" dirty="0"/>
              <a:t>is cryptographic.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enforced by consensus: if a node does attempt to include a crypto invalid TX, then the only reason that TX won’t survive is because a majority of the nodes are honest and won’t include an invalid TX in the blockchain.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Protection against </a:t>
            </a:r>
            <a:r>
              <a:rPr lang="en-US" sz="2000" b="1" dirty="0"/>
              <a:t>double spending </a:t>
            </a:r>
            <a:r>
              <a:rPr lang="en-US" sz="2000" dirty="0"/>
              <a:t>is by consensus.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consensus determines valid TX/double spend TX will not survive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Why</a:t>
            </a:r>
            <a:r>
              <a:rPr lang="en-US" sz="2000" dirty="0"/>
              <a:t> will the nodes perform honestly?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Reward</a:t>
            </a:r>
            <a:r>
              <a:rPr lang="en-US" dirty="0"/>
              <a:t> the nodes that created blocks that eventually survive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Block Reward</a:t>
            </a:r>
            <a:r>
              <a:rPr lang="en-US" sz="2000" dirty="0"/>
              <a:t>:  The proposer of a block can include a special TX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This TX is a </a:t>
            </a:r>
            <a:r>
              <a:rPr lang="en-US" b="1" dirty="0"/>
              <a:t>coin-creation TX</a:t>
            </a:r>
            <a:r>
              <a:rPr lang="en-US" dirty="0"/>
              <a:t>, analogous to CreateCoins in Scroogecoin,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The node can </a:t>
            </a:r>
            <a:r>
              <a:rPr lang="en-US" b="1" dirty="0"/>
              <a:t>choose the recipient address </a:t>
            </a:r>
            <a:r>
              <a:rPr lang="en-US" dirty="0"/>
              <a:t>of this TX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600" dirty="0"/>
              <a:t>As of 2015, 25 bitcoins; halves with every 210000 blocks (4 </a:t>
            </a:r>
            <a:r>
              <a:rPr lang="en-US" sz="1600" dirty="0" err="1"/>
              <a:t>yrs</a:t>
            </a:r>
            <a:r>
              <a:rPr lang="en-US" sz="1600" dirty="0"/>
              <a:t>) created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The only way </a:t>
            </a:r>
            <a:r>
              <a:rPr lang="en-US" dirty="0"/>
              <a:t>in which new bitcoins can be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Transaction Fees</a:t>
            </a:r>
            <a:r>
              <a:rPr lang="en-US" sz="2000" dirty="0"/>
              <a:t>: sum of TX inputs – sum of TX 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creator of any TX:  sum of TX outputs &lt; sum of TX inputs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If you put the TX into a block, you collect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2395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Proof of Work (</a:t>
            </a:r>
            <a:r>
              <a:rPr lang="en-US" sz="2800" b="1" dirty="0" err="1"/>
              <a:t>PoW</a:t>
            </a:r>
            <a:r>
              <a:rPr lang="en-US" sz="28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01877"/>
                <a:ext cx="9144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Assumptions: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It is possible to pick a random node from the Bitcoin network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 Sybils obtain only 1 token.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Idea: </a:t>
                </a:r>
                <a:r>
                  <a:rPr lang="en-US" sz="2000" dirty="0"/>
                  <a:t>pick node in proportion to a resource that cannot be monopolized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Proof of work: </a:t>
                </a:r>
                <a:r>
                  <a:rPr lang="en-US" dirty="0"/>
                  <a:t>the resource is computing power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Proof of stake</a:t>
                </a:r>
                <a:r>
                  <a:rPr lang="en-US" dirty="0"/>
                  <a:t>: the resource is stake/currency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Hash puzzles</a:t>
                </a:r>
                <a:r>
                  <a:rPr lang="en-US" sz="2000" dirty="0"/>
                  <a:t>: find a </a:t>
                </a:r>
                <a:r>
                  <a:rPr lang="en-US" sz="2000" b="1" dirty="0" err="1"/>
                  <a:t>nounce</a:t>
                </a:r>
                <a:r>
                  <a:rPr lang="en-US" sz="2000" dirty="0"/>
                  <a:t> such that </a:t>
                </a:r>
              </a:p>
              <a:p>
                <a:pPr lvl="1"/>
                <a:r>
                  <a:rPr lang="en-US" sz="2000" dirty="0">
                    <a:solidFill>
                      <a:srgbClr val="0000FF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𝐧𝐨𝐮𝐧𝐜𝐞</m:t>
                        </m:r>
                        <m:r>
                          <m:rPr>
                            <m:lit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previous</m:t>
                        </m:r>
                        <m: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block</m:t>
                            </m:r>
                          </m:e>
                          <m:sup>
                            <m:r>
                              <a:rPr lang="en-US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hash</m:t>
                        </m:r>
                        <m:r>
                          <m:rPr>
                            <m:lit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TXs</m:t>
                        </m:r>
                      </m:e>
                    </m:d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Small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Space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target space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the entire output space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Nodes </a:t>
                </a:r>
                <a:r>
                  <a:rPr lang="en-US" b="1" dirty="0"/>
                  <a:t>independently </a:t>
                </a:r>
                <a:r>
                  <a:rPr lang="en-US" dirty="0"/>
                  <a:t>solve the hash puzzles; find a </a:t>
                </a:r>
                <a:r>
                  <a:rPr lang="en-US" dirty="0" err="1"/>
                  <a:t>nounce</a:t>
                </a:r>
                <a:r>
                  <a:rPr lang="en-US" dirty="0"/>
                  <a:t>-&gt;propose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Difficult to Compute</a:t>
                </a:r>
                <a:r>
                  <a:rPr lang="en-US" sz="2000" dirty="0">
                    <a:solidFill>
                      <a:schemeClr val="tx1"/>
                    </a:solidFill>
                  </a:rPr>
                  <a:t>: As of 2015,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hashes for proposing a block.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Bitcoin mining</a:t>
                </a:r>
                <a:r>
                  <a:rPr lang="en-US" dirty="0">
                    <a:solidFill>
                      <a:schemeClr val="tx1"/>
                    </a:solidFill>
                  </a:rPr>
                  <a:t>: nodes (miners) repeatedly try to solve hash puzzles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Parameterizable  cost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Target recalculated every 2,016 blocks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every two weeks); 10 min/ block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Trivial to verify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nonce must be published as part of the block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Verify: look at the blocks; hash them; ?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target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1877"/>
                <a:ext cx="9144000" cy="5016758"/>
              </a:xfrm>
              <a:prstGeom prst="rect">
                <a:avLst/>
              </a:prstGeom>
              <a:blipFill>
                <a:blip r:embed="rId2"/>
                <a:stretch>
                  <a:fillRect t="-729" r="-467" b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Account-Based Ledger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5830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TX is like “move 17 coins from Alice to Bob” and signed by Alice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determine is a TX is valid? keep track of these account balances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72" y="2136782"/>
            <a:ext cx="5758657" cy="2340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6332" y="4496806"/>
            <a:ext cx="39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Account-Based Ledger</a:t>
            </a:r>
          </a:p>
        </p:txBody>
      </p:sp>
    </p:spTree>
    <p:extLst>
      <p:ext uri="{BB962C8B-B14F-4D97-AF65-F5344CB8AC3E}">
        <p14:creationId xmlns:p14="http://schemas.microsoft.com/office/powerpoint/2010/main" val="21293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Transaction-Based Ledger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28939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TXs specify a number of </a:t>
            </a:r>
            <a:r>
              <a:rPr lang="en-US" sz="2000" b="1" dirty="0"/>
              <a:t>inputs</a:t>
            </a:r>
            <a:r>
              <a:rPr lang="en-US" sz="2000" dirty="0"/>
              <a:t> and a number of </a:t>
            </a:r>
            <a:r>
              <a:rPr lang="en-US" sz="2000" b="1" dirty="0"/>
              <a:t>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Unique TX ID; Inputs: coins being spent; Outputs: coins being created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46" y="1808984"/>
            <a:ext cx="4670507" cy="27087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1285" y="4533201"/>
            <a:ext cx="236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TX-Based Ledger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91411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TX1</a:t>
            </a:r>
            <a:r>
              <a:rPr lang="en-US" sz="2000" dirty="0"/>
              <a:t>: new coins are created; No inputs, no signature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TX2:</a:t>
            </a:r>
            <a:r>
              <a:rPr lang="en-US" sz="2000" dirty="0"/>
              <a:t> Spend the output 0 of the TX 1;  Send 17 to Bob and 8 to Alice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change address</a:t>
            </a:r>
            <a:r>
              <a:rPr lang="en-US" sz="2000" dirty="0"/>
              <a:t>: Alice needs a new address for the 8 coins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Verification</a:t>
            </a:r>
            <a:r>
              <a:rPr lang="en-US" sz="2000" dirty="0"/>
              <a:t>: the input has 25 bitcoins; hasn’t been spent</a:t>
            </a:r>
          </a:p>
        </p:txBody>
      </p:sp>
    </p:spTree>
    <p:extLst>
      <p:ext uri="{BB962C8B-B14F-4D97-AF65-F5344CB8AC3E}">
        <p14:creationId xmlns:p14="http://schemas.microsoft.com/office/powerpoint/2010/main" val="239437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Transaction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363005"/>
                <a:ext cx="9144000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TX Structure</a:t>
                </a:r>
                <a:r>
                  <a:rPr lang="en-US" sz="2000" dirty="0"/>
                  <a:t>: metadata, inputs, outputs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Metadata</a:t>
                </a:r>
                <a:r>
                  <a:rPr lang="en-US" dirty="0"/>
                  <a:t>: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size of the transaction,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number of inputs,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number of outputs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hash of the entire TX, a unique ID for the TX.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 lock_time field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Inputs</a:t>
                </a:r>
                <a:r>
                  <a:rPr lang="en-US" dirty="0"/>
                  <a:t>:  An input specifies a previous TX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 </a:t>
                </a:r>
                <a:r>
                  <a:rPr lang="en-US" sz="1600" b="1" dirty="0"/>
                  <a:t>hash</a:t>
                </a:r>
                <a:r>
                  <a:rPr lang="en-US" sz="1600" dirty="0"/>
                  <a:t> of that TX, which acts as a hash pointer to it.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</a:t>
                </a:r>
                <a:r>
                  <a:rPr lang="en-US" sz="1600" b="1" dirty="0"/>
                  <a:t> index </a:t>
                </a:r>
                <a:r>
                  <a:rPr lang="en-US" sz="1600" dirty="0"/>
                  <a:t>of the claimed output in that TX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 </a:t>
                </a:r>
                <a:r>
                  <a:rPr lang="en-US" sz="1600" b="1" dirty="0"/>
                  <a:t>signature</a:t>
                </a:r>
                <a:r>
                  <a:rPr lang="en-US" sz="1600" dirty="0"/>
                  <a:t> by the owner of that output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Outputs</a:t>
                </a:r>
                <a:r>
                  <a:rPr lang="en-US" dirty="0"/>
                  <a:t>:  Each output has just two fields.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Value</a:t>
                </a:r>
                <a:r>
                  <a:rPr lang="en-US" sz="1600" dirty="0"/>
                  <a:t>: the sum of all output values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the sum of all input values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difference is TX fee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ScriptPubKey</a:t>
                </a:r>
                <a:r>
                  <a:rPr lang="en-US" sz="1600" dirty="0"/>
                  <a:t>: hash of a public key; a set of commands (script)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3005"/>
                <a:ext cx="9144000" cy="4001095"/>
              </a:xfrm>
              <a:prstGeom prst="rect">
                <a:avLst/>
              </a:prstGeom>
              <a:blipFill>
                <a:blip r:embed="rId2"/>
                <a:stretch>
                  <a:fillRect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355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b="1" dirty="0"/>
              <a:t>Transaction Syntax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1" y="826772"/>
            <a:ext cx="7014259" cy="54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F6E96AE-63F5-4853-B236-B199F461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4" y="126505"/>
            <a:ext cx="3964328" cy="30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70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68333</TotalTime>
  <Words>1085</Words>
  <Application>Microsoft Office PowerPoint</Application>
  <PresentationFormat>全屏显示(4:3)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Calibri</vt:lpstr>
      <vt:lpstr>Georgia</vt:lpstr>
      <vt:lpstr>Custom Design</vt:lpstr>
      <vt:lpstr>1_Custom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rogaway</dc:creator>
  <cp:lastModifiedBy>zhanglf</cp:lastModifiedBy>
  <cp:revision>2690</cp:revision>
  <cp:lastPrinted>2021-12-05T15:52:53Z</cp:lastPrinted>
  <dcterms:created xsi:type="dcterms:W3CDTF">2010-03-16T01:26:44Z</dcterms:created>
  <dcterms:modified xsi:type="dcterms:W3CDTF">2022-06-01T09:06:44Z</dcterms:modified>
</cp:coreProperties>
</file>