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623" r:id="rId2"/>
    <p:sldId id="699" r:id="rId3"/>
    <p:sldId id="700" r:id="rId4"/>
    <p:sldId id="702" r:id="rId5"/>
    <p:sldId id="719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3" r:id="rId17"/>
    <p:sldId id="714" r:id="rId18"/>
    <p:sldId id="715" r:id="rId19"/>
    <p:sldId id="716" r:id="rId20"/>
    <p:sldId id="717" r:id="rId21"/>
    <p:sldId id="718" r:id="rId2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3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Probabilities</a:t>
            </a:r>
            <a:r>
              <a:rPr lang="en-US" altLang="zh-CN" b="1" baseline="0" dirty="0" smtClean="0"/>
              <a:t> of English Letters - by Berker and Piper</a:t>
            </a:r>
            <a:endParaRPr lang="en-US" altLang="zh-C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F4A-48CB-99AB-64E8C40C6241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F4A-48CB-99AB-64E8C40C6241}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F4A-48CB-99AB-64E8C40C6241}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r>
                      <a:rPr lang="en-US" altLang="zh-CN" smtClean="0"/>
                      <a:t>0.1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F4A-48CB-99AB-64E8C40C62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8.1999999999999993</c:v>
                </c:pt>
                <c:pt idx="1">
                  <c:v>1.5</c:v>
                </c:pt>
                <c:pt idx="2">
                  <c:v>2.8</c:v>
                </c:pt>
                <c:pt idx="3">
                  <c:v>4.3</c:v>
                </c:pt>
                <c:pt idx="4">
                  <c:v>12.7</c:v>
                </c:pt>
                <c:pt idx="5">
                  <c:v>2.2000000000000002</c:v>
                </c:pt>
                <c:pt idx="6">
                  <c:v>2</c:v>
                </c:pt>
                <c:pt idx="7">
                  <c:v>6.1</c:v>
                </c:pt>
                <c:pt idx="8">
                  <c:v>7</c:v>
                </c:pt>
                <c:pt idx="9">
                  <c:v>0.2</c:v>
                </c:pt>
                <c:pt idx="10">
                  <c:v>0.8</c:v>
                </c:pt>
                <c:pt idx="11">
                  <c:v>4</c:v>
                </c:pt>
                <c:pt idx="12">
                  <c:v>2.4</c:v>
                </c:pt>
                <c:pt idx="13">
                  <c:v>6.7</c:v>
                </c:pt>
                <c:pt idx="14">
                  <c:v>7.5</c:v>
                </c:pt>
                <c:pt idx="15">
                  <c:v>1.9</c:v>
                </c:pt>
                <c:pt idx="16">
                  <c:v>0.1</c:v>
                </c:pt>
                <c:pt idx="17">
                  <c:v>6</c:v>
                </c:pt>
                <c:pt idx="18">
                  <c:v>6.3</c:v>
                </c:pt>
                <c:pt idx="19">
                  <c:v>9.1</c:v>
                </c:pt>
                <c:pt idx="20">
                  <c:v>2.8</c:v>
                </c:pt>
                <c:pt idx="21">
                  <c:v>1</c:v>
                </c:pt>
                <c:pt idx="22">
                  <c:v>2.2999999999999998</c:v>
                </c:pt>
                <c:pt idx="23">
                  <c:v>0.1</c:v>
                </c:pt>
                <c:pt idx="24">
                  <c:v>2</c:v>
                </c:pt>
                <c:pt idx="2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4A-48CB-99AB-64E8C40C6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4907360"/>
        <c:axId val="254908480"/>
      </c:barChart>
      <c:catAx>
        <c:axId val="25490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08480"/>
        <c:crosses val="autoZero"/>
        <c:auto val="1"/>
        <c:lblAlgn val="ctr"/>
        <c:lblOffset val="100"/>
        <c:noMultiLvlLbl val="0"/>
      </c:catAx>
      <c:valAx>
        <c:axId val="25490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Probability (%)</a:t>
                </a:r>
                <a:endParaRPr lang="en-US" altLang="zh-C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0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0.png"/><Relationship Id="rId3" Type="http://schemas.openxmlformats.org/officeDocument/2006/relationships/image" Target="../media/image33.png"/><Relationship Id="rId21" Type="http://schemas.openxmlformats.org/officeDocument/2006/relationships/image" Target="../media/image51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0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Vigenère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cipher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cipher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 cipher, linear feedback shift register,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autokey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cipher, cryptanalysis, </a:t>
            </a:r>
            <a:r>
              <a:rPr lang="en-US" altLang="zh-CN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Kerckhoff’s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principle, attack model,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exhaustive search, sufficient key space principle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152DBE-021E-4C30-83AE-E6943413954F}"/>
              </a:ext>
            </a:extLst>
          </p:cNvPr>
          <p:cNvSpPr txBox="1"/>
          <p:nvPr/>
        </p:nvSpPr>
        <p:spPr>
          <a:xfrm>
            <a:off x="1" y="1074916"/>
            <a:ext cx="9143999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DEFINITION</a:t>
            </a:r>
            <a:r>
              <a:rPr lang="en-US" altLang="zh-CN" sz="2400" b="1" dirty="0"/>
              <a:t>: Cryptanalysis </a:t>
            </a:r>
            <a:r>
              <a:rPr lang="en-US" altLang="zh-CN" sz="2400" dirty="0"/>
              <a:t>is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study of </a:t>
            </a:r>
            <a:r>
              <a:rPr lang="en-US" altLang="zh-CN" sz="2400" dirty="0" smtClean="0"/>
              <a:t>mathematical </a:t>
            </a:r>
            <a:r>
              <a:rPr lang="en-US" altLang="zh-CN" sz="2400" dirty="0"/>
              <a:t>techniques for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attempting </a:t>
            </a:r>
            <a:r>
              <a:rPr lang="en-US" altLang="zh-CN" sz="2400" dirty="0"/>
              <a:t>to </a:t>
            </a:r>
            <a:r>
              <a:rPr lang="en-US" altLang="zh-CN" sz="2400" u="sng" dirty="0"/>
              <a:t>defeat cryptographic techniques</a:t>
            </a:r>
            <a:r>
              <a:rPr lang="en-US" altLang="zh-CN" sz="2400" dirty="0"/>
              <a:t> and/or </a:t>
            </a:r>
            <a:r>
              <a:rPr lang="en-US" altLang="zh-CN" sz="2400" dirty="0" smtClean="0"/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systems </a:t>
            </a:r>
            <a:r>
              <a:rPr lang="en-US" altLang="zh-CN" sz="2400" dirty="0"/>
              <a:t>security. This includes the process of looking for errors or </a:t>
            </a:r>
            <a:r>
              <a:rPr lang="en-US" altLang="zh-CN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weaknesses </a:t>
            </a:r>
            <a:r>
              <a:rPr lang="en-US" altLang="zh-CN" sz="2400" dirty="0"/>
              <a:t>in the </a:t>
            </a:r>
            <a:r>
              <a:rPr lang="en-US" altLang="zh-CN" sz="2400" dirty="0" smtClean="0"/>
              <a:t>implementation </a:t>
            </a:r>
            <a:r>
              <a:rPr lang="en-US" altLang="zh-CN" sz="2400" dirty="0"/>
              <a:t>of an </a:t>
            </a:r>
            <a:r>
              <a:rPr lang="en-US" altLang="zh-CN" sz="2400" dirty="0" smtClean="0"/>
              <a:t>algorithm </a:t>
            </a:r>
            <a:r>
              <a:rPr lang="en-US" altLang="zh-CN" sz="2400" dirty="0"/>
              <a:t>or of the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algorithm </a:t>
            </a:r>
            <a:r>
              <a:rPr lang="en-US" altLang="zh-CN" sz="2400" dirty="0"/>
              <a:t>itself. </a:t>
            </a:r>
            <a:r>
              <a:rPr lang="en-US" altLang="zh-CN" sz="24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--CNSSI No. 4009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Cryptology = Cryptography + Cryptanalysis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/>
              <a:t>Kerckhoff’s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Principle: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cipher </a:t>
            </a:r>
            <a:r>
              <a:rPr lang="en-US" altLang="zh-CN" sz="2400" dirty="0" smtClean="0"/>
              <a:t>method must </a:t>
            </a:r>
            <a:r>
              <a:rPr lang="en-US" altLang="zh-CN" sz="2400" dirty="0"/>
              <a:t>not be required to be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secret</a:t>
            </a:r>
            <a:r>
              <a:rPr lang="en-US" altLang="zh-CN" sz="2400" dirty="0"/>
              <a:t>, and it </a:t>
            </a:r>
            <a:r>
              <a:rPr lang="en-US" altLang="zh-CN" sz="2400" dirty="0" smtClean="0"/>
              <a:t>must </a:t>
            </a:r>
            <a:r>
              <a:rPr lang="en-US" altLang="zh-CN" sz="2400" dirty="0"/>
              <a:t>be able to fall into the hands of the </a:t>
            </a:r>
            <a:r>
              <a:rPr lang="en-US" altLang="zh-CN" sz="2400" dirty="0" smtClean="0"/>
              <a:t>enemy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without </a:t>
            </a:r>
            <a:r>
              <a:rPr lang="en-US" altLang="zh-CN" sz="2400" dirty="0"/>
              <a:t>inconvenience</a:t>
            </a:r>
            <a:r>
              <a:rPr lang="en-US" altLang="zh-CN" sz="2400" dirty="0" smtClean="0"/>
              <a:t>. </a:t>
            </a:r>
            <a:r>
              <a:rPr lang="en-US" altLang="zh-CN" sz="2000" dirty="0" smtClean="0">
                <a:solidFill>
                  <a:srgbClr val="0000FF"/>
                </a:solidFill>
              </a:rPr>
              <a:t>--Introduction to Modern Cryptography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When the adversary is attacking, it knows which cryptosystem is being used.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The security of a cryptosystem </a:t>
            </a:r>
            <a:r>
              <a:rPr lang="en-US" altLang="zh-CN" sz="2000" dirty="0">
                <a:solidFill>
                  <a:srgbClr val="002060"/>
                </a:solidFill>
              </a:rPr>
              <a:t>should solely rely on the secrecy of the </a:t>
            </a:r>
            <a:r>
              <a:rPr lang="en-US" altLang="zh-CN" sz="2000" dirty="0" smtClean="0">
                <a:solidFill>
                  <a:srgbClr val="002060"/>
                </a:solidFill>
              </a:rPr>
              <a:t>key.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By </a:t>
            </a:r>
            <a:r>
              <a:rPr lang="en-US" altLang="zh-CN" sz="2000" dirty="0" err="1">
                <a:solidFill>
                  <a:srgbClr val="002060"/>
                </a:solidFill>
              </a:rPr>
              <a:t>Kerckhoff</a:t>
            </a:r>
            <a:r>
              <a:rPr lang="en-US" altLang="zh-CN" sz="2000" dirty="0">
                <a:solidFill>
                  <a:srgbClr val="002060"/>
                </a:solidFill>
              </a:rPr>
              <a:t>, 19</a:t>
            </a:r>
            <a:r>
              <a:rPr lang="en-US" altLang="zh-CN" sz="2000" baseline="30000" dirty="0">
                <a:solidFill>
                  <a:srgbClr val="002060"/>
                </a:solidFill>
              </a:rPr>
              <a:t>th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century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Cryptanalysis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3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152DBE-021E-4C30-83AE-E6943413954F}"/>
              </a:ext>
            </a:extLst>
          </p:cNvPr>
          <p:cNvSpPr txBox="1"/>
          <p:nvPr/>
        </p:nvSpPr>
        <p:spPr>
          <a:xfrm>
            <a:off x="1" y="1093378"/>
            <a:ext cx="9143999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ea typeface="Cambria Math" panose="02040503050406030204" pitchFamily="18" charset="0"/>
              </a:rPr>
              <a:t>DEFINITION: Attack model</a:t>
            </a:r>
            <a:r>
              <a:rPr lang="en-US" altLang="zh-CN" sz="2400" dirty="0" smtClean="0">
                <a:ea typeface="Cambria Math" panose="02040503050406030204" pitchFamily="18" charset="0"/>
              </a:rPr>
              <a:t> specifies the information available to the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ea typeface="Cambria Math" panose="02040503050406030204" pitchFamily="18" charset="0"/>
              </a:rPr>
              <a:t>      adversary when he mounts the attack.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Ciphertext-Only Attack (COA): </a:t>
            </a:r>
            <a:r>
              <a:rPr lang="en-US" altLang="zh-CN" sz="2000" dirty="0" smtClean="0"/>
              <a:t>The adversary has </a:t>
            </a:r>
            <a:r>
              <a:rPr lang="en-US" altLang="zh-CN" sz="2000" dirty="0"/>
              <a:t>a string of </a:t>
            </a:r>
            <a:r>
              <a:rPr lang="en-US" altLang="zh-CN" sz="2000" dirty="0" smtClean="0"/>
              <a:t>ciphertext.</a:t>
            </a:r>
            <a:endParaRPr lang="en-US" altLang="zh-C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Known </a:t>
            </a:r>
            <a:r>
              <a:rPr lang="en-US" altLang="zh-CN" sz="2000" b="1" dirty="0" smtClean="0"/>
              <a:t>Plaintext Attack (KPA): </a:t>
            </a:r>
            <a:r>
              <a:rPr lang="en-US" altLang="zh-CN" sz="2000" dirty="0" smtClean="0"/>
              <a:t>The adversary has a string of plaintext and the corresponding ciphertext.</a:t>
            </a:r>
            <a:endParaRPr lang="en-US" altLang="zh-C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Chosen </a:t>
            </a:r>
            <a:r>
              <a:rPr lang="en-US" altLang="zh-CN" sz="2000" b="1" dirty="0" smtClean="0"/>
              <a:t>Plaintext Attack (CPA): </a:t>
            </a:r>
            <a:r>
              <a:rPr lang="en-US" altLang="zh-CN" sz="2000" dirty="0" smtClean="0"/>
              <a:t>The adversary has temporary access to the      encryption machinery.</a:t>
            </a:r>
            <a:endParaRPr lang="en-US" altLang="zh-C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Chosen </a:t>
            </a:r>
            <a:r>
              <a:rPr lang="en-US" altLang="zh-CN" sz="2000" b="1" dirty="0" smtClean="0"/>
              <a:t>Ciphertext Attack (CCA): </a:t>
            </a:r>
            <a:r>
              <a:rPr lang="en-US" altLang="zh-CN" sz="2000" dirty="0" smtClean="0"/>
              <a:t>The adversary </a:t>
            </a:r>
            <a:r>
              <a:rPr lang="en-US" altLang="zh-CN" sz="2000" dirty="0"/>
              <a:t>has </a:t>
            </a:r>
            <a:r>
              <a:rPr lang="en-US" altLang="zh-CN" sz="2000" dirty="0" smtClean="0"/>
              <a:t>temporary </a:t>
            </a:r>
            <a:r>
              <a:rPr lang="en-US" altLang="zh-CN" sz="2000" dirty="0"/>
              <a:t>access to the </a:t>
            </a:r>
            <a:r>
              <a:rPr lang="en-US" altLang="zh-CN" sz="2000" dirty="0" smtClean="0"/>
              <a:t>      decryption machinery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Adversary’s Objectives</a:t>
            </a:r>
            <a:r>
              <a:rPr lang="en-US" altLang="zh-CN" sz="2400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: There are many. It may have one or more.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Determine the key that was used in encryption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Determine the plaintext for a given ciphertext</a:t>
            </a:r>
            <a:endParaRPr lang="en-US" altLang="zh-CN" sz="2000" dirty="0"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Attack Model and Objective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78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2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152DBE-021E-4C30-83AE-E6943413954F}"/>
                  </a:ext>
                </a:extLst>
              </p:cNvPr>
              <p:cNvSpPr txBox="1"/>
              <p:nvPr/>
            </p:nvSpPr>
            <p:spPr>
              <a:xfrm>
                <a:off x="1" y="852408"/>
                <a:ext cx="9143999" cy="578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b="1" dirty="0" smtClean="0"/>
                  <a:t>: </a:t>
                </a:r>
                <a:r>
                  <a:rPr lang="en-US" altLang="zh-CN" sz="2400" i="0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JBCRCLQRWCRVNBJENBWRWN </a:t>
                </a:r>
                <a:r>
                  <a:rPr lang="en-US" altLang="zh-CN" sz="2400" i="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is a ciphertext under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      </a:t>
                </a:r>
                <a:r>
                  <a:rPr lang="en-US" altLang="zh-CN" sz="2400" i="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shift cipher. Determine the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.</a:t>
                </a: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 latinLnBrk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=9;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the plaintext is 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stitch in 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time saves nine</a:t>
                </a:r>
                <a:endParaRPr lang="en-US" altLang="zh-CN" sz="20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152DBE-021E-4C30-83AE-E69434139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52408"/>
                <a:ext cx="9143999" cy="5780044"/>
              </a:xfrm>
              <a:prstGeom prst="rect">
                <a:avLst/>
              </a:prstGeom>
              <a:blipFill>
                <a:blip r:embed="rId2"/>
                <a:stretch>
                  <a:fillRect l="-1000" t="-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Cryptanalysis of Shift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54037" y="1763807"/>
              <a:ext cx="3435927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0912">
                      <a:extLst>
                        <a:ext uri="{9D8B030D-6E8A-4147-A177-3AD203B41FA5}">
                          <a16:colId xmlns:a16="http://schemas.microsoft.com/office/drawing/2014/main" val="2503244398"/>
                        </a:ext>
                      </a:extLst>
                    </a:gridCol>
                    <a:gridCol w="3215015">
                      <a:extLst>
                        <a:ext uri="{9D8B030D-6E8A-4147-A177-3AD203B41FA5}">
                          <a16:colId xmlns:a16="http://schemas.microsoft.com/office/drawing/2014/main" val="1547110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i="0" dirty="0" smtClean="0">
                              <a:latin typeface="Courier New" panose="02070309020205020404" pitchFamily="49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JBCRCLQRWCRVNBJENBWRWN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597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942251"/>
                  </p:ext>
                </p:extLst>
              </p:nvPr>
            </p:nvGraphicFramePr>
            <p:xfrm>
              <a:off x="2854037" y="1763807"/>
              <a:ext cx="3435927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0912">
                      <a:extLst>
                        <a:ext uri="{9D8B030D-6E8A-4147-A177-3AD203B41FA5}">
                          <a16:colId xmlns:a16="http://schemas.microsoft.com/office/drawing/2014/main" val="2503244398"/>
                        </a:ext>
                      </a:extLst>
                    </a:gridCol>
                    <a:gridCol w="3215015">
                      <a:extLst>
                        <a:ext uri="{9D8B030D-6E8A-4147-A177-3AD203B41FA5}">
                          <a16:colId xmlns:a16="http://schemas.microsoft.com/office/drawing/2014/main" val="1547110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6557" r="-147222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i="0" dirty="0" smtClean="0">
                              <a:latin typeface="Courier New" panose="02070309020205020404" pitchFamily="49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JBCRCLQRWCRVNBJENBWRWN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5976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854037" y="2162818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0" dirty="0" err="1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jbcrclqrwcrvnbjenbwrwn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854037" y="2561829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iabqbkpqvbqumaidmavqvm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854037" y="2960840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0" dirty="0" err="1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hzapajopuaptlzhclzupul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854037" y="3359851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0" dirty="0" err="1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gyzozinotzoskygbkytotk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854037" y="4556884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 err="1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dvwlwfklqwlphvdyhvqlqh</a:t>
                      </a:r>
                      <a:endParaRPr lang="en-US" altLang="zh-CN" sz="180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854037" y="4955895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 err="1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cuvkvejkpvkogucxgupkpg</a:t>
                      </a:r>
                      <a:endParaRPr lang="en-US" altLang="zh-CN" sz="180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854037" y="5354906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 err="1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btujudijoujnftbwftojof</a:t>
                      </a:r>
                      <a:endParaRPr lang="en-US" altLang="zh-CN" sz="180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854037" y="3758862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fxynyhmnsynrjxfajxsnsj</a:t>
                      </a:r>
                      <a:endParaRPr lang="en-US" altLang="zh-CN" sz="180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54037" y="4157873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ewxmxglmrxmqiweziwrmri</a:t>
                      </a:r>
                      <a:endParaRPr lang="en-US" altLang="zh-CN" sz="180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854037" y="5753912"/>
          <a:ext cx="343592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12">
                  <a:extLst>
                    <a:ext uri="{9D8B030D-6E8A-4147-A177-3AD203B41FA5}">
                      <a16:colId xmlns:a16="http://schemas.microsoft.com/office/drawing/2014/main" val="2503244398"/>
                    </a:ext>
                  </a:extLst>
                </a:gridCol>
                <a:gridCol w="3215015">
                  <a:extLst>
                    <a:ext uri="{9D8B030D-6E8A-4147-A177-3AD203B41FA5}">
                      <a16:colId xmlns:a16="http://schemas.microsoft.com/office/drawing/2014/main" val="154711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astitchintimesavesnine</a:t>
                      </a:r>
                      <a:endParaRPr lang="en-US" altLang="zh-CN" sz="1800" i="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9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5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152DBE-021E-4C30-83AE-E6943413954F}"/>
                  </a:ext>
                </a:extLst>
              </p:cNvPr>
              <p:cNvSpPr txBox="1"/>
              <p:nvPr/>
            </p:nvSpPr>
            <p:spPr>
              <a:xfrm>
                <a:off x="1" y="1499783"/>
                <a:ext cx="9143999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DEFINITION: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The </a:t>
                </a:r>
                <a:r>
                  <a:rPr lang="en-US" altLang="zh-CN" sz="2400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exhaustive search 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is an attack that tries all possible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     keys to see which one was used by the communicating parties.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Also called </a:t>
                </a:r>
                <a:r>
                  <a:rPr lang="en-US" altLang="zh-CN" sz="2000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brute-force attack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When to terminate the search?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Until </a:t>
                </a:r>
                <a:r>
                  <a:rPr lang="en-US" altLang="zh-CN" sz="20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a </a:t>
                </a:r>
                <a:r>
                  <a:rPr lang="en-US" altLang="zh-CN" sz="20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meaningful </a:t>
                </a:r>
                <a:r>
                  <a:rPr lang="en-US" altLang="zh-CN" sz="20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plaintext </a:t>
                </a:r>
                <a:r>
                  <a:rPr lang="en-US" altLang="zh-CN" sz="20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is </a:t>
                </a:r>
                <a:r>
                  <a:rPr lang="en-US" altLang="zh-CN" sz="20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obtained</a:t>
                </a:r>
                <a:r>
                  <a:rPr lang="en-US" altLang="zh-CN" sz="2000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.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E.g., meaningful words, sentence, articles,…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Sufficient </a:t>
                </a:r>
                <a:r>
                  <a:rPr lang="en-US" sz="2400" b="1" dirty="0"/>
                  <a:t>Key Space </a:t>
                </a:r>
                <a:r>
                  <a:rPr lang="en-US" sz="2400" b="1" dirty="0" smtClean="0"/>
                  <a:t>Principle: </a:t>
                </a:r>
                <a:r>
                  <a:rPr lang="en-US" altLang="zh-CN" sz="2400" dirty="0" smtClean="0"/>
                  <a:t>A cipher must  have </a:t>
                </a:r>
                <a:r>
                  <a:rPr lang="en-US" altLang="zh-CN" sz="2400" dirty="0"/>
                  <a:t>a key space that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sufficiently </a:t>
                </a:r>
                <a:r>
                  <a:rPr lang="en-US" altLang="zh-CN" sz="2400" dirty="0"/>
                  <a:t>large to </a:t>
                </a:r>
                <a:r>
                  <a:rPr lang="en-US" altLang="zh-CN" sz="2400" dirty="0" smtClean="0"/>
                  <a:t>make the </a:t>
                </a:r>
                <a:r>
                  <a:rPr lang="en-US" altLang="zh-CN" sz="2400" dirty="0"/>
                  <a:t>exhaustive </a:t>
                </a:r>
                <a:r>
                  <a:rPr lang="en-US" altLang="zh-CN" sz="2400" dirty="0" smtClean="0"/>
                  <a:t>search </a:t>
                </a:r>
                <a:r>
                  <a:rPr lang="en-US" altLang="zh-CN" sz="2400" dirty="0"/>
                  <a:t>attack infeasible.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should be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large enough to thwart brute-force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attack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shift cipher’s key space is too small.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Cannot thwart brute-force attack.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152DBE-021E-4C30-83AE-E69434139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99783"/>
                <a:ext cx="9143999" cy="4376583"/>
              </a:xfrm>
              <a:prstGeom prst="rect">
                <a:avLst/>
              </a:prstGeom>
              <a:blipFill>
                <a:blip r:embed="rId2"/>
                <a:stretch>
                  <a:fillRect l="-1000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Exhaustive Search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823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3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Probabilities of </a:t>
            </a:r>
            <a:r>
              <a:rPr lang="en-US" dirty="0" smtClean="0">
                <a:latin typeface="+mn-lt"/>
              </a:rPr>
              <a:t>English Letters</a:t>
            </a:r>
            <a:endParaRPr lang="en-US" dirty="0">
              <a:latin typeface="+mn-lt"/>
            </a:endParaRPr>
          </a:p>
        </p:txBody>
      </p:sp>
      <p:graphicFrame>
        <p:nvGraphicFramePr>
          <p:cNvPr id="8" name="Chart 7"/>
          <p:cNvGraphicFramePr/>
          <p:nvPr>
            <p:extLst/>
          </p:nvPr>
        </p:nvGraphicFramePr>
        <p:xfrm>
          <a:off x="563418" y="1257711"/>
          <a:ext cx="7543800" cy="2555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3928149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sz="2000" dirty="0" smtClean="0"/>
              <a:t>: occurs with probability about </a:t>
            </a:r>
            <a:r>
              <a:rPr lang="en-US" altLang="zh-CN" sz="2000" dirty="0" smtClean="0">
                <a:solidFill>
                  <a:srgbClr val="C00000"/>
                </a:solidFill>
              </a:rPr>
              <a:t>0.120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T,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A,O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I, N, S, H,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R: </a:t>
            </a:r>
            <a:r>
              <a:rPr lang="en-US" altLang="zh-CN" sz="2000" dirty="0" smtClean="0"/>
              <a:t>occurs with probability between </a:t>
            </a:r>
            <a:r>
              <a:rPr lang="en-US" altLang="zh-CN" sz="2000" dirty="0">
                <a:solidFill>
                  <a:srgbClr val="C00000"/>
                </a:solidFill>
              </a:rPr>
              <a:t>0.06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C00000"/>
                </a:solidFill>
              </a:rPr>
              <a:t>0.09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D,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L: </a:t>
            </a:r>
            <a:r>
              <a:rPr lang="en-US" altLang="zh-CN" sz="2000" dirty="0" smtClean="0"/>
              <a:t>occurs with probability </a:t>
            </a:r>
            <a:r>
              <a:rPr lang="en-US" altLang="zh-CN" sz="2000" dirty="0"/>
              <a:t>around </a:t>
            </a:r>
            <a:r>
              <a:rPr lang="en-US" altLang="zh-CN" sz="2000" dirty="0">
                <a:solidFill>
                  <a:srgbClr val="C00000"/>
                </a:solidFill>
              </a:rPr>
              <a:t>0.04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C,U,M,W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F, G,Y, P,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B: </a:t>
            </a:r>
            <a:r>
              <a:rPr lang="en-US" altLang="zh-CN" sz="2000" dirty="0" smtClean="0"/>
              <a:t>occurs with </a:t>
            </a:r>
            <a:r>
              <a:rPr lang="en-US" altLang="zh-CN" sz="2000" dirty="0"/>
              <a:t>probability between </a:t>
            </a:r>
            <a:r>
              <a:rPr lang="en-US" altLang="zh-CN" sz="2000" dirty="0">
                <a:solidFill>
                  <a:srgbClr val="C00000"/>
                </a:solidFill>
              </a:rPr>
              <a:t>0.015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C00000"/>
                </a:solidFill>
              </a:rPr>
              <a:t>0.028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V, K, J,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X,Q,Z: </a:t>
            </a:r>
            <a:r>
              <a:rPr lang="en-US" altLang="zh-CN" sz="2000" dirty="0" smtClean="0"/>
              <a:t>occurs with probability </a:t>
            </a:r>
            <a:r>
              <a:rPr lang="en-US" altLang="zh-CN" sz="2000" dirty="0"/>
              <a:t>less than </a:t>
            </a:r>
            <a:r>
              <a:rPr lang="en-US" altLang="zh-CN" sz="2000" dirty="0">
                <a:solidFill>
                  <a:srgbClr val="C00000"/>
                </a:solidFill>
              </a:rPr>
              <a:t>0.01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6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67816"/>
            <a:ext cx="9144000" cy="317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The </a:t>
            </a:r>
            <a:r>
              <a:rPr lang="en-US" altLang="zh-CN" sz="2400" b="1" dirty="0"/>
              <a:t>30 </a:t>
            </a:r>
            <a:r>
              <a:rPr lang="en-US" altLang="zh-CN" sz="2400" b="1" dirty="0" smtClean="0"/>
              <a:t>most common digrams (</a:t>
            </a:r>
            <a:r>
              <a:rPr lang="en-US" altLang="zh-CN" sz="2400" b="1" dirty="0"/>
              <a:t>in </a:t>
            </a:r>
            <a:r>
              <a:rPr lang="en-US" altLang="zh-CN" sz="2400" b="1" dirty="0" smtClean="0"/>
              <a:t>decreasing order</a:t>
            </a:r>
            <a:r>
              <a:rPr lang="en-US" altLang="zh-CN" sz="2400" b="1" dirty="0"/>
              <a:t>):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TH, HE, IN, ER, AN, RE, ED</a:t>
            </a: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ON</a:t>
            </a:r>
            <a:r>
              <a:rPr lang="en-US" altLang="zh-CN" sz="24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ES, ST,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EN, AT, TO, NT, HA, ND</a:t>
            </a: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OU</a:t>
            </a:r>
            <a:r>
              <a:rPr lang="en-US" altLang="zh-CN" sz="24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EA, NG, </a:t>
            </a: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AS,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OR, TI, IS, ET, IT, AR, TE, SE, HI, OF.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The 12 most common trigrams:</a:t>
            </a:r>
            <a:endParaRPr lang="en-US" altLang="zh-CN" sz="2400" b="1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THE</a:t>
            </a:r>
            <a:r>
              <a:rPr lang="en-US" altLang="zh-CN" sz="24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ING, AND, HER, ERE, ENT,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THA, NTH</a:t>
            </a: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WAS</a:t>
            </a:r>
            <a:r>
              <a:rPr lang="en-US" altLang="zh-CN" sz="24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ETH, FOR, DTH.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latin typeface="+mn-lt"/>
              </a:rPr>
              <a:t>Digrams and Trigrams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18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7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Affine Cipher</a:t>
            </a:r>
            <a:endParaRPr lang="en-US" dirty="0"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940046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EXAMPLE</a:t>
            </a:r>
            <a:r>
              <a:rPr lang="en-US" altLang="zh-CN" sz="2400" b="1" dirty="0" smtClean="0"/>
              <a:t>: </a:t>
            </a:r>
            <a:r>
              <a:rPr lang="en-US" altLang="zh-CN" sz="2400" dirty="0" smtClean="0"/>
              <a:t>Decrypt the following ciphertext in the affine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FMXVEDKAPHFERBNDKRXRSREFMORUD</a:t>
            </a:r>
            <a:endParaRPr lang="en-US" altLang="zh-CN" sz="2400" b="1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SDKDVSHVUFEDKAPRKDLYEVLRHHRH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1756" y="2446156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92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76038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letter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1756" y="3349328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92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76038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letter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400926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780094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3400926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269833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145155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028168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900284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028168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/>
              <p:cNvSpPr txBox="1"/>
              <p:nvPr/>
            </p:nvSpPr>
            <p:spPr>
              <a:xfrm>
                <a:off x="0" y="4164519"/>
                <a:ext cx="45623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R; t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4→17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19→3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⋅4+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=17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⋅19+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=3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=19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No,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,26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≠1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4519"/>
                <a:ext cx="4562375" cy="2308324"/>
              </a:xfrm>
              <a:prstGeom prst="rect">
                <a:avLst/>
              </a:prstGeom>
              <a:blipFill>
                <a:blip r:embed="rId2"/>
                <a:stretch>
                  <a:fillRect b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"/>
              <p:cNvSpPr txBox="1"/>
              <p:nvPr/>
            </p:nvSpPr>
            <p:spPr>
              <a:xfrm>
                <a:off x="4541532" y="4164519"/>
                <a:ext cx="45623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R; t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4→17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19→4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⋅4+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=17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⋅19+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=4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=13,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=17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No,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,26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≠1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32" y="4164519"/>
                <a:ext cx="4562375" cy="2308324"/>
              </a:xfrm>
              <a:prstGeom prst="rect">
                <a:avLst/>
              </a:prstGeom>
              <a:blipFill>
                <a:blip r:embed="rId3"/>
                <a:stretch>
                  <a:fillRect b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9475CD-977F-45CA-B654-2B22B7D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 smtClean="0">
                <a:latin typeface="+mn-lt"/>
              </a:rPr>
              <a:t>Vigenère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1112583"/>
                <a:ext cx="9144000" cy="412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2.3: 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Vigenère</a:t>
                </a:r>
                <a:r>
                  <a:rPr lang="en-US" altLang="zh-CN" sz="2400" dirty="0" smtClean="0"/>
                  <a:t> Cipher, a generalization of shift cipher)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pl-PL" sz="2000" i="1" dirty="0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pl-PL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 smtClean="0"/>
                  <a:t> is an integer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Encryption</a:t>
                </a:r>
                <a:r>
                  <a:rPr lang="en-US" altLang="zh-CN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Decryption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REMARK: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 smtClean="0"/>
                  <a:t> are represented as strings of English letters.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cipher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secure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"</m:t>
                    </m:r>
                  </m:oMath>
                </a14:m>
                <a:endParaRPr lang="en-US" altLang="zh-CN" sz="24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REMARK: 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The length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are not limited to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thiscryptosystemisnot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secure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"</m:t>
                    </m:r>
                  </m:oMath>
                </a14:m>
                <a:endParaRPr lang="en-US" altLang="zh-CN" sz="24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2583"/>
                <a:ext cx="9144000" cy="4124462"/>
              </a:xfrm>
              <a:prstGeom prst="rect">
                <a:avLst/>
              </a:prstGeom>
              <a:blipFill>
                <a:blip r:embed="rId2"/>
                <a:stretch>
                  <a:fillRect l="-1000" t="-148" b="-2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8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Cryptanalysis of the Affine Cipher</a:t>
            </a:r>
            <a:endParaRPr lang="en-US" dirty="0"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940046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EXAMPLE</a:t>
            </a:r>
            <a:r>
              <a:rPr lang="en-US" altLang="zh-CN" sz="2400" b="1" dirty="0"/>
              <a:t>: </a:t>
            </a:r>
            <a:r>
              <a:rPr lang="en-US" altLang="zh-CN" sz="2400" dirty="0"/>
              <a:t>Decrypt the following ciphertext in </a:t>
            </a:r>
            <a:r>
              <a:rPr lang="en-US" altLang="zh-CN" sz="2400" dirty="0" smtClean="0"/>
              <a:t>the affine </a:t>
            </a:r>
            <a:r>
              <a:rPr lang="en-US" altLang="zh-CN" sz="2400" dirty="0"/>
              <a:t>cipher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FMXVEDKAPHFERBNDKRXRSREFMORUD</a:t>
            </a:r>
            <a:endParaRPr lang="en-US" altLang="zh-CN" sz="2400" b="1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SDKDVSHVUFEDKAPRKDLYEVLRHHRH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1756" y="2446156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92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76038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letter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1756" y="3349328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92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76038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letter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400926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780094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3400926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269833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145155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028168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900284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028168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/>
              <p:cNvSpPr txBox="1"/>
              <p:nvPr/>
            </p:nvSpPr>
            <p:spPr>
              <a:xfrm>
                <a:off x="0" y="4164519"/>
                <a:ext cx="45623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R; t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H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4→17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19→7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⋅4+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=17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⋅19+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=7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=8,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=11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No,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,26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≠1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4519"/>
                <a:ext cx="4562375" cy="2308324"/>
              </a:xfrm>
              <a:prstGeom prst="rect">
                <a:avLst/>
              </a:prstGeom>
              <a:blipFill>
                <a:blip r:embed="rId2"/>
                <a:stretch>
                  <a:fillRect b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"/>
              <p:cNvSpPr txBox="1"/>
              <p:nvPr/>
            </p:nvSpPr>
            <p:spPr>
              <a:xfrm>
                <a:off x="4541532" y="4164519"/>
                <a:ext cx="45623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R; t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K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4→17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19→10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⋅4+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=17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⋅19+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=10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=5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Seems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good?</a:t>
                </a:r>
              </a:p>
            </p:txBody>
          </p:sp>
        </mc:Choice>
        <mc:Fallback xmlns="">
          <p:sp>
            <p:nvSpPr>
              <p:cNvPr id="1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32" y="4164519"/>
                <a:ext cx="4562375" cy="2308324"/>
              </a:xfrm>
              <a:prstGeom prst="rect">
                <a:avLst/>
              </a:prstGeom>
              <a:blipFill>
                <a:blip r:embed="rId3"/>
                <a:stretch>
                  <a:fillRect b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05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Affine Cipher</a:t>
            </a:r>
            <a:endParaRPr lang="en-US" dirty="0"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940046"/>
            <a:ext cx="9144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EXAMPLE</a:t>
            </a:r>
            <a:r>
              <a:rPr lang="en-US" altLang="zh-CN" sz="2400" b="1" dirty="0"/>
              <a:t>: </a:t>
            </a:r>
            <a:r>
              <a:rPr lang="en-US" altLang="zh-CN" sz="2400" dirty="0"/>
              <a:t>Decrypt the following ciphertext </a:t>
            </a:r>
            <a:r>
              <a:rPr lang="en-US" altLang="zh-CN" sz="2400" dirty="0" smtClean="0"/>
              <a:t>in the </a:t>
            </a:r>
            <a:r>
              <a:rPr lang="en-US" altLang="zh-CN" sz="2400" dirty="0"/>
              <a:t>affine </a:t>
            </a:r>
            <a:r>
              <a:rPr lang="en-US" altLang="zh-CN" sz="2400" dirty="0" smtClean="0"/>
              <a:t>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FMXVEDKAPHFERBNDKRXRSREFMORUD</a:t>
            </a:r>
            <a:endParaRPr lang="en-US" altLang="zh-CN" sz="2400" b="1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SDKDVSHVUFEDKAPRKDLYEVLRHHRH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1756" y="2446156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92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76038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letter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1756" y="3349328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92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76038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letter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3" name="Frame 2"/>
          <p:cNvSpPr/>
          <p:nvPr/>
        </p:nvSpPr>
        <p:spPr>
          <a:xfrm>
            <a:off x="3400926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780094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3400926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269833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145155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028168" y="2456593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900284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028168" y="3359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/>
              <p:cNvSpPr txBox="1"/>
              <p:nvPr/>
            </p:nvSpPr>
            <p:spPr>
              <a:xfrm>
                <a:off x="0" y="4164519"/>
                <a:ext cx="5091764" cy="219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Try to decrypt the entire ciphertext with (3,5)?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=9(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−5)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zh-CN" b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algorithms </a:t>
                </a:r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are quite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general </a:t>
                </a:r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definitions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b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of arithmetic </a:t>
                </a:r>
                <a:r>
                  <a:rPr lang="en-US" altLang="zh-CN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processes</a:t>
                </a:r>
                <a:r>
                  <a:rPr lang="en-US" altLang="zh-CN" b="1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4519"/>
                <a:ext cx="5091764" cy="2197525"/>
              </a:xfrm>
              <a:prstGeom prst="rect">
                <a:avLst/>
              </a:prstGeom>
              <a:blipFill>
                <a:blip r:embed="rId2"/>
                <a:stretch>
                  <a:fillRect b="-2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"/>
              <p:cNvSpPr txBox="1"/>
              <p:nvPr/>
            </p:nvSpPr>
            <p:spPr>
              <a:xfrm>
                <a:off x="4541532" y="4164519"/>
                <a:ext cx="45623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R; t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K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4→17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19→10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⋅4+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=17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⋅19+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=10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=5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Seems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good?</a:t>
                </a:r>
              </a:p>
            </p:txBody>
          </p:sp>
        </mc:Choice>
        <mc:Fallback xmlns="">
          <p:sp>
            <p:nvSpPr>
              <p:cNvPr id="1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32" y="4164519"/>
                <a:ext cx="4562375" cy="2308324"/>
              </a:xfrm>
              <a:prstGeom prst="rect">
                <a:avLst/>
              </a:prstGeom>
              <a:blipFill>
                <a:blip r:embed="rId3"/>
                <a:stretch>
                  <a:fillRect b="-2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41620" y="4620126"/>
            <a:ext cx="149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√ Key is correct!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EB057-AD54-4B76-A41C-A2B89341FDE1}"/>
                  </a:ext>
                </a:extLst>
              </p:cNvPr>
              <p:cNvSpPr txBox="1"/>
              <p:nvPr/>
            </p:nvSpPr>
            <p:spPr>
              <a:xfrm>
                <a:off x="1" y="929404"/>
                <a:ext cx="9143999" cy="201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0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cipher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thiscryptosystemisnotsecure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"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Convert the key to residues mod 26: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=(2, 8, 15, 7, 4, 17)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</a:t>
                </a:r>
                <a:r>
                  <a:rPr lang="en-US" altLang="zh-CN" sz="2000" dirty="0" smtClean="0"/>
                  <a:t>onvert </a:t>
                </a:r>
                <a:r>
                  <a:rPr lang="en-US" altLang="zh-CN" sz="2000" dirty="0"/>
                  <a:t>the plaintext elements to residues modulo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Split the plaintext elements into blocks of size 6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Encrypt each block with the key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EB057-AD54-4B76-A41C-A2B89341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929404"/>
                <a:ext cx="9143999" cy="2012859"/>
              </a:xfrm>
              <a:prstGeom prst="rect">
                <a:avLst/>
              </a:prstGeom>
              <a:blipFill>
                <a:blip r:embed="rId2"/>
                <a:stretch>
                  <a:fillRect l="-1000" t="-302" b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79475CD-977F-45CA-B654-2B22B7D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>
                <a:latin typeface="+mn-lt"/>
              </a:rPr>
              <a:t>Vigenère</a:t>
            </a:r>
            <a:r>
              <a:rPr lang="en-US" altLang="zh-CN" dirty="0">
                <a:latin typeface="+mn-lt"/>
              </a:rPr>
              <a:t> Cipher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46860" y="3175551"/>
          <a:ext cx="67870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83">
                  <a:extLst>
                    <a:ext uri="{9D8B030D-6E8A-4147-A177-3AD203B41FA5}">
                      <a16:colId xmlns:a16="http://schemas.microsoft.com/office/drawing/2014/main" val="445496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895416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19639249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93880550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73218963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698480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99293760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77243965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982536983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16026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410388606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32356514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6320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0832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846860" y="4877336"/>
          <a:ext cx="735746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33">
                  <a:extLst>
                    <a:ext uri="{9D8B030D-6E8A-4147-A177-3AD203B41FA5}">
                      <a16:colId xmlns:a16="http://schemas.microsoft.com/office/drawing/2014/main" val="3517236322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30254836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84953159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709447324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382992976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361212640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280287691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991469299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33953587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569817681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129511592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74294397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6922256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75525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204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023980" y="2976688"/>
            <a:ext cx="34350" cy="14320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46860" y="3484504"/>
          <a:ext cx="67870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83">
                  <a:extLst>
                    <a:ext uri="{9D8B030D-6E8A-4147-A177-3AD203B41FA5}">
                      <a16:colId xmlns:a16="http://schemas.microsoft.com/office/drawing/2014/main" val="9868282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8853136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640038124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718839146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85790134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003709967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06060451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768722173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959473408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749315670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21757623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90053844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14083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4664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46860" y="5186289"/>
          <a:ext cx="735746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33">
                  <a:extLst>
                    <a:ext uri="{9D8B030D-6E8A-4147-A177-3AD203B41FA5}">
                      <a16:colId xmlns:a16="http://schemas.microsoft.com/office/drawing/2014/main" val="3956608541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690769756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506019302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324434618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153526389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697821831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668680440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79576474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61674085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84702186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4162145432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94308872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698767918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63397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2724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46860" y="3793457"/>
          <a:ext cx="67870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83">
                  <a:extLst>
                    <a:ext uri="{9D8B030D-6E8A-4147-A177-3AD203B41FA5}">
                      <a16:colId xmlns:a16="http://schemas.microsoft.com/office/drawing/2014/main" val="737078798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810896925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913298337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436040735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79803684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760266930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9550217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42105449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972395325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852102338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4146665464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1399712763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75790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3357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46860" y="5495242"/>
          <a:ext cx="735746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33">
                  <a:extLst>
                    <a:ext uri="{9D8B030D-6E8A-4147-A177-3AD203B41FA5}">
                      <a16:colId xmlns:a16="http://schemas.microsoft.com/office/drawing/2014/main" val="2512382604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852242715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74324393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164925899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031350834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99184535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656278890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988638326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605018976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397096069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52338718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477455526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75043816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47845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08204"/>
                  </a:ext>
                </a:extLst>
              </a:tr>
            </a:tbl>
          </a:graphicData>
        </a:graphic>
      </p:graphicFrame>
      <p:graphicFrame>
        <p:nvGraphicFramePr>
          <p:cNvPr id="14" name="表格 1"/>
          <p:cNvGraphicFramePr>
            <a:graphicFrameLocks noGrp="1"/>
          </p:cNvGraphicFramePr>
          <p:nvPr>
            <p:extLst/>
          </p:nvPr>
        </p:nvGraphicFramePr>
        <p:xfrm>
          <a:off x="846860" y="2866598"/>
          <a:ext cx="67870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83">
                  <a:extLst>
                    <a:ext uri="{9D8B030D-6E8A-4147-A177-3AD203B41FA5}">
                      <a16:colId xmlns:a16="http://schemas.microsoft.com/office/drawing/2014/main" val="445496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895416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19639249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93880550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73218963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698480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99293760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77243965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982536983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16026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410388606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32356514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6320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08320"/>
                  </a:ext>
                </a:extLst>
              </a:tr>
            </a:tbl>
          </a:graphicData>
        </a:graphic>
      </p:graphicFrame>
      <p:graphicFrame>
        <p:nvGraphicFramePr>
          <p:cNvPr id="15" name="表格 1"/>
          <p:cNvGraphicFramePr>
            <a:graphicFrameLocks noGrp="1"/>
          </p:cNvGraphicFramePr>
          <p:nvPr>
            <p:extLst/>
          </p:nvPr>
        </p:nvGraphicFramePr>
        <p:xfrm>
          <a:off x="846860" y="4102410"/>
          <a:ext cx="67870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83">
                  <a:extLst>
                    <a:ext uri="{9D8B030D-6E8A-4147-A177-3AD203B41FA5}">
                      <a16:colId xmlns:a16="http://schemas.microsoft.com/office/drawing/2014/main" val="445496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895416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19639249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93880550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73218963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698480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99293760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77243965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982536983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116026891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410388606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3323565142"/>
                    </a:ext>
                  </a:extLst>
                </a:gridCol>
                <a:gridCol w="522083">
                  <a:extLst>
                    <a:ext uri="{9D8B030D-6E8A-4147-A177-3AD203B41FA5}">
                      <a16:colId xmlns:a16="http://schemas.microsoft.com/office/drawing/2014/main" val="26320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08320"/>
                  </a:ext>
                </a:extLst>
              </a:tr>
            </a:tbl>
          </a:graphicData>
        </a:graphic>
      </p:graphicFrame>
      <p:graphicFrame>
        <p:nvGraphicFramePr>
          <p:cNvPr id="18" name="表格 2"/>
          <p:cNvGraphicFramePr>
            <a:graphicFrameLocks noGrp="1"/>
          </p:cNvGraphicFramePr>
          <p:nvPr>
            <p:extLst/>
          </p:nvPr>
        </p:nvGraphicFramePr>
        <p:xfrm>
          <a:off x="846860" y="4568383"/>
          <a:ext cx="735746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33">
                  <a:extLst>
                    <a:ext uri="{9D8B030D-6E8A-4147-A177-3AD203B41FA5}">
                      <a16:colId xmlns:a16="http://schemas.microsoft.com/office/drawing/2014/main" val="3517236322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30254836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84953159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709447324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382992976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361212640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280287691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991469299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33953587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569817681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129511592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74294397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6922256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75525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20401"/>
                  </a:ext>
                </a:extLst>
              </a:tr>
            </a:tbl>
          </a:graphicData>
        </a:graphic>
      </p:graphicFrame>
      <p:graphicFrame>
        <p:nvGraphicFramePr>
          <p:cNvPr id="19" name="表格 2"/>
          <p:cNvGraphicFramePr>
            <a:graphicFrameLocks noGrp="1"/>
          </p:cNvGraphicFramePr>
          <p:nvPr>
            <p:extLst/>
          </p:nvPr>
        </p:nvGraphicFramePr>
        <p:xfrm>
          <a:off x="846860" y="5804197"/>
          <a:ext cx="735746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33">
                  <a:extLst>
                    <a:ext uri="{9D8B030D-6E8A-4147-A177-3AD203B41FA5}">
                      <a16:colId xmlns:a16="http://schemas.microsoft.com/office/drawing/2014/main" val="3517236322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30254836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84953159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709447324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382992976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361212640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280287691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991469299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33953587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569817681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1129511592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742943977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369222563"/>
                    </a:ext>
                  </a:extLst>
                </a:gridCol>
                <a:gridCol w="525533">
                  <a:extLst>
                    <a:ext uri="{9D8B030D-6E8A-4147-A177-3AD203B41FA5}">
                      <a16:colId xmlns:a16="http://schemas.microsoft.com/office/drawing/2014/main" val="275525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zh-CN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2040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132019" y="2976688"/>
            <a:ext cx="34350" cy="14320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3552923" y="4666944"/>
            <a:ext cx="34350" cy="14320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6688675" y="4666944"/>
            <a:ext cx="34350" cy="14320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60010" y="2535470"/>
                <a:ext cx="4553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“VPXZGIAXIVWPUBTTMJPWIZITWZT”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010" y="2535470"/>
                <a:ext cx="4553619" cy="369332"/>
              </a:xfrm>
              <a:prstGeom prst="rect">
                <a:avLst/>
              </a:prstGeom>
              <a:blipFill>
                <a:blip r:embed="rId3"/>
                <a:stretch>
                  <a:fillRect t="-8197" r="-13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8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2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Block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22921"/>
                <a:ext cx="9144000" cy="4958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In the cryptosystems we have studied so far, successive 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plaintext elements are encrypted </a:t>
                </a:r>
                <a:r>
                  <a:rPr lang="en-US" altLang="zh-CN" sz="2400" dirty="0"/>
                  <a:t>using the </a:t>
                </a:r>
                <a:r>
                  <a:rPr lang="en-US" altLang="zh-CN" sz="2400" dirty="0" smtClean="0"/>
                  <a:t>same </a:t>
                </a:r>
                <a:r>
                  <a:rPr lang="en-US" altLang="zh-CN" sz="2400" dirty="0"/>
                  <a:t>key,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. That is,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the </a:t>
                </a:r>
                <a:r>
                  <a:rPr lang="en-US" altLang="zh-CN" sz="2400" dirty="0"/>
                  <a:t>ciphertext string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is obtained </a:t>
                </a:r>
                <a:r>
                  <a:rPr lang="en-US" altLang="zh-CN" sz="2400" dirty="0" smtClean="0"/>
                  <a:t>as follows</a:t>
                </a:r>
                <a:r>
                  <a:rPr lang="en-US" altLang="zh-CN" sz="2400" dirty="0"/>
                  <a:t>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. .=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 err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 err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. .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Cryptosystems </a:t>
                </a:r>
                <a:r>
                  <a:rPr lang="en-US" altLang="zh-CN" sz="2400" dirty="0"/>
                  <a:t>of this type are often called </a:t>
                </a:r>
                <a:r>
                  <a:rPr lang="en-US" altLang="zh-CN" sz="2400" b="1" dirty="0"/>
                  <a:t>block </a:t>
                </a:r>
                <a:r>
                  <a:rPr lang="en-US" altLang="zh-CN" sz="2400" b="1" dirty="0" smtClean="0"/>
                  <a:t>ciphers</a:t>
                </a:r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</a:t>
                </a:r>
                <a:r>
                  <a:rPr lang="en-US" altLang="zh-CN" sz="2400" dirty="0" smtClean="0"/>
                  <a:t>: The ciphers we have studied so far are all block ciphers.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Shift cipher: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…)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Affine cipher: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,…)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Hill cipher: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Substitution cipher: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Permutation cipher: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/>
                  <a:t>Vigenère</a:t>
                </a:r>
                <a:r>
                  <a:rPr lang="en-US" altLang="zh-CN" sz="2000" dirty="0"/>
                  <a:t> c</a:t>
                </a:r>
                <a:r>
                  <a:rPr lang="en-US" altLang="zh-CN" sz="2000" dirty="0" smtClean="0"/>
                  <a:t>ipher: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2921"/>
                <a:ext cx="9144000" cy="4958986"/>
              </a:xfrm>
              <a:prstGeom prst="rect">
                <a:avLst/>
              </a:prstGeom>
              <a:blipFill>
                <a:blip r:embed="rId2"/>
                <a:stretch>
                  <a:fillRect l="-1000" t="-123" b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1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0" y="1498310"/>
                <a:ext cx="9144000" cy="397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/>
                  <a:t>A </a:t>
                </a:r>
                <a:r>
                  <a:rPr lang="en-US" altLang="zh-CN" sz="2400" b="1" dirty="0"/>
                  <a:t>synchronous </a:t>
                </a:r>
                <a:r>
                  <a:rPr lang="en-US" altLang="zh-CN" sz="2400" b="1" dirty="0" smtClean="0"/>
                  <a:t>stream cipher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 smtClean="0"/>
                  <a:t>: a plaintext space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dirty="0" smtClean="0"/>
                  <a:t>: a ciphertext space</a:t>
                </a:r>
                <a:endParaRPr lang="en-US" altLang="zh-CN" sz="2000" dirty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/>
                  <a:t>: a key space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/>
                  <a:t> a keystream </a:t>
                </a:r>
                <a:r>
                  <a:rPr lang="en-US" altLang="zh-CN" sz="2000" dirty="0"/>
                  <a:t>alphabet</a:t>
                </a:r>
                <a:endParaRPr lang="en-US" altLang="zh-CN" sz="20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 smtClean="0"/>
                  <a:t>: a keystream generator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⋯∈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altLang="zh-CN" sz="2000" i="1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 contains an encryption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altLang="zh-CN" sz="20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 smtClean="0"/>
                  <a:t> contains a decryption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1" dirty="0" smtClean="0"/>
                  <a:t>CORRECTNESS: </a:t>
                </a:r>
                <a:r>
                  <a:rPr lang="en-US" altLang="zh-CN" sz="200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zh-CN" sz="2000" b="1" dirty="0" smtClean="0"/>
                  <a:t>,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8310"/>
                <a:ext cx="9144000" cy="3976730"/>
              </a:xfrm>
              <a:prstGeom prst="rect">
                <a:avLst/>
              </a:prstGeom>
              <a:blipFill>
                <a:blip r:embed="rId2"/>
                <a:stretch>
                  <a:fillRect l="-1000" t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Stream Cipher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66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06" y="4069181"/>
            <a:ext cx="6854626" cy="181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0" y="1113298"/>
                <a:ext cx="9144000" cy="3196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Linear Recurrence of Degree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: Given a tuple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bits,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generate a key stream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400" dirty="0" smtClean="0"/>
                  <a:t> of infinite length as follows: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+2, …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are constants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</a:t>
                </a:r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=4,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=(1,1,0,0)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=(1,0,0,0)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the keystream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100010011010111⋯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3298"/>
                <a:ext cx="9144000" cy="3196516"/>
              </a:xfrm>
              <a:prstGeom prst="rect">
                <a:avLst/>
              </a:prstGeom>
              <a:blipFill>
                <a:blip r:embed="rId3"/>
                <a:stretch>
                  <a:fillRect l="-1000" t="-191" b="-1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Keystream Generator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4137" y="5521657"/>
            <a:ext cx="63555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 smtClean="0"/>
              <a:t>Linear Feedback Shift Register (LFSR) for the above generator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45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940844"/>
                <a:ext cx="9144000" cy="533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 smtClean="0"/>
                  <a:t>: A </a:t>
                </a:r>
                <a:r>
                  <a:rPr lang="en-US" altLang="zh-CN" sz="2400" b="1" dirty="0"/>
                  <a:t>non-synchronous </a:t>
                </a:r>
                <a:r>
                  <a:rPr lang="en-US" altLang="zh-CN" sz="2400" b="1" dirty="0" smtClean="0"/>
                  <a:t>stream </a:t>
                </a:r>
                <a:r>
                  <a:rPr lang="en-US" altLang="zh-CN" sz="2400" b="1" dirty="0"/>
                  <a:t>cipher </a:t>
                </a:r>
                <a:r>
                  <a:rPr lang="en-US" altLang="zh-CN" sz="2400" dirty="0"/>
                  <a:t>is a </a:t>
                </a:r>
                <a:r>
                  <a:rPr lang="en-US" altLang="zh-CN" sz="2400" dirty="0" smtClean="0"/>
                  <a:t>stream </a:t>
                </a:r>
                <a:r>
                  <a:rPr lang="en-US" altLang="zh-CN" sz="2400" dirty="0"/>
                  <a:t>cipher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in </a:t>
                </a:r>
                <a:r>
                  <a:rPr lang="en-US" altLang="zh-CN" sz="2400" dirty="0"/>
                  <a:t>which each </a:t>
                </a:r>
                <a:r>
                  <a:rPr lang="en-US" altLang="zh-CN" sz="2400" dirty="0" smtClean="0"/>
                  <a:t>keystream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depends on previous plaintext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or </a:t>
                </a:r>
                <a:r>
                  <a:rPr lang="en-US" altLang="zh-CN" sz="2400" dirty="0"/>
                  <a:t>ciphertext </a:t>
                </a:r>
                <a:r>
                  <a:rPr lang="en-US" altLang="zh-CN" sz="2400" dirty="0" smtClean="0"/>
                  <a:t>elements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as well as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the </a:t>
                </a:r>
                <a:r>
                  <a:rPr lang="en-US" altLang="zh-CN" sz="2400" dirty="0"/>
                  <a:t>key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.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2.7: 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Autokey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Cipher, a generalization of shift cipher)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=8,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0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rendezvous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=(17,4,13,3,4,25,21,14,20,18)</m:t>
                    </m:r>
                  </m:oMath>
                </a14:m>
                <a:endParaRPr lang="en-US" altLang="zh-CN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Key stream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(8,17,4,13,3,4,25,21,14,20)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Ciphertext is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25,21,17,16,7,3,20,9,8,12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ZVRQHDUJIM</a:t>
                </a: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0844"/>
                <a:ext cx="9144000" cy="5336846"/>
              </a:xfrm>
              <a:prstGeom prst="rect">
                <a:avLst/>
              </a:prstGeom>
              <a:blipFill>
                <a:blip r:embed="rId2"/>
                <a:stretch>
                  <a:fillRect l="-1000" t="-114" b="-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mtClean="0">
                <a:latin typeface="+mn-lt"/>
              </a:rPr>
              <a:t>Stream </a:t>
            </a:r>
            <a:r>
              <a:rPr lang="en-US" altLang="zh-CN" dirty="0" smtClean="0">
                <a:latin typeface="+mn-lt"/>
              </a:rPr>
              <a:t>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11433" y="358334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33" y="3583346"/>
                <a:ext cx="1078790" cy="277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04501" y="358334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01" y="3583346"/>
                <a:ext cx="1078790" cy="277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97569" y="358334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569" y="3583346"/>
                <a:ext cx="1078790" cy="277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90637" y="358334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637" y="3583346"/>
                <a:ext cx="1078790" cy="2774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83705" y="358334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05" y="3583346"/>
                <a:ext cx="1078790" cy="2774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311433" y="3970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𝑲</m:t>
                      </m:r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33" y="3970696"/>
                <a:ext cx="1078790" cy="2774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612384" y="3970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84" y="3970696"/>
                <a:ext cx="1078790" cy="2774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913335" y="3970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35" y="3970696"/>
                <a:ext cx="1078790" cy="2774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5214286" y="3970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286" y="3970696"/>
                <a:ext cx="1078790" cy="2774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6515239" y="3970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39" y="3970696"/>
                <a:ext cx="1078790" cy="2774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311433" y="4351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𝑲</m:t>
                      </m:r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33" y="4351696"/>
                <a:ext cx="1078790" cy="2774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2612384" y="4351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84" y="4351696"/>
                <a:ext cx="1078790" cy="2774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3913335" y="4351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35" y="4351696"/>
                <a:ext cx="1078790" cy="2774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5214286" y="4351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286" y="4351696"/>
                <a:ext cx="1078790" cy="2774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6515239" y="4351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200" b="1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39" y="4351696"/>
                <a:ext cx="1078790" cy="2774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1311433" y="47453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𝑲</m:t>
                      </m:r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33" y="4745396"/>
                <a:ext cx="1078790" cy="2774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2612384" y="47453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84" y="4745396"/>
                <a:ext cx="1078790" cy="27740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3913335" y="47453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35" y="4745396"/>
                <a:ext cx="1078790" cy="27740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214286" y="47453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286" y="4745396"/>
                <a:ext cx="1078790" cy="27740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6515239" y="47453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39" y="4745396"/>
                <a:ext cx="1078790" cy="2774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7776773" y="358334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⋯</m:t>
                      </m:r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73" y="3583346"/>
                <a:ext cx="1078790" cy="27740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7776773" y="3970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⋯</m:t>
                      </m:r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73" y="3970696"/>
                <a:ext cx="1078790" cy="27740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7776773" y="43516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⋯</m:t>
                      </m:r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73" y="4351696"/>
                <a:ext cx="1078790" cy="27740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7776773" y="4745396"/>
                <a:ext cx="1078790" cy="2774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⋯</m:t>
                      </m:r>
                    </m:oMath>
                  </m:oMathPara>
                </a14:m>
                <a:endParaRPr lang="zh-CN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73" y="4745396"/>
                <a:ext cx="1078790" cy="27740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82862" y="3557708"/>
            <a:ext cx="8213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plaintext</a:t>
            </a:r>
            <a:endParaRPr lang="zh-CN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11336" y="3941014"/>
            <a:ext cx="9644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mtClean="0"/>
              <a:t>keystream</a:t>
            </a:r>
            <a:endParaRPr lang="zh-CN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16882" y="4352028"/>
            <a:ext cx="9533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ciphertext</a:t>
            </a:r>
            <a:endParaRPr lang="zh-CN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82862" y="4716864"/>
            <a:ext cx="8213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plaintext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1" grpId="0" animBg="1"/>
      <p:bldP spid="112" grpId="0" animBg="1"/>
      <p:bldP spid="113" grpId="0" animBg="1"/>
      <p:bldP spid="114" grpId="0" animBg="1"/>
      <p:bldP spid="2" grpId="0"/>
      <p:bldP spid="115" grpId="0"/>
      <p:bldP spid="116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2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14313</TotalTime>
  <Words>1385</Words>
  <Application>Microsoft Office PowerPoint</Application>
  <PresentationFormat>On-screen Show (4:3)</PresentationFormat>
  <Paragraphs>541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SimSun</vt:lpstr>
      <vt:lpstr>Arial</vt:lpstr>
      <vt:lpstr>Calibri</vt:lpstr>
      <vt:lpstr>Calibri Light</vt:lpstr>
      <vt:lpstr>Cambria Math</vt:lpstr>
      <vt:lpstr>Courier New</vt:lpstr>
      <vt:lpstr>Office Theme</vt:lpstr>
      <vt:lpstr>Applied Cryptography Vigenère cipher, block cipher, stream cipher, linear feedback shift register,  autokey cipher, cryptanalysis, Kerckhoff’s principle, attack model, exhaustive search, sufficient key space principle</vt:lpstr>
      <vt:lpstr>Vigenère Cipher</vt:lpstr>
      <vt:lpstr>Vigenère Cipher</vt:lpstr>
      <vt:lpstr>PowerPoint Presentation</vt:lpstr>
      <vt:lpstr>Block Cipher</vt:lpstr>
      <vt:lpstr>Stream Cipher</vt:lpstr>
      <vt:lpstr>Keystream Generator</vt:lpstr>
      <vt:lpstr>Stream Cipher</vt:lpstr>
      <vt:lpstr>PowerPoint Presentation</vt:lpstr>
      <vt:lpstr>Cryptanalysis </vt:lpstr>
      <vt:lpstr>Attack Model and Objective</vt:lpstr>
      <vt:lpstr>PowerPoint Presentation</vt:lpstr>
      <vt:lpstr>Cryptanalysis of Shift Cipher</vt:lpstr>
      <vt:lpstr>Exhaustive Search</vt:lpstr>
      <vt:lpstr>PowerPoint Presentation</vt:lpstr>
      <vt:lpstr>Probabilities of English Letters</vt:lpstr>
      <vt:lpstr>Digrams and Trigrams</vt:lpstr>
      <vt:lpstr>PowerPoint Presentation</vt:lpstr>
      <vt:lpstr>Cryptanalysis of the Affine Cipher</vt:lpstr>
      <vt:lpstr>Cryptanalysis of the Affine Cipher</vt:lpstr>
      <vt:lpstr>Cryptanalysis of the Affine 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471</cp:revision>
  <cp:lastPrinted>2020-09-07T01:44:06Z</cp:lastPrinted>
  <dcterms:created xsi:type="dcterms:W3CDTF">2017-01-18T12:13:36Z</dcterms:created>
  <dcterms:modified xsi:type="dcterms:W3CDTF">2022-02-21T10:25:57Z</dcterms:modified>
</cp:coreProperties>
</file>