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623" r:id="rId2"/>
    <p:sldId id="783" r:id="rId3"/>
    <p:sldId id="784" r:id="rId4"/>
    <p:sldId id="785" r:id="rId5"/>
    <p:sldId id="786" r:id="rId6"/>
    <p:sldId id="787" r:id="rId7"/>
    <p:sldId id="800" r:id="rId8"/>
    <p:sldId id="801" r:id="rId9"/>
    <p:sldId id="802" r:id="rId10"/>
    <p:sldId id="803" r:id="rId11"/>
    <p:sldId id="804" r:id="rId12"/>
    <p:sldId id="805" r:id="rId13"/>
    <p:sldId id="807" r:id="rId1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3120" autoAdjust="0"/>
  </p:normalViewPr>
  <p:slideViewPr>
    <p:cSldViewPr snapToGrid="0">
      <p:cViewPr varScale="1">
        <p:scale>
          <a:sx n="82" d="100"/>
          <a:sy n="82" d="100"/>
        </p:scale>
        <p:origin x="131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312942-3E4B-4078-96ED-034CC43A875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1B55DB-5081-4016-A0AE-1AB8B6D3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5B68C6-1673-46BD-B251-778BD79C2E8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89B32A-B815-48D7-BEA8-49864EE3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56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61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1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2300" y="768350"/>
            <a:ext cx="51196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4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2300" y="768350"/>
            <a:ext cx="51196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5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3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2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3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8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4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B2F3-5485-4BC1-9822-1AF2EB367C3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54.png"/><Relationship Id="rId3" Type="http://schemas.openxmlformats.org/officeDocument/2006/relationships/image" Target="../media/image266.png"/><Relationship Id="rId7" Type="http://schemas.openxmlformats.org/officeDocument/2006/relationships/image" Target="../media/image20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23.png"/><Relationship Id="rId5" Type="http://schemas.openxmlformats.org/officeDocument/2006/relationships/image" Target="../media/image182.png"/><Relationship Id="rId10" Type="http://schemas.openxmlformats.org/officeDocument/2006/relationships/image" Target="../media/image41.png"/><Relationship Id="rId4" Type="http://schemas.openxmlformats.org/officeDocument/2006/relationships/image" Target="../media/image267.png"/><Relationship Id="rId9" Type="http://schemas.openxmlformats.org/officeDocument/2006/relationships/image" Target="../media/image220.png"/><Relationship Id="rId14" Type="http://schemas.openxmlformats.org/officeDocument/2006/relationships/image" Target="../media/image2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11" Type="http://schemas.openxmlformats.org/officeDocument/2006/relationships/image" Target="../media/image25.png"/><Relationship Id="rId5" Type="http://schemas.openxmlformats.org/officeDocument/2006/relationships/image" Target="../media/image250.png"/><Relationship Id="rId10" Type="http://schemas.openxmlformats.org/officeDocument/2006/relationships/image" Target="../media/image283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3" Type="http://schemas.openxmlformats.org/officeDocument/2006/relationships/image" Target="../media/image276.png"/><Relationship Id="rId7" Type="http://schemas.openxmlformats.org/officeDocument/2006/relationships/image" Target="../media/image2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7.png"/><Relationship Id="rId5" Type="http://schemas.openxmlformats.org/officeDocument/2006/relationships/image" Target="../media/image286.png"/><Relationship Id="rId10" Type="http://schemas.openxmlformats.org/officeDocument/2006/relationships/image" Target="../media/image260.png"/><Relationship Id="rId4" Type="http://schemas.openxmlformats.org/officeDocument/2006/relationships/image" Target="../media/image285.png"/><Relationship Id="rId9" Type="http://schemas.openxmlformats.org/officeDocument/2006/relationships/image" Target="../media/image28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5.png"/><Relationship Id="rId5" Type="http://schemas.openxmlformats.org/officeDocument/2006/relationships/image" Target="../media/image6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1.emf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image" Target="../media/image10.png"/><Relationship Id="rId26" Type="http://schemas.openxmlformats.org/officeDocument/2006/relationships/image" Target="../media/image13.png"/><Relationship Id="rId39" Type="http://schemas.openxmlformats.org/officeDocument/2006/relationships/image" Target="../media/image100.png"/><Relationship Id="rId21" Type="http://schemas.openxmlformats.org/officeDocument/2006/relationships/image" Target="../media/image82.png"/><Relationship Id="rId34" Type="http://schemas.openxmlformats.org/officeDocument/2006/relationships/image" Target="../media/image95.png"/><Relationship Id="rId42" Type="http://schemas.openxmlformats.org/officeDocument/2006/relationships/image" Target="../media/image103.png"/><Relationship Id="rId47" Type="http://schemas.openxmlformats.org/officeDocument/2006/relationships/image" Target="../media/image18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7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72.png"/><Relationship Id="rId24" Type="http://schemas.openxmlformats.org/officeDocument/2006/relationships/image" Target="../media/image12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40" Type="http://schemas.openxmlformats.org/officeDocument/2006/relationships/image" Target="../media/image101.png"/><Relationship Id="rId45" Type="http://schemas.openxmlformats.org/officeDocument/2006/relationships/image" Target="../media/image16.png"/><Relationship Id="rId5" Type="http://schemas.openxmlformats.org/officeDocument/2006/relationships/image" Target="../media/image62.png"/><Relationship Id="rId15" Type="http://schemas.openxmlformats.org/officeDocument/2006/relationships/image" Target="../media/image5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49" Type="http://schemas.openxmlformats.org/officeDocument/2006/relationships/image" Target="../media/image20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4" Type="http://schemas.openxmlformats.org/officeDocument/2006/relationships/image" Target="../media/image15.png"/><Relationship Id="rId4" Type="http://schemas.openxmlformats.org/officeDocument/2006/relationships/image" Target="../media/image61.png"/><Relationship Id="rId9" Type="http://schemas.openxmlformats.org/officeDocument/2006/relationships/image" Target="../media/image70.png"/><Relationship Id="rId14" Type="http://schemas.openxmlformats.org/officeDocument/2006/relationships/image" Target="../media/image4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43" Type="http://schemas.openxmlformats.org/officeDocument/2006/relationships/image" Target="../media/image14.png"/><Relationship Id="rId48" Type="http://schemas.openxmlformats.org/officeDocument/2006/relationships/image" Target="../media/image19.png"/><Relationship Id="rId8" Type="http://schemas.openxmlformats.org/officeDocument/2006/relationships/image" Target="../media/image69.png"/><Relationship Id="rId3" Type="http://schemas.openxmlformats.org/officeDocument/2006/relationships/image" Target="../media/image60.png"/><Relationship Id="rId12" Type="http://schemas.openxmlformats.org/officeDocument/2006/relationships/image" Target="../media/image3.png"/><Relationship Id="rId17" Type="http://schemas.openxmlformats.org/officeDocument/2006/relationships/image" Target="../media/image78.png"/><Relationship Id="rId25" Type="http://schemas.openxmlformats.org/officeDocument/2006/relationships/image" Target="../media/image22.png"/><Relationship Id="rId33" Type="http://schemas.openxmlformats.org/officeDocument/2006/relationships/image" Target="../media/image94.png"/><Relationship Id="rId38" Type="http://schemas.openxmlformats.org/officeDocument/2006/relationships/image" Target="../media/image99.png"/><Relationship Id="rId46" Type="http://schemas.openxmlformats.org/officeDocument/2006/relationships/image" Target="../media/image17.png"/><Relationship Id="rId20" Type="http://schemas.openxmlformats.org/officeDocument/2006/relationships/image" Target="../media/image11.png"/><Relationship Id="rId41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29.png"/><Relationship Id="rId39" Type="http://schemas.openxmlformats.org/officeDocument/2006/relationships/image" Target="../media/image142.png"/><Relationship Id="rId21" Type="http://schemas.openxmlformats.org/officeDocument/2006/relationships/image" Target="../media/image124.png"/><Relationship Id="rId34" Type="http://schemas.openxmlformats.org/officeDocument/2006/relationships/image" Target="../media/image137.png"/><Relationship Id="rId42" Type="http://schemas.openxmlformats.org/officeDocument/2006/relationships/image" Target="../media/image145.png"/><Relationship Id="rId47" Type="http://schemas.openxmlformats.org/officeDocument/2006/relationships/image" Target="../media/image150.png"/><Relationship Id="rId50" Type="http://schemas.openxmlformats.org/officeDocument/2006/relationships/image" Target="../media/image153.png"/><Relationship Id="rId55" Type="http://schemas.openxmlformats.org/officeDocument/2006/relationships/image" Target="../media/image1112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9.png"/><Relationship Id="rId29" Type="http://schemas.openxmlformats.org/officeDocument/2006/relationships/image" Target="../media/image132.png"/><Relationship Id="rId11" Type="http://schemas.openxmlformats.org/officeDocument/2006/relationships/image" Target="../media/image114.png"/><Relationship Id="rId24" Type="http://schemas.openxmlformats.org/officeDocument/2006/relationships/image" Target="../media/image127.png"/><Relationship Id="rId32" Type="http://schemas.openxmlformats.org/officeDocument/2006/relationships/image" Target="../media/image135.png"/><Relationship Id="rId37" Type="http://schemas.openxmlformats.org/officeDocument/2006/relationships/image" Target="../media/image140.png"/><Relationship Id="rId40" Type="http://schemas.openxmlformats.org/officeDocument/2006/relationships/image" Target="../media/image143.png"/><Relationship Id="rId45" Type="http://schemas.openxmlformats.org/officeDocument/2006/relationships/image" Target="../media/image148.png"/><Relationship Id="rId53" Type="http://schemas.openxmlformats.org/officeDocument/2006/relationships/image" Target="../media/image512.png"/><Relationship Id="rId58" Type="http://schemas.openxmlformats.org/officeDocument/2006/relationships/image" Target="../media/image21.png"/><Relationship Id="rId5" Type="http://schemas.openxmlformats.org/officeDocument/2006/relationships/image" Target="../media/image108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Relationship Id="rId35" Type="http://schemas.openxmlformats.org/officeDocument/2006/relationships/image" Target="../media/image138.png"/><Relationship Id="rId43" Type="http://schemas.openxmlformats.org/officeDocument/2006/relationships/image" Target="../media/image146.png"/><Relationship Id="rId48" Type="http://schemas.openxmlformats.org/officeDocument/2006/relationships/image" Target="../media/image151.png"/><Relationship Id="rId56" Type="http://schemas.openxmlformats.org/officeDocument/2006/relationships/image" Target="../media/image1212.png"/><Relationship Id="rId8" Type="http://schemas.openxmlformats.org/officeDocument/2006/relationships/image" Target="../media/image111.png"/><Relationship Id="rId51" Type="http://schemas.openxmlformats.org/officeDocument/2006/relationships/image" Target="../media/image154.png"/><Relationship Id="rId3" Type="http://schemas.openxmlformats.org/officeDocument/2006/relationships/image" Target="../media/image106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28.png"/><Relationship Id="rId33" Type="http://schemas.openxmlformats.org/officeDocument/2006/relationships/image" Target="../media/image136.png"/><Relationship Id="rId38" Type="http://schemas.openxmlformats.org/officeDocument/2006/relationships/image" Target="../media/image141.png"/><Relationship Id="rId46" Type="http://schemas.openxmlformats.org/officeDocument/2006/relationships/image" Target="../media/image149.png"/><Relationship Id="rId20" Type="http://schemas.openxmlformats.org/officeDocument/2006/relationships/image" Target="../media/image123.png"/><Relationship Id="rId41" Type="http://schemas.openxmlformats.org/officeDocument/2006/relationships/image" Target="../media/image144.png"/><Relationship Id="rId54" Type="http://schemas.openxmlformats.org/officeDocument/2006/relationships/image" Target="../media/image10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36" Type="http://schemas.openxmlformats.org/officeDocument/2006/relationships/image" Target="../media/image139.png"/><Relationship Id="rId49" Type="http://schemas.openxmlformats.org/officeDocument/2006/relationships/image" Target="../media/image152.png"/><Relationship Id="rId57" Type="http://schemas.openxmlformats.org/officeDocument/2006/relationships/image" Target="../media/image1312.png"/><Relationship Id="rId10" Type="http://schemas.openxmlformats.org/officeDocument/2006/relationships/image" Target="../media/image113.png"/><Relationship Id="rId31" Type="http://schemas.openxmlformats.org/officeDocument/2006/relationships/image" Target="../media/image134.png"/><Relationship Id="rId44" Type="http://schemas.openxmlformats.org/officeDocument/2006/relationships/image" Target="../media/image147.png"/><Relationship Id="rId52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2.png"/><Relationship Id="rId18" Type="http://schemas.openxmlformats.org/officeDocument/2006/relationships/image" Target="../media/image177.png"/><Relationship Id="rId26" Type="http://schemas.openxmlformats.org/officeDocument/2006/relationships/image" Target="../media/image149.png"/><Relationship Id="rId21" Type="http://schemas.openxmlformats.org/officeDocument/2006/relationships/image" Target="../media/image144.png"/><Relationship Id="rId34" Type="http://schemas.openxmlformats.org/officeDocument/2006/relationships/image" Target="../media/image101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6.png"/><Relationship Id="rId25" Type="http://schemas.openxmlformats.org/officeDocument/2006/relationships/image" Target="../media/image148.png"/><Relationship Id="rId33" Type="http://schemas.openxmlformats.org/officeDocument/2006/relationships/image" Target="../media/image512.png"/><Relationship Id="rId38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5.png"/><Relationship Id="rId20" Type="http://schemas.openxmlformats.org/officeDocument/2006/relationships/image" Target="../media/image143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24" Type="http://schemas.openxmlformats.org/officeDocument/2006/relationships/image" Target="../media/image147.png"/><Relationship Id="rId32" Type="http://schemas.openxmlformats.org/officeDocument/2006/relationships/image" Target="../media/image410.png"/><Relationship Id="rId37" Type="http://schemas.openxmlformats.org/officeDocument/2006/relationships/image" Target="../media/image1312.png"/><Relationship Id="rId5" Type="http://schemas.openxmlformats.org/officeDocument/2006/relationships/image" Target="../media/image164.png"/><Relationship Id="rId15" Type="http://schemas.openxmlformats.org/officeDocument/2006/relationships/image" Target="../media/image174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36" Type="http://schemas.openxmlformats.org/officeDocument/2006/relationships/image" Target="../media/image1212.png"/><Relationship Id="rId10" Type="http://schemas.openxmlformats.org/officeDocument/2006/relationships/image" Target="../media/image169.png"/><Relationship Id="rId19" Type="http://schemas.openxmlformats.org/officeDocument/2006/relationships/image" Target="../media/image142.png"/><Relationship Id="rId31" Type="http://schemas.openxmlformats.org/officeDocument/2006/relationships/image" Target="../media/image154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Relationship Id="rId35" Type="http://schemas.openxmlformats.org/officeDocument/2006/relationships/image" Target="../media/image1112.png"/><Relationship Id="rId8" Type="http://schemas.openxmlformats.org/officeDocument/2006/relationships/image" Target="../media/image167.png"/><Relationship Id="rId3" Type="http://schemas.openxmlformats.org/officeDocument/2006/relationships/image" Target="../media/image16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0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1.png"/><Relationship Id="rId5" Type="http://schemas.openxmlformats.org/officeDocument/2006/relationships/image" Target="../media/image1311.png"/><Relationship Id="rId10" Type="http://schemas.openxmlformats.org/officeDocument/2006/relationships/image" Target="../media/image245.png"/><Relationship Id="rId4" Type="http://schemas.openxmlformats.org/officeDocument/2006/relationships/image" Target="../media/image1210.png"/><Relationship Id="rId9" Type="http://schemas.openxmlformats.org/officeDocument/2006/relationships/image" Target="../media/image1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Advanced Encryption Standard (AES)</a:t>
            </a:r>
            <a:endParaRPr lang="en-US" sz="2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418262" y="1143000"/>
            <a:ext cx="2217738" cy="2057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06400" y="3886200"/>
            <a:ext cx="8229600" cy="4572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Key Expansion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6400" y="1143000"/>
            <a:ext cx="1828800" cy="182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06400" y="15875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06400" y="2044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06400" y="2501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-63500" y="2057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93700" y="20701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850900" y="20701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0028" y="12192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28" y="1219200"/>
                <a:ext cx="1828800" cy="1651734"/>
              </a:xfrm>
              <a:prstGeom prst="rect">
                <a:avLst/>
              </a:prstGeom>
              <a:blipFill rotWithShape="0">
                <a:blip r:embed="rId3"/>
                <a:stretch>
                  <a:fillRect r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4800" y="3924300"/>
                <a:ext cx="84455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0      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1      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4      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5      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6       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7      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8      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9                                                                                       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42    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43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924300"/>
                <a:ext cx="84455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>
          <a:xfrm>
            <a:off x="1308100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49311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222500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63711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136900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678111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51300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592511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965700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506911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218489" y="38862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759700" y="3898900"/>
            <a:ext cx="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25475" y="2984500"/>
            <a:ext cx="0" cy="901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82675" y="2981325"/>
            <a:ext cx="0" cy="901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549400" y="2971800"/>
            <a:ext cx="0" cy="901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997075" y="2971800"/>
            <a:ext cx="0" cy="901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号 16"/>
          <p:cNvSpPr/>
          <p:nvPr/>
        </p:nvSpPr>
        <p:spPr>
          <a:xfrm rot="5400000">
            <a:off x="1163204" y="3586596"/>
            <a:ext cx="302491" cy="1816100"/>
          </a:xfrm>
          <a:prstGeom prst="rightBrace">
            <a:avLst>
              <a:gd name="adj1" fmla="val 1021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右大括号 37"/>
          <p:cNvSpPr/>
          <p:nvPr/>
        </p:nvSpPr>
        <p:spPr>
          <a:xfrm rot="5400000">
            <a:off x="3004704" y="3586596"/>
            <a:ext cx="302491" cy="1816100"/>
          </a:xfrm>
          <a:prstGeom prst="rightBrace">
            <a:avLst>
              <a:gd name="adj1" fmla="val 1021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右大括号 38"/>
          <p:cNvSpPr/>
          <p:nvPr/>
        </p:nvSpPr>
        <p:spPr>
          <a:xfrm rot="5400000">
            <a:off x="4820804" y="3586596"/>
            <a:ext cx="302491" cy="1816100"/>
          </a:xfrm>
          <a:prstGeom prst="rightBrace">
            <a:avLst>
              <a:gd name="adj1" fmla="val 1021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87293" y="4705929"/>
                <a:ext cx="4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93" y="4705929"/>
                <a:ext cx="4667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28793" y="4705929"/>
                <a:ext cx="4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93" y="4705929"/>
                <a:ext cx="4667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57593" y="4705929"/>
                <a:ext cx="4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93" y="4705929"/>
                <a:ext cx="4667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945293" y="4705929"/>
                <a:ext cx="4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293" y="4705929"/>
                <a:ext cx="466725" cy="369332"/>
              </a:xfrm>
              <a:prstGeom prst="rect">
                <a:avLst/>
              </a:prstGeom>
              <a:blipFill>
                <a:blip r:embed="rId8"/>
                <a:stretch>
                  <a:fillRect r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33475" y="762000"/>
                <a:ext cx="46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762000"/>
                <a:ext cx="4667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0" y="5036132"/>
                <a:ext cx="9144000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≢0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4)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≡0 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4)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𝐒𝐮𝐛𝐖𝐨𝐫𝐝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𝐑𝐨𝐭𝐖𝐨𝐫𝐝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))⊕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𝑅𝑐𝑜𝑛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/4] ⊕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   </a:t>
                </a:r>
                <a:endParaRPr lang="en-US" sz="2000" b="1" i="0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𝐑𝐨𝐭𝐖𝐨𝐫𝐝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𝐒𝐮𝐛𝐖𝐨𝐫𝐝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-entry of AES S-Box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36132"/>
                <a:ext cx="9144000" cy="1261884"/>
              </a:xfrm>
              <a:prstGeom prst="rect">
                <a:avLst/>
              </a:prstGeom>
              <a:blipFill>
                <a:blip r:embed="rId10"/>
                <a:stretch>
                  <a:fillRect t="-966" b="-6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1111906"/>
            <a:ext cx="4056062" cy="259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1220569"/>
            <a:ext cx="15621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47233" y="808167"/>
                <a:ext cx="1193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b="1" dirty="0" smtClean="0"/>
                  <a:t>: AES S-Box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233" y="808167"/>
                <a:ext cx="1193788" cy="276999"/>
              </a:xfrm>
              <a:prstGeom prst="rect">
                <a:avLst/>
              </a:prstGeom>
              <a:blipFill>
                <a:blip r:embed="rId13"/>
                <a:stretch>
                  <a:fillRect l="-6633" t="-28889" r="-1122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417124" y="808167"/>
            <a:ext cx="9420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Constants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11340" y="397436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40" y="3974361"/>
                <a:ext cx="250068" cy="276999"/>
              </a:xfrm>
              <a:prstGeom prst="rect">
                <a:avLst/>
              </a:prstGeom>
              <a:blipFill>
                <a:blip r:embed="rId1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5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8" grpId="0" animBg="1"/>
      <p:bldP spid="7" grpId="0"/>
      <p:bldP spid="17" grpId="0" animBg="1"/>
      <p:bldP spid="38" grpId="0" animBg="1"/>
      <p:bldP spid="39" grpId="0" animBg="1"/>
      <p:bldP spid="20" grpId="0"/>
      <p:bldP spid="41" grpId="0"/>
      <p:bldP spid="42" grpId="0"/>
      <p:bldP spid="43" grpId="0"/>
      <p:bldP spid="4" grpId="0"/>
      <p:bldP spid="4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+mn-lt"/>
              </a:rPr>
              <a:t>AddRoundKey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err="1" smtClean="0">
                <a:latin typeface="+mn-lt"/>
              </a:rPr>
              <a:t>SubBytes</a:t>
            </a:r>
            <a:endParaRPr lang="en-US" sz="3100" b="1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1892300"/>
            <a:ext cx="1828800" cy="182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914400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914400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14400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444500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9017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13589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blipFill rotWithShape="0">
                <a:blip r:embed="rId3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657600" y="1892300"/>
            <a:ext cx="1828800" cy="182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657600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657600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57600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3187700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36449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41021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61228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28" y="1968500"/>
                <a:ext cx="1828800" cy="1651734"/>
              </a:xfrm>
              <a:prstGeom prst="rect">
                <a:avLst/>
              </a:prstGeom>
              <a:blipFill rotWithShape="0">
                <a:blip r:embed="rId4"/>
                <a:stretch>
                  <a:fillRect r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流程图: 或者 21"/>
          <p:cNvSpPr/>
          <p:nvPr/>
        </p:nvSpPr>
        <p:spPr>
          <a:xfrm>
            <a:off x="2990507" y="2578100"/>
            <a:ext cx="438493" cy="470634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19200"/>
                <a:ext cx="914400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AddRoundKey(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XOR the state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 with the round key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73591"/>
              </a:xfrm>
              <a:prstGeom prst="rect">
                <a:avLst/>
              </a:prstGeom>
              <a:blipFill>
                <a:blip r:embed="rId5"/>
                <a:stretch>
                  <a:fillRect l="-1000" t="-7692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6400800" y="1892300"/>
            <a:ext cx="1828800" cy="182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6400800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400800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400800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5930900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63881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68453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404428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28" y="1968500"/>
                <a:ext cx="1828800" cy="1651734"/>
              </a:xfrm>
              <a:prstGeom prst="rect">
                <a:avLst/>
              </a:prstGeom>
              <a:blipFill rotWithShape="0">
                <a:blip r:embed="rId6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07703" y="24892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03" y="2489200"/>
                <a:ext cx="682172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914400" y="4635500"/>
            <a:ext cx="1828800" cy="182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914400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14400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14400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444500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>
            <a:off x="9017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13589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18028" y="47117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8" y="4711700"/>
                <a:ext cx="1828800" cy="1651734"/>
              </a:xfrm>
              <a:prstGeom prst="rect">
                <a:avLst/>
              </a:prstGeom>
              <a:blipFill rotWithShape="0">
                <a:blip r:embed="rId3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0" y="3962400"/>
                <a:ext cx="91440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SubBytes(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is any entry of the state</a:t>
                </a:r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2400"/>
                <a:ext cx="9144000" cy="491417"/>
              </a:xfrm>
              <a:prstGeom prst="rect">
                <a:avLst/>
              </a:prstGeom>
              <a:blipFill>
                <a:blip r:embed="rId8"/>
                <a:stretch>
                  <a:fillRect l="-1000" t="-864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819400" y="52324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232400"/>
                <a:ext cx="682172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3653972" y="4635500"/>
            <a:ext cx="1828800" cy="182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3653972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653972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3653972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5400000">
            <a:off x="3184072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5400000">
            <a:off x="3641272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5400000">
            <a:off x="4098472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657600" y="47117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711700"/>
                <a:ext cx="1828800" cy="1651734"/>
              </a:xfrm>
              <a:prstGeom prst="rect">
                <a:avLst/>
              </a:prstGeom>
              <a:blipFill rotWithShape="0">
                <a:blip r:embed="rId10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21" y="4495800"/>
            <a:ext cx="3328854" cy="212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9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/>
      <p:bldP spid="53" grpId="0"/>
      <p:bldP spid="62" grpId="0"/>
      <p:bldP spid="71" grpId="0" animBg="1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+mn-lt"/>
              </a:rPr>
              <a:t>ShiftRows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err="1" smtClean="0">
                <a:latin typeface="+mn-lt"/>
              </a:rPr>
              <a:t>MixColumns</a:t>
            </a:r>
            <a:endParaRPr lang="en-US" sz="3100" b="1" dirty="0"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4400" y="1892300"/>
            <a:ext cx="1828800" cy="182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914400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14400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14400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444500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>
            <a:off x="9017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13589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blipFill rotWithShape="0">
                <a:blip r:embed="rId3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0" y="1219200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ShiftRows(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shift the rows of the state to the left</a:t>
                </a:r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82296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1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895600" y="24892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489200"/>
                <a:ext cx="68217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653972" y="1892300"/>
            <a:ext cx="1828800" cy="182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3653972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653972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653972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5400000">
            <a:off x="3184072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3641272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4098472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657600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68500"/>
                <a:ext cx="1828800" cy="1651734"/>
              </a:xfrm>
              <a:prstGeom prst="rect">
                <a:avLst/>
              </a:prstGeom>
              <a:blipFill rotWithShape="0">
                <a:blip r:embed="rId6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/>
          <p:cNvSpPr/>
          <p:nvPr/>
        </p:nvSpPr>
        <p:spPr>
          <a:xfrm>
            <a:off x="914400" y="4635500"/>
            <a:ext cx="1828800" cy="182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直接连接符 166"/>
          <p:cNvCxnSpPr/>
          <p:nvPr/>
        </p:nvCxnSpPr>
        <p:spPr>
          <a:xfrm>
            <a:off x="914400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914400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914400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rot="5400000">
            <a:off x="444500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5400000">
            <a:off x="9017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13589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18028" y="4711700"/>
            <a:ext cx="1828800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02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03</a:t>
            </a:r>
            <a:r>
              <a:rPr lang="en-US" sz="1600" baseline="-25000" dirty="0" smtClean="0"/>
              <a:t>          </a:t>
            </a:r>
            <a:r>
              <a:rPr lang="en-US" sz="1600" dirty="0" smtClean="0"/>
              <a:t>01</a:t>
            </a:r>
            <a:r>
              <a:rPr lang="en-US" sz="1600" baseline="-25000" dirty="0" smtClean="0"/>
              <a:t>       </a:t>
            </a:r>
            <a:r>
              <a:rPr lang="en-US" sz="1600" dirty="0" smtClean="0"/>
              <a:t>01    </a:t>
            </a:r>
          </a:p>
          <a:p>
            <a:endParaRPr lang="en-US" sz="1600" baseline="-25000" dirty="0"/>
          </a:p>
          <a:p>
            <a:r>
              <a:rPr lang="en-US" sz="1600" dirty="0" smtClean="0"/>
              <a:t>01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02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03</a:t>
            </a:r>
            <a:r>
              <a:rPr lang="en-US" sz="1600" baseline="-25000" dirty="0" smtClean="0"/>
              <a:t>         </a:t>
            </a:r>
            <a:r>
              <a:rPr lang="en-US" sz="1600" dirty="0" smtClean="0"/>
              <a:t>01</a:t>
            </a:r>
            <a:endParaRPr lang="en-US" sz="1600" baseline="-25000" dirty="0" smtClean="0"/>
          </a:p>
          <a:p>
            <a:endParaRPr lang="en-US" sz="1600" baseline="-25000" dirty="0"/>
          </a:p>
          <a:p>
            <a:r>
              <a:rPr lang="en-US" sz="1600" dirty="0" smtClean="0"/>
              <a:t>01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01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02</a:t>
            </a:r>
            <a:r>
              <a:rPr lang="en-US" sz="1600" baseline="-25000" dirty="0" smtClean="0"/>
              <a:t>         </a:t>
            </a:r>
            <a:r>
              <a:rPr lang="en-US" sz="1600" dirty="0" smtClean="0"/>
              <a:t>03</a:t>
            </a:r>
            <a:endParaRPr lang="en-US" sz="1600" baseline="-25000" dirty="0" smtClean="0"/>
          </a:p>
          <a:p>
            <a:endParaRPr lang="en-US" sz="1600" dirty="0"/>
          </a:p>
          <a:p>
            <a:r>
              <a:rPr lang="en-US" sz="1600" dirty="0" smtClean="0"/>
              <a:t>03     01      01     02</a:t>
            </a:r>
            <a:endParaRPr lang="en-US" sz="1600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0" y="3962400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MixColumns(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Multiplications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2400"/>
                <a:ext cx="8229600" cy="461665"/>
              </a:xfrm>
              <a:prstGeom prst="rect">
                <a:avLst/>
              </a:prstGeom>
              <a:blipFill>
                <a:blip r:embed="rId7"/>
                <a:stretch>
                  <a:fillRect l="-111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/>
          <p:cNvSpPr txBox="1"/>
          <p:nvPr/>
        </p:nvSpPr>
        <p:spPr>
          <a:xfrm>
            <a:off x="2819400" y="5333425"/>
            <a:ext cx="68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*</a:t>
            </a:r>
            <a:endParaRPr lang="en-US" sz="3200" dirty="0"/>
          </a:p>
        </p:txBody>
      </p:sp>
      <p:sp>
        <p:nvSpPr>
          <p:cNvPr id="184" name="矩形 183"/>
          <p:cNvSpPr/>
          <p:nvPr/>
        </p:nvSpPr>
        <p:spPr>
          <a:xfrm>
            <a:off x="6400800" y="4635500"/>
            <a:ext cx="1828800" cy="182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5" name="直接连接符 184"/>
          <p:cNvCxnSpPr/>
          <p:nvPr/>
        </p:nvCxnSpPr>
        <p:spPr>
          <a:xfrm>
            <a:off x="6400800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6400800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6400800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rot="5400000">
            <a:off x="5930900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rot="5400000">
            <a:off x="63881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rot="5400000">
            <a:off x="68453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404428" y="47117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28" y="4711700"/>
                <a:ext cx="1828800" cy="1651734"/>
              </a:xfrm>
              <a:prstGeom prst="rect">
                <a:avLst/>
              </a:prstGeom>
              <a:blipFill rotWithShape="0">
                <a:blip r:embed="rId8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5642428" y="52324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428" y="5232400"/>
                <a:ext cx="682172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32"/>
          <p:cNvSpPr/>
          <p:nvPr/>
        </p:nvSpPr>
        <p:spPr>
          <a:xfrm>
            <a:off x="3577772" y="4636625"/>
            <a:ext cx="1828800" cy="182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直接连接符 33"/>
          <p:cNvCxnSpPr/>
          <p:nvPr/>
        </p:nvCxnSpPr>
        <p:spPr>
          <a:xfrm>
            <a:off x="3577772" y="50811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34"/>
          <p:cNvCxnSpPr/>
          <p:nvPr/>
        </p:nvCxnSpPr>
        <p:spPr>
          <a:xfrm>
            <a:off x="3577772" y="55383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35"/>
          <p:cNvCxnSpPr/>
          <p:nvPr/>
        </p:nvCxnSpPr>
        <p:spPr>
          <a:xfrm>
            <a:off x="3577772" y="59955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36"/>
          <p:cNvCxnSpPr/>
          <p:nvPr/>
        </p:nvCxnSpPr>
        <p:spPr>
          <a:xfrm rot="5400000">
            <a:off x="3107872" y="55510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37"/>
          <p:cNvCxnSpPr/>
          <p:nvPr/>
        </p:nvCxnSpPr>
        <p:spPr>
          <a:xfrm rot="5400000">
            <a:off x="3565072" y="55637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38"/>
          <p:cNvCxnSpPr/>
          <p:nvPr/>
        </p:nvCxnSpPr>
        <p:spPr>
          <a:xfrm rot="5400000">
            <a:off x="4022272" y="55637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581400" y="4712825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baseline="-2500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712825"/>
                <a:ext cx="1828800" cy="1651734"/>
              </a:xfrm>
              <a:prstGeom prst="rect">
                <a:avLst/>
              </a:prstGeom>
              <a:blipFill>
                <a:blip r:embed="rId10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7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73" grpId="0"/>
      <p:bldP spid="174" grpId="0"/>
      <p:bldP spid="175" grpId="0"/>
      <p:bldP spid="184" grpId="0" animBg="1"/>
      <p:bldP spid="191" grpId="0"/>
      <p:bldP spid="192" grpId="0"/>
      <p:bldP spid="48" grpId="0" animBg="1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+mn-lt"/>
              </a:rPr>
              <a:t>MixColumns</a:t>
            </a:r>
            <a:endParaRPr lang="en-US" sz="31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0" y="1091380"/>
                <a:ext cx="9144000" cy="4892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MixColumns(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Multiplications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// multiplication of polynomials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reduce the coefficients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modulo 2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Row 1 of the left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+1, 1,1)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Column 1 of the state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=(1+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1380"/>
                <a:ext cx="9144000" cy="4892430"/>
              </a:xfrm>
              <a:prstGeom prst="rect">
                <a:avLst/>
              </a:prstGeom>
              <a:blipFill>
                <a:blip r:embed="rId3"/>
                <a:stretch>
                  <a:fillRect l="-1000" t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05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dirty="0" smtClean="0">
                <a:latin typeface="+mn-lt"/>
              </a:rPr>
              <a:t>Substitution-Permutation Network</a:t>
            </a:r>
            <a:endParaRPr lang="en-US" altLang="zh-CN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02244"/>
                <a:ext cx="9144000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CRYPTOSYSTEM 4.1</a:t>
                </a:r>
                <a:r>
                  <a:rPr lang="en-US" altLang="zh-CN" sz="2400" b="1" dirty="0" smtClean="0">
                    <a:sym typeface="Wingdings" panose="05000000000000000000" pitchFamily="2" charset="2"/>
                  </a:rPr>
                  <a:t>: 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(</a:t>
                </a:r>
                <a:r>
                  <a:rPr lang="en-US" altLang="zh-CN" sz="2400" dirty="0"/>
                  <a:t>Substitution-Permutation </a:t>
                </a:r>
                <a:r>
                  <a:rPr lang="en-US" altLang="zh-CN" sz="2400" dirty="0" smtClean="0"/>
                  <a:t>Network, used by AES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)</a:t>
                </a:r>
                <a:endParaRPr lang="en-US" altLang="zh-CN" sz="2400" i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 smtClean="0"/>
                  <a:t>are </a:t>
                </a:r>
                <a:r>
                  <a:rPr lang="en-US" altLang="zh-CN" sz="2000" dirty="0"/>
                  <a:t>positive </a:t>
                </a:r>
                <a:r>
                  <a:rPr lang="en-US" altLang="zh-CN" sz="2000" dirty="0" smtClean="0"/>
                  <a:t>integers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, a permutation; called an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-box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; substitute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bits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, a permutation;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permute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the bits of state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;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𝒩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2000" dirty="0" smtClean="0"/>
                  <a:t> all </a:t>
                </a:r>
                <a:r>
                  <a:rPr lang="en-US" altLang="zh-CN" sz="2000" dirty="0"/>
                  <a:t>possible key </a:t>
                </a:r>
                <a:r>
                  <a:rPr lang="en-US" altLang="zh-CN" sz="2000" dirty="0" smtClean="0"/>
                  <a:t>schedules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For a key schedule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𝒩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derived from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 defined as follows: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2244"/>
                <a:ext cx="9144000" cy="2126864"/>
              </a:xfrm>
              <a:prstGeom prst="rect">
                <a:avLst/>
              </a:prstGeom>
              <a:blipFill>
                <a:blip r:embed="rId3"/>
                <a:stretch>
                  <a:fillRect l="-1000" t="-2292" b="-4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79646" y="3137837"/>
            <a:ext cx="4124861" cy="3432573"/>
            <a:chOff x="779646" y="3041583"/>
            <a:chExt cx="4124861" cy="3432573"/>
          </a:xfrm>
        </p:grpSpPr>
        <p:sp>
          <p:nvSpPr>
            <p:cNvPr id="3" name="Rectangle 2"/>
            <p:cNvSpPr/>
            <p:nvPr/>
          </p:nvSpPr>
          <p:spPr>
            <a:xfrm>
              <a:off x="779646" y="3041583"/>
              <a:ext cx="4124861" cy="3432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636" y="3131131"/>
              <a:ext cx="4032871" cy="330948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70764" y="3129108"/>
                <a:ext cx="3629891" cy="3437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764" y="3129108"/>
                <a:ext cx="3629891" cy="343767"/>
              </a:xfrm>
              <a:prstGeom prst="rect">
                <a:avLst/>
              </a:prstGeom>
              <a:blipFill>
                <a:blip r:embed="rId5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5070764" y="4802643"/>
                <a:ext cx="789971" cy="3437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〈1〉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764" y="4802643"/>
                <a:ext cx="789971" cy="343767"/>
              </a:xfrm>
              <a:prstGeom prst="rect">
                <a:avLst/>
              </a:prstGeom>
              <a:blipFill>
                <a:blip r:embed="rId6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5899599" y="4802643"/>
                <a:ext cx="789971" cy="3437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599" y="4802643"/>
                <a:ext cx="789971" cy="343767"/>
              </a:xfrm>
              <a:prstGeom prst="rect">
                <a:avLst/>
              </a:prstGeom>
              <a:blipFill>
                <a:blip r:embed="rId7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7910684" y="4802643"/>
                <a:ext cx="789971" cy="3437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684" y="4802643"/>
                <a:ext cx="789971" cy="343767"/>
              </a:xfrm>
              <a:prstGeom prst="rect">
                <a:avLst/>
              </a:prstGeom>
              <a:blipFill>
                <a:blip r:embed="rId8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81849" y="48360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849" y="4836027"/>
                <a:ext cx="250068" cy="276999"/>
              </a:xfrm>
              <a:prstGeom prst="rect">
                <a:avLst/>
              </a:prstGeom>
              <a:blipFill>
                <a:blip r:embed="rId9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6530108" y="3565239"/>
            <a:ext cx="820281" cy="1135805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5230224" y="4994435"/>
            <a:ext cx="471055" cy="789971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Left Brace 87"/>
          <p:cNvSpPr/>
          <p:nvPr/>
        </p:nvSpPr>
        <p:spPr>
          <a:xfrm rot="16200000">
            <a:off x="6059057" y="4994435"/>
            <a:ext cx="471055" cy="789971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Left Brace 88"/>
          <p:cNvSpPr/>
          <p:nvPr/>
        </p:nvSpPr>
        <p:spPr>
          <a:xfrm rot="16200000">
            <a:off x="8070142" y="4994435"/>
            <a:ext cx="471055" cy="789971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02743" y="5709535"/>
                <a:ext cx="514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bits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743" y="5709535"/>
                <a:ext cx="514564" cy="276999"/>
              </a:xfrm>
              <a:prstGeom prst="rect">
                <a:avLst/>
              </a:prstGeom>
              <a:blipFill>
                <a:blip r:embed="rId10"/>
                <a:stretch>
                  <a:fillRect l="-16471" t="-28889" r="-2941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038634" y="5709535"/>
                <a:ext cx="514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bits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634" y="5709535"/>
                <a:ext cx="514564" cy="276999"/>
              </a:xfrm>
              <a:prstGeom prst="rect">
                <a:avLst/>
              </a:prstGeom>
              <a:blipFill>
                <a:blip r:embed="rId11"/>
                <a:stretch>
                  <a:fillRect l="-16667" t="-28889" r="-2976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047542" y="5709535"/>
                <a:ext cx="514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bits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542" y="5709535"/>
                <a:ext cx="514564" cy="276999"/>
              </a:xfrm>
              <a:prstGeom prst="rect">
                <a:avLst/>
              </a:prstGeom>
              <a:blipFill>
                <a:blip r:embed="rId12"/>
                <a:stretch>
                  <a:fillRect l="-16471" t="-28889" r="-2941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081849" y="525092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849" y="5250921"/>
                <a:ext cx="250068" cy="276999"/>
              </a:xfrm>
              <a:prstGeom prst="rect">
                <a:avLst/>
              </a:prstGeom>
              <a:blipFill>
                <a:blip r:embed="rId13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081849" y="570953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849" y="5709535"/>
                <a:ext cx="250068" cy="276999"/>
              </a:xfrm>
              <a:prstGeom prst="rect">
                <a:avLst/>
              </a:prstGeom>
              <a:blipFill>
                <a:blip r:embed="rId1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91023" y="6138358"/>
                <a:ext cx="2652456" cy="335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ℓ+1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23" y="6138358"/>
                <a:ext cx="2652456" cy="335798"/>
              </a:xfrm>
              <a:prstGeom prst="rect">
                <a:avLst/>
              </a:prstGeom>
              <a:blipFill>
                <a:blip r:embed="rId15"/>
                <a:stretch>
                  <a:fillRect l="-920" r="-3218" b="-2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ame 4"/>
          <p:cNvSpPr/>
          <p:nvPr/>
        </p:nvSpPr>
        <p:spPr>
          <a:xfrm>
            <a:off x="1514021" y="4111291"/>
            <a:ext cx="2208976" cy="285747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1514021" y="4419052"/>
            <a:ext cx="2208976" cy="418364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1514021" y="4856523"/>
            <a:ext cx="2208976" cy="236155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78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340617" y="433405"/>
                <a:ext cx="3074796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17" y="433405"/>
                <a:ext cx="3074796" cy="247128"/>
              </a:xfrm>
              <a:prstGeom prst="rect">
                <a:avLst/>
              </a:prstGeom>
              <a:blipFill>
                <a:blip r:embed="rId3"/>
                <a:stretch>
                  <a:fillRect t="-11905" b="-4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5477172" y="433405"/>
            <a:ext cx="2743200" cy="5985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k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ey schedule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700992" y="1395"/>
            <a:ext cx="0" cy="39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729920" y="58972"/>
                <a:ext cx="245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20" y="58972"/>
                <a:ext cx="245002" cy="307777"/>
              </a:xfrm>
              <a:prstGeom prst="rect">
                <a:avLst/>
              </a:prstGeom>
              <a:blipFill>
                <a:blip r:embed="rId4"/>
                <a:stretch>
                  <a:fillRect l="-25000" r="-200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176449" y="119007"/>
                <a:ext cx="2017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449" y="119007"/>
                <a:ext cx="201722" cy="307777"/>
              </a:xfrm>
              <a:prstGeom prst="rect">
                <a:avLst/>
              </a:prstGeom>
              <a:blipFill>
                <a:blip r:embed="rId5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340617" y="918317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17" y="918317"/>
                <a:ext cx="736082" cy="247128"/>
              </a:xfrm>
              <a:prstGeom prst="rect">
                <a:avLst/>
              </a:prstGeom>
              <a:blipFill>
                <a:blip r:embed="rId6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340617" y="1375521"/>
                <a:ext cx="3074796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17" y="1375521"/>
                <a:ext cx="3074796" cy="247128"/>
              </a:xfrm>
              <a:prstGeom prst="rect">
                <a:avLst/>
              </a:prstGeom>
              <a:blipFill>
                <a:blip r:embed="rId7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120948" y="918317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948" y="918317"/>
                <a:ext cx="736082" cy="247128"/>
              </a:xfrm>
              <a:prstGeom prst="rect">
                <a:avLst/>
              </a:prstGeom>
              <a:blipFill>
                <a:blip r:embed="rId8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679331" y="918317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31" y="918317"/>
                <a:ext cx="736082" cy="247128"/>
              </a:xfrm>
              <a:prstGeom prst="rect">
                <a:avLst/>
              </a:prstGeom>
              <a:blipFill>
                <a:blip r:embed="rId9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>
            <a:off x="2777065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199049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162409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391721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125769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740425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813705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428361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55081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584393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547753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969737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318437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33097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006377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621033" y="678907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781686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203670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167030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396342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130390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745046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818326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432982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359702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589014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52374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974358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23058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937718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010998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625654" y="19399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781685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203669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167029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396341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130389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745045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818325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432981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359701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589013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552373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974357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323057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937717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010997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625653" y="115458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777069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199053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162413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391725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125773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740429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813709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1428365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355085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584397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547757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2969741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318441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933101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006381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621037" y="162102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1345239" y="1860437"/>
                <a:ext cx="3074796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39" y="1860437"/>
                <a:ext cx="3074796" cy="247128"/>
              </a:xfrm>
              <a:prstGeom prst="rect">
                <a:avLst/>
              </a:prstGeom>
              <a:blipFill>
                <a:blip r:embed="rId11"/>
                <a:stretch>
                  <a:fillRect t="-11905" b="-4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1345239" y="2326878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39" y="2326878"/>
                <a:ext cx="736082" cy="247128"/>
              </a:xfrm>
              <a:prstGeom prst="rect">
                <a:avLst/>
              </a:prstGeom>
              <a:blipFill>
                <a:blip r:embed="rId12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1345239" y="2821028"/>
                <a:ext cx="3074796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39" y="2821028"/>
                <a:ext cx="3074796" cy="247128"/>
              </a:xfrm>
              <a:prstGeom prst="rect">
                <a:avLst/>
              </a:prstGeom>
              <a:blipFill>
                <a:blip r:embed="rId13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2125570" y="2326878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570" y="2326878"/>
                <a:ext cx="736082" cy="247128"/>
              </a:xfrm>
              <a:prstGeom prst="rect">
                <a:avLst/>
              </a:prstGeom>
              <a:blipFill>
                <a:blip r:embed="rId14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3683953" y="2326878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53" y="2326878"/>
                <a:ext cx="736082" cy="247128"/>
              </a:xfrm>
              <a:prstGeom prst="rect">
                <a:avLst/>
              </a:prstGeom>
              <a:blipFill>
                <a:blip r:embed="rId15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/>
          <p:cNvCxnSpPr/>
          <p:nvPr/>
        </p:nvCxnSpPr>
        <p:spPr>
          <a:xfrm>
            <a:off x="2781687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203671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167031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2396343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130391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745047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818327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432983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3359703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2589015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552375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974359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4323059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3937719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010999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1625655" y="210594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786307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2208291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3171651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00963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4135011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3749667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1822947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1437603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364323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593635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3556995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2978979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4327679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942339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2015619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1630275" y="258161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2781691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203675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3167035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2396347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4130395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3745051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1818331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1432987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3359707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2589019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552379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2974363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4323063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3937723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2011003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1625659" y="306653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/>
              <p:cNvSpPr/>
              <p:nvPr/>
            </p:nvSpPr>
            <p:spPr>
              <a:xfrm>
                <a:off x="1340621" y="3758512"/>
                <a:ext cx="3074796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21" y="3758512"/>
                <a:ext cx="3074796" cy="247128"/>
              </a:xfrm>
              <a:prstGeom prst="rect">
                <a:avLst/>
              </a:prstGeom>
              <a:blipFill>
                <a:blip r:embed="rId17"/>
                <a:stretch>
                  <a:fillRect t="-14634" b="-41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/>
              <p:cNvSpPr/>
              <p:nvPr/>
            </p:nvSpPr>
            <p:spPr>
              <a:xfrm>
                <a:off x="1340621" y="4224953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21" y="4224953"/>
                <a:ext cx="736082" cy="247128"/>
              </a:xfrm>
              <a:prstGeom prst="rect">
                <a:avLst/>
              </a:prstGeom>
              <a:blipFill>
                <a:blip r:embed="rId18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/>
              <p:cNvSpPr/>
              <p:nvPr/>
            </p:nvSpPr>
            <p:spPr>
              <a:xfrm>
                <a:off x="1340621" y="4719103"/>
                <a:ext cx="3074796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Rectangle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21" y="4719103"/>
                <a:ext cx="3074796" cy="247128"/>
              </a:xfrm>
              <a:prstGeom prst="rect">
                <a:avLst/>
              </a:prstGeom>
              <a:blipFill>
                <a:blip r:embed="rId19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/>
              <p:cNvSpPr/>
              <p:nvPr/>
            </p:nvSpPr>
            <p:spPr>
              <a:xfrm>
                <a:off x="2120952" y="4224953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6" name="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952" y="4224953"/>
                <a:ext cx="736082" cy="247128"/>
              </a:xfrm>
              <a:prstGeom prst="rect">
                <a:avLst/>
              </a:prstGeom>
              <a:blipFill>
                <a:blip r:embed="rId20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/>
              <p:cNvSpPr/>
              <p:nvPr/>
            </p:nvSpPr>
            <p:spPr>
              <a:xfrm>
                <a:off x="3679335" y="4224953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Rectangl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35" y="4224953"/>
                <a:ext cx="736082" cy="247128"/>
              </a:xfrm>
              <a:prstGeom prst="rect">
                <a:avLst/>
              </a:prstGeom>
              <a:blipFill>
                <a:blip r:embed="rId21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3156176" y="4244460"/>
                <a:ext cx="250068" cy="208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76" y="4244460"/>
                <a:ext cx="250068" cy="208115"/>
              </a:xfrm>
              <a:prstGeom prst="rect">
                <a:avLst/>
              </a:prstGeom>
              <a:blipFill>
                <a:blip r:embed="rId22"/>
                <a:stretch>
                  <a:fillRect l="-7317" r="-7317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Arrow Connector 198"/>
          <p:cNvCxnSpPr/>
          <p:nvPr/>
        </p:nvCxnSpPr>
        <p:spPr>
          <a:xfrm>
            <a:off x="2777069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2199053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3162413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2391725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4125773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3740429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1813709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1428365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3355085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2584397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3547757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2969741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4318441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3933101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2006381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1621037" y="4004016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2781689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03673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3167033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2396345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4130393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3745049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818329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1432985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3359705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2589017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552377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2974361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323061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3937721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2011001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625657" y="4479690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2777073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2199057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3162417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>
            <a:off x="2391729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4125777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3740433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1813713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1428369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3355089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2584401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547761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969745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4318445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3933105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2006385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1621041" y="4964605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/>
              <p:cNvSpPr/>
              <p:nvPr/>
            </p:nvSpPr>
            <p:spPr>
              <a:xfrm>
                <a:off x="1345244" y="5213250"/>
                <a:ext cx="3074796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Rectangle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44" y="5213250"/>
                <a:ext cx="3074796" cy="247128"/>
              </a:xfrm>
              <a:prstGeom prst="rect">
                <a:avLst/>
              </a:prstGeom>
              <a:blipFill>
                <a:blip r:embed="rId23"/>
                <a:stretch>
                  <a:fillRect t="-11905" b="-4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/>
              <p:cNvSpPr/>
              <p:nvPr/>
            </p:nvSpPr>
            <p:spPr>
              <a:xfrm>
                <a:off x="1345244" y="5679691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Rectangle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44" y="5679691"/>
                <a:ext cx="736082" cy="247128"/>
              </a:xfrm>
              <a:prstGeom prst="rect">
                <a:avLst/>
              </a:prstGeom>
              <a:blipFill>
                <a:blip r:embed="rId24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/>
              <p:cNvSpPr/>
              <p:nvPr/>
            </p:nvSpPr>
            <p:spPr>
              <a:xfrm>
                <a:off x="1345244" y="6173841"/>
                <a:ext cx="3074796" cy="2471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Rectangle 2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44" y="6173841"/>
                <a:ext cx="3074796" cy="247128"/>
              </a:xfrm>
              <a:prstGeom prst="rect">
                <a:avLst/>
              </a:prstGeom>
              <a:blipFill>
                <a:blip r:embed="rId25"/>
                <a:stretch>
                  <a:fillRect t="-12195" b="-43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/>
              <p:cNvSpPr/>
              <p:nvPr/>
            </p:nvSpPr>
            <p:spPr>
              <a:xfrm>
                <a:off x="2125575" y="5679691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Rectangle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575" y="5679691"/>
                <a:ext cx="736082" cy="247128"/>
              </a:xfrm>
              <a:prstGeom prst="rect">
                <a:avLst/>
              </a:prstGeom>
              <a:blipFill>
                <a:blip r:embed="rId26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/>
              <p:cNvSpPr/>
              <p:nvPr/>
            </p:nvSpPr>
            <p:spPr>
              <a:xfrm>
                <a:off x="3683958" y="5679691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1" name="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58" y="5679691"/>
                <a:ext cx="736082" cy="247128"/>
              </a:xfrm>
              <a:prstGeom prst="rect">
                <a:avLst/>
              </a:prstGeom>
              <a:blipFill>
                <a:blip r:embed="rId27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3160799" y="5699198"/>
                <a:ext cx="250068" cy="208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799" y="5699198"/>
                <a:ext cx="250068" cy="208115"/>
              </a:xfrm>
              <a:prstGeom prst="rect">
                <a:avLst/>
              </a:prstGeom>
              <a:blipFill>
                <a:blip r:embed="rId16"/>
                <a:stretch>
                  <a:fillRect l="-7317" r="-7317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/>
          <p:cNvCxnSpPr/>
          <p:nvPr/>
        </p:nvCxnSpPr>
        <p:spPr>
          <a:xfrm>
            <a:off x="2781692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2203676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3167036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>
            <a:off x="2396348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>
            <a:off x="4130396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3745052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>
            <a:off x="1818332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1432988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3359708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2589020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>
            <a:off x="3552380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2974364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4323064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3937724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2011004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>
            <a:off x="1625660" y="5458754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2786312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2208296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3171656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2400968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4135016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3749672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1822952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1437608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3364328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>
            <a:off x="2593640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>
            <a:off x="3557000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2978984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4327684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>
            <a:off x="3942344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2015624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1630280" y="5934428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>
            <a:off x="2781696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2203680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>
            <a:off x="3167040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2396352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>
            <a:off x="4130400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>
            <a:off x="3745056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>
            <a:off x="1818336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>
            <a:off x="1432992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3359712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2589024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3552384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2974368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4323068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3937728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2011008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1625664" y="6419343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2777077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2199061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>
            <a:off x="3162421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2391733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4125781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3740437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>
            <a:off x="1813717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1428373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355093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2584405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3547765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69749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>
            <a:off x="4318449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>
            <a:off x="3933109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2006389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>
            <a:off x="1621045" y="3542211"/>
            <a:ext cx="0" cy="2239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flipH="1">
                <a:off x="138172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81721" y="3276133"/>
                <a:ext cx="96558" cy="276999"/>
              </a:xfrm>
              <a:prstGeom prst="rect">
                <a:avLst/>
              </a:prstGeom>
              <a:blipFill>
                <a:blip r:embed="rId28"/>
                <a:stretch>
                  <a:fillRect l="-73333" r="-80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/>
              <p:cNvSpPr txBox="1"/>
              <p:nvPr/>
            </p:nvSpPr>
            <p:spPr>
              <a:xfrm flipH="1">
                <a:off x="157476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7" name="TextBox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74761" y="3276133"/>
                <a:ext cx="96558" cy="276999"/>
              </a:xfrm>
              <a:prstGeom prst="rect">
                <a:avLst/>
              </a:prstGeom>
              <a:blipFill>
                <a:blip r:embed="rId29"/>
                <a:stretch>
                  <a:fillRect l="-68750" r="-6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/>
              <p:cNvSpPr txBox="1"/>
              <p:nvPr/>
            </p:nvSpPr>
            <p:spPr>
              <a:xfrm flipH="1">
                <a:off x="176780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8" name="TextBox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67801" y="3276133"/>
                <a:ext cx="96558" cy="276999"/>
              </a:xfrm>
              <a:prstGeom prst="rect">
                <a:avLst/>
              </a:prstGeom>
              <a:blipFill>
                <a:blip r:embed="rId30"/>
                <a:stretch>
                  <a:fillRect l="-68750" r="-6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 flipH="1">
                <a:off x="196084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60841" y="3276133"/>
                <a:ext cx="96558" cy="276999"/>
              </a:xfrm>
              <a:prstGeom prst="rect">
                <a:avLst/>
              </a:prstGeom>
              <a:blipFill>
                <a:blip r:embed="rId28"/>
                <a:stretch>
                  <a:fillRect l="-73333" r="-80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/>
              <p:cNvSpPr txBox="1"/>
              <p:nvPr/>
            </p:nvSpPr>
            <p:spPr>
              <a:xfrm flipH="1">
                <a:off x="215388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0" name="TextBox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3881" y="3276133"/>
                <a:ext cx="96558" cy="276999"/>
              </a:xfrm>
              <a:prstGeom prst="rect">
                <a:avLst/>
              </a:prstGeom>
              <a:blipFill>
                <a:blip r:embed="rId29"/>
                <a:stretch>
                  <a:fillRect l="-68750" r="-6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/>
              <p:cNvSpPr txBox="1"/>
              <p:nvPr/>
            </p:nvSpPr>
            <p:spPr>
              <a:xfrm flipH="1">
                <a:off x="253996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1" name="TextBox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39961" y="3276133"/>
                <a:ext cx="96558" cy="276999"/>
              </a:xfrm>
              <a:prstGeom prst="rect">
                <a:avLst/>
              </a:prstGeom>
              <a:blipFill>
                <a:blip r:embed="rId28"/>
                <a:stretch>
                  <a:fillRect l="-73333" r="-80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 flipH="1">
                <a:off x="273300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3001" y="3276133"/>
                <a:ext cx="96558" cy="276999"/>
              </a:xfrm>
              <a:prstGeom prst="rect">
                <a:avLst/>
              </a:prstGeom>
              <a:blipFill>
                <a:blip r:embed="rId29"/>
                <a:stretch>
                  <a:fillRect l="-68750" r="-6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 flipH="1">
                <a:off x="234692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46921" y="3276133"/>
                <a:ext cx="96558" cy="276999"/>
              </a:xfrm>
              <a:prstGeom prst="rect">
                <a:avLst/>
              </a:prstGeom>
              <a:blipFill>
                <a:blip r:embed="rId30"/>
                <a:stretch>
                  <a:fillRect l="-68750" r="-6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/>
              <p:cNvSpPr txBox="1"/>
              <p:nvPr/>
            </p:nvSpPr>
            <p:spPr>
              <a:xfrm flipH="1">
                <a:off x="292604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26041" y="3276133"/>
                <a:ext cx="96558" cy="276999"/>
              </a:xfrm>
              <a:prstGeom prst="rect">
                <a:avLst/>
              </a:prstGeom>
              <a:blipFill>
                <a:blip r:embed="rId30"/>
                <a:stretch>
                  <a:fillRect l="-68750" r="-6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 flipH="1">
                <a:off x="311908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19081" y="3276133"/>
                <a:ext cx="96558" cy="276999"/>
              </a:xfrm>
              <a:prstGeom prst="rect">
                <a:avLst/>
              </a:prstGeom>
              <a:blipFill>
                <a:blip r:embed="rId28"/>
                <a:stretch>
                  <a:fillRect l="-73333" r="-80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 flipH="1">
                <a:off x="331212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12121" y="3276133"/>
                <a:ext cx="96558" cy="276999"/>
              </a:xfrm>
              <a:prstGeom prst="rect">
                <a:avLst/>
              </a:prstGeom>
              <a:blipFill>
                <a:blip r:embed="rId29"/>
                <a:stretch>
                  <a:fillRect l="-68750" r="-6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 flipH="1">
                <a:off x="350516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05161" y="3276133"/>
                <a:ext cx="96558" cy="276999"/>
              </a:xfrm>
              <a:prstGeom prst="rect">
                <a:avLst/>
              </a:prstGeom>
              <a:blipFill>
                <a:blip r:embed="rId30"/>
                <a:stretch>
                  <a:fillRect l="-68750" r="-6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 flipH="1">
                <a:off x="369820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98201" y="3276133"/>
                <a:ext cx="96558" cy="276999"/>
              </a:xfrm>
              <a:prstGeom prst="rect">
                <a:avLst/>
              </a:prstGeom>
              <a:blipFill>
                <a:blip r:embed="rId28"/>
                <a:stretch>
                  <a:fillRect l="-73333" r="-80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/>
              <p:cNvSpPr txBox="1"/>
              <p:nvPr/>
            </p:nvSpPr>
            <p:spPr>
              <a:xfrm flipH="1">
                <a:off x="408428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9" name="TextBox 3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84281" y="3276133"/>
                <a:ext cx="96558" cy="276999"/>
              </a:xfrm>
              <a:prstGeom prst="rect">
                <a:avLst/>
              </a:prstGeom>
              <a:blipFill>
                <a:blip r:embed="rId30"/>
                <a:stretch>
                  <a:fillRect l="-68750" r="-6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/>
              <p:cNvSpPr txBox="1"/>
              <p:nvPr/>
            </p:nvSpPr>
            <p:spPr>
              <a:xfrm flipH="1">
                <a:off x="427732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0" name="TextBox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77321" y="3276133"/>
                <a:ext cx="96558" cy="276999"/>
              </a:xfrm>
              <a:prstGeom prst="rect">
                <a:avLst/>
              </a:prstGeom>
              <a:blipFill>
                <a:blip r:embed="rId28"/>
                <a:stretch>
                  <a:fillRect l="-73333" r="-80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/>
              <p:cNvSpPr txBox="1"/>
              <p:nvPr/>
            </p:nvSpPr>
            <p:spPr>
              <a:xfrm flipH="1">
                <a:off x="3891241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1" name="TextBox 3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91241" y="3276133"/>
                <a:ext cx="96558" cy="276999"/>
              </a:xfrm>
              <a:prstGeom prst="rect">
                <a:avLst/>
              </a:prstGeom>
              <a:blipFill>
                <a:blip r:embed="rId29"/>
                <a:stretch>
                  <a:fillRect l="-68750" r="-6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>
            <a:off x="820534" y="433444"/>
            <a:ext cx="467498" cy="1187579"/>
          </a:xfrm>
          <a:prstGeom prst="leftBrace">
            <a:avLst>
              <a:gd name="adj1" fmla="val 5976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Left Brace 331"/>
          <p:cNvSpPr/>
          <p:nvPr/>
        </p:nvSpPr>
        <p:spPr>
          <a:xfrm>
            <a:off x="820534" y="1889177"/>
            <a:ext cx="467498" cy="1187579"/>
          </a:xfrm>
          <a:prstGeom prst="leftBrace">
            <a:avLst>
              <a:gd name="adj1" fmla="val 5976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Left Brace 332"/>
          <p:cNvSpPr/>
          <p:nvPr/>
        </p:nvSpPr>
        <p:spPr>
          <a:xfrm>
            <a:off x="820534" y="3754727"/>
            <a:ext cx="467498" cy="1187579"/>
          </a:xfrm>
          <a:prstGeom prst="leftBrace">
            <a:avLst>
              <a:gd name="adj1" fmla="val 5976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Left Brace 333"/>
          <p:cNvSpPr/>
          <p:nvPr/>
        </p:nvSpPr>
        <p:spPr>
          <a:xfrm>
            <a:off x="820534" y="5197496"/>
            <a:ext cx="467498" cy="1187579"/>
          </a:xfrm>
          <a:prstGeom prst="leftBrace">
            <a:avLst>
              <a:gd name="adj1" fmla="val 5976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24033" y="842567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1</a:t>
            </a:r>
            <a:endParaRPr lang="zh-CN" altLang="en-US" dirty="0"/>
          </a:p>
        </p:txBody>
      </p:sp>
      <p:sp>
        <p:nvSpPr>
          <p:cNvPr id="335" name="Rectangle 334"/>
          <p:cNvSpPr/>
          <p:nvPr/>
        </p:nvSpPr>
        <p:spPr>
          <a:xfrm>
            <a:off x="350482" y="22983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Rectangle 335"/>
              <p:cNvSpPr/>
              <p:nvPr/>
            </p:nvSpPr>
            <p:spPr>
              <a:xfrm>
                <a:off x="64635" y="4163850"/>
                <a:ext cx="873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Rectangle 3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5" y="4163850"/>
                <a:ext cx="873381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Rectangle 336"/>
              <p:cNvSpPr/>
              <p:nvPr/>
            </p:nvSpPr>
            <p:spPr>
              <a:xfrm>
                <a:off x="266613" y="5606619"/>
                <a:ext cx="469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7" name="Rectangle 3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13" y="5606619"/>
                <a:ext cx="46942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/>
              <p:cNvSpPr txBox="1"/>
              <p:nvPr/>
            </p:nvSpPr>
            <p:spPr>
              <a:xfrm flipH="1">
                <a:off x="453046" y="3276133"/>
                <a:ext cx="96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9" name="TextBox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3046" y="3276133"/>
                <a:ext cx="96558" cy="276999"/>
              </a:xfrm>
              <a:prstGeom prst="rect">
                <a:avLst/>
              </a:prstGeom>
              <a:blipFill>
                <a:blip r:embed="rId29"/>
                <a:stretch>
                  <a:fillRect l="-68750" r="-6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1001529" y="1629536"/>
                <a:ext cx="3766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29" y="1629536"/>
                <a:ext cx="376642" cy="307777"/>
              </a:xfrm>
              <a:prstGeom prst="rect">
                <a:avLst/>
              </a:prstGeom>
              <a:blipFill>
                <a:blip r:embed="rId33"/>
                <a:stretch>
                  <a:fillRect l="-8065" r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/>
              <p:cNvSpPr txBox="1"/>
              <p:nvPr/>
            </p:nvSpPr>
            <p:spPr>
              <a:xfrm>
                <a:off x="996015" y="3050281"/>
                <a:ext cx="3821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15" y="3050281"/>
                <a:ext cx="382156" cy="307777"/>
              </a:xfrm>
              <a:prstGeom prst="rect">
                <a:avLst/>
              </a:prstGeom>
              <a:blipFill>
                <a:blip r:embed="rId34"/>
                <a:stretch>
                  <a:fillRect l="-7937" t="-1961" r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664001" y="4943757"/>
                <a:ext cx="714170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1" y="4943757"/>
                <a:ext cx="714170" cy="314766"/>
              </a:xfrm>
              <a:prstGeom prst="rect">
                <a:avLst/>
              </a:prstGeom>
              <a:blipFill>
                <a:blip r:embed="rId35"/>
                <a:stretch>
                  <a:fillRect l="-5128" t="-1923" r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/>
              <p:cNvSpPr txBox="1"/>
              <p:nvPr/>
            </p:nvSpPr>
            <p:spPr>
              <a:xfrm>
                <a:off x="1115728" y="6314230"/>
                <a:ext cx="2624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3" name="TextBox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28" y="6314230"/>
                <a:ext cx="262443" cy="307777"/>
              </a:xfrm>
              <a:prstGeom prst="rect">
                <a:avLst/>
              </a:prstGeom>
              <a:blipFill>
                <a:blip r:embed="rId36"/>
                <a:stretch>
                  <a:fillRect l="-23256" r="-2326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Straight Arrow Connector 343"/>
          <p:cNvCxnSpPr/>
          <p:nvPr/>
        </p:nvCxnSpPr>
        <p:spPr>
          <a:xfrm flipH="1">
            <a:off x="4489295" y="1965504"/>
            <a:ext cx="91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/>
          <p:nvPr/>
        </p:nvCxnSpPr>
        <p:spPr>
          <a:xfrm flipH="1">
            <a:off x="4489295" y="556967"/>
            <a:ext cx="91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/>
          <p:nvPr/>
        </p:nvCxnSpPr>
        <p:spPr>
          <a:xfrm flipH="1">
            <a:off x="4489295" y="3882029"/>
            <a:ext cx="91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/>
              <p:cNvSpPr txBox="1"/>
              <p:nvPr/>
            </p:nvSpPr>
            <p:spPr>
              <a:xfrm>
                <a:off x="4886745" y="3280447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7" name="TextBox 3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45" y="3280447"/>
                <a:ext cx="125034" cy="276999"/>
              </a:xfrm>
              <a:prstGeom prst="rect">
                <a:avLst/>
              </a:prstGeom>
              <a:blipFill>
                <a:blip r:embed="rId37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TextBox 347"/>
              <p:cNvSpPr txBox="1"/>
              <p:nvPr/>
            </p:nvSpPr>
            <p:spPr>
              <a:xfrm>
                <a:off x="4805618" y="278671"/>
                <a:ext cx="3647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8" name="TextBox 3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618" y="278671"/>
                <a:ext cx="364779" cy="307777"/>
              </a:xfrm>
              <a:prstGeom prst="rect">
                <a:avLst/>
              </a:prstGeom>
              <a:blipFill>
                <a:blip r:embed="rId38"/>
                <a:stretch>
                  <a:fillRect l="-15000" t="-2000" r="-50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Box 348"/>
              <p:cNvSpPr txBox="1"/>
              <p:nvPr/>
            </p:nvSpPr>
            <p:spPr>
              <a:xfrm>
                <a:off x="4802861" y="1677970"/>
                <a:ext cx="3702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9" name="TextBox 3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861" y="1677970"/>
                <a:ext cx="370293" cy="307777"/>
              </a:xfrm>
              <a:prstGeom prst="rect">
                <a:avLst/>
              </a:prstGeom>
              <a:blipFill>
                <a:blip r:embed="rId39"/>
                <a:stretch>
                  <a:fillRect l="-16393" t="-1961" r="-4918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TextBox 349"/>
              <p:cNvSpPr txBox="1"/>
              <p:nvPr/>
            </p:nvSpPr>
            <p:spPr>
              <a:xfrm>
                <a:off x="4636853" y="3599123"/>
                <a:ext cx="702308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0" name="TextBox 3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53" y="3599123"/>
                <a:ext cx="702308" cy="314766"/>
              </a:xfrm>
              <a:prstGeom prst="rect">
                <a:avLst/>
              </a:prstGeom>
              <a:blipFill>
                <a:blip r:embed="rId40"/>
                <a:stretch>
                  <a:fillRect l="-8696" r="-3478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1" name="Straight Arrow Connector 350"/>
          <p:cNvCxnSpPr/>
          <p:nvPr/>
        </p:nvCxnSpPr>
        <p:spPr>
          <a:xfrm flipH="1">
            <a:off x="4489295" y="5336748"/>
            <a:ext cx="91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4759483" y="5053842"/>
                <a:ext cx="457048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483" y="5053842"/>
                <a:ext cx="457048" cy="314766"/>
              </a:xfrm>
              <a:prstGeom prst="rect">
                <a:avLst/>
              </a:prstGeom>
              <a:blipFill>
                <a:blip r:embed="rId41"/>
                <a:stretch>
                  <a:fillRect l="-13333" t="-1923" r="-400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3" name="Straight Arrow Connector 352"/>
          <p:cNvCxnSpPr/>
          <p:nvPr/>
        </p:nvCxnSpPr>
        <p:spPr>
          <a:xfrm flipH="1">
            <a:off x="4489295" y="6274238"/>
            <a:ext cx="91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/>
              <p:cNvSpPr txBox="1"/>
              <p:nvPr/>
            </p:nvSpPr>
            <p:spPr>
              <a:xfrm>
                <a:off x="4636853" y="5991332"/>
                <a:ext cx="702308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4" name="TextBox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53" y="5991332"/>
                <a:ext cx="702308" cy="314766"/>
              </a:xfrm>
              <a:prstGeom prst="rect">
                <a:avLst/>
              </a:prstGeom>
              <a:blipFill>
                <a:blip r:embed="rId42"/>
                <a:stretch>
                  <a:fillRect l="-8696" t="-1961" r="-3478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20461" y="-24365"/>
                <a:ext cx="809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61" y="-24365"/>
                <a:ext cx="809452" cy="276999"/>
              </a:xfrm>
              <a:prstGeom prst="rect">
                <a:avLst/>
              </a:prstGeom>
              <a:blipFill>
                <a:blip r:embed="rId43"/>
                <a:stretch>
                  <a:fillRect l="-3759" r="-676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/>
              <p:cNvSpPr txBox="1"/>
              <p:nvPr/>
            </p:nvSpPr>
            <p:spPr>
              <a:xfrm>
                <a:off x="4563557" y="-24365"/>
                <a:ext cx="809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5" name="TextBox 3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57" y="-24365"/>
                <a:ext cx="809452" cy="276999"/>
              </a:xfrm>
              <a:prstGeom prst="rect">
                <a:avLst/>
              </a:prstGeom>
              <a:blipFill>
                <a:blip r:embed="rId44"/>
                <a:stretch>
                  <a:fillRect l="-3788" r="-757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925" y="-24365"/>
                <a:ext cx="1102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ℓ=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25" y="-24365"/>
                <a:ext cx="1102033" cy="276999"/>
              </a:xfrm>
              <a:prstGeom prst="rect">
                <a:avLst/>
              </a:prstGeom>
              <a:blipFill>
                <a:blip r:embed="rId45"/>
                <a:stretch>
                  <a:fillRect l="-4972" r="-442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Rectangle 337"/>
              <p:cNvSpPr/>
              <p:nvPr/>
            </p:nvSpPr>
            <p:spPr>
              <a:xfrm>
                <a:off x="2902022" y="918571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8" name="Rectangle 3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022" y="918571"/>
                <a:ext cx="736082" cy="247128"/>
              </a:xfrm>
              <a:prstGeom prst="rect">
                <a:avLst/>
              </a:prstGeom>
              <a:blipFill>
                <a:blip r:embed="rId46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Rectangle 355"/>
              <p:cNvSpPr/>
              <p:nvPr/>
            </p:nvSpPr>
            <p:spPr>
              <a:xfrm>
                <a:off x="2902022" y="2326878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6" name="Rectangle 3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022" y="2326878"/>
                <a:ext cx="736082" cy="247128"/>
              </a:xfrm>
              <a:prstGeom prst="rect">
                <a:avLst/>
              </a:prstGeom>
              <a:blipFill>
                <a:blip r:embed="rId47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Rectangle 356"/>
              <p:cNvSpPr/>
              <p:nvPr/>
            </p:nvSpPr>
            <p:spPr>
              <a:xfrm>
                <a:off x="2902022" y="4224953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7" name="Rectangle 3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022" y="4224953"/>
                <a:ext cx="736082" cy="247128"/>
              </a:xfrm>
              <a:prstGeom prst="rect">
                <a:avLst/>
              </a:prstGeom>
              <a:blipFill>
                <a:blip r:embed="rId48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Rectangle 357"/>
              <p:cNvSpPr/>
              <p:nvPr/>
            </p:nvSpPr>
            <p:spPr>
              <a:xfrm>
                <a:off x="2902022" y="5679691"/>
                <a:ext cx="736082" cy="2471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8" name="Rectangle 3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022" y="5679691"/>
                <a:ext cx="736082" cy="247128"/>
              </a:xfrm>
              <a:prstGeom prst="rect">
                <a:avLst/>
              </a:prstGeom>
              <a:blipFill>
                <a:blip r:embed="rId49"/>
                <a:stretch>
                  <a:fillRect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0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3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8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0" grpId="0"/>
      <p:bldP spid="63" grpId="0"/>
      <p:bldP spid="28" grpId="0" animBg="1"/>
      <p:bldP spid="29" grpId="0" animBg="1"/>
      <p:bldP spid="30" grpId="0" animBg="1"/>
      <p:bldP spid="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/>
      <p:bldP spid="247" grpId="0" animBg="1"/>
      <p:bldP spid="248" grpId="0" animBg="1"/>
      <p:bldP spid="249" grpId="0" animBg="1"/>
      <p:bldP spid="250" grpId="0" animBg="1"/>
      <p:bldP spid="251" grpId="0" animBg="1"/>
      <p:bldP spid="252" grpId="0"/>
      <p:bldP spid="3" grpId="0"/>
      <p:bldP spid="317" grpId="0"/>
      <p:bldP spid="318" grpId="0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/>
      <p:bldP spid="331" grpId="0"/>
      <p:bldP spid="4" grpId="0" animBg="1"/>
      <p:bldP spid="332" grpId="0" animBg="1"/>
      <p:bldP spid="333" grpId="0" animBg="1"/>
      <p:bldP spid="334" grpId="0" animBg="1"/>
      <p:bldP spid="6" grpId="0"/>
      <p:bldP spid="335" grpId="0"/>
      <p:bldP spid="336" grpId="0"/>
      <p:bldP spid="337" grpId="0"/>
      <p:bldP spid="339" grpId="0"/>
      <p:bldP spid="340" grpId="0"/>
      <p:bldP spid="341" grpId="0"/>
      <p:bldP spid="342" grpId="0"/>
      <p:bldP spid="343" grpId="0"/>
      <p:bldP spid="347" grpId="0"/>
      <p:bldP spid="348" grpId="0"/>
      <p:bldP spid="349" grpId="0"/>
      <p:bldP spid="350" grpId="0"/>
      <p:bldP spid="352" grpId="0"/>
      <p:bldP spid="354" grpId="0"/>
      <p:bldP spid="7" grpId="0"/>
      <p:bldP spid="355" grpId="0"/>
      <p:bldP spid="5" grpId="0"/>
      <p:bldP spid="338" grpId="0" animBg="1"/>
      <p:bldP spid="356" grpId="0" animBg="1"/>
      <p:bldP spid="357" grpId="0" animBg="1"/>
      <p:bldP spid="3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55"/>
              <p:cNvSpPr txBox="1"/>
              <p:nvPr/>
            </p:nvSpPr>
            <p:spPr>
              <a:xfrm>
                <a:off x="541059" y="353228"/>
                <a:ext cx="839369" cy="31021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〈1〉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4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9" y="353228"/>
                <a:ext cx="839369" cy="310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55"/>
              <p:cNvSpPr txBox="1"/>
              <p:nvPr/>
            </p:nvSpPr>
            <p:spPr>
              <a:xfrm>
                <a:off x="1476623" y="353228"/>
                <a:ext cx="839369" cy="31079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23" y="353228"/>
                <a:ext cx="839369" cy="310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55"/>
              <p:cNvSpPr txBox="1"/>
              <p:nvPr/>
            </p:nvSpPr>
            <p:spPr>
              <a:xfrm>
                <a:off x="2412187" y="353228"/>
                <a:ext cx="839369" cy="31079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7" y="353228"/>
                <a:ext cx="839369" cy="310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55"/>
              <p:cNvSpPr txBox="1"/>
              <p:nvPr/>
            </p:nvSpPr>
            <p:spPr>
              <a:xfrm>
                <a:off x="3361612" y="353228"/>
                <a:ext cx="839369" cy="31079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12" y="353228"/>
                <a:ext cx="839369" cy="310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55"/>
              <p:cNvSpPr txBox="1"/>
              <p:nvPr/>
            </p:nvSpPr>
            <p:spPr>
              <a:xfrm>
                <a:off x="541059" y="984735"/>
                <a:ext cx="839369" cy="251817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9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9" y="984735"/>
                <a:ext cx="839369" cy="251817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55"/>
              <p:cNvSpPr txBox="1"/>
              <p:nvPr/>
            </p:nvSpPr>
            <p:spPr>
              <a:xfrm>
                <a:off x="1476623" y="97214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0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23" y="972144"/>
                <a:ext cx="839369" cy="2787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5"/>
              <p:cNvSpPr txBox="1"/>
              <p:nvPr/>
            </p:nvSpPr>
            <p:spPr>
              <a:xfrm>
                <a:off x="2412187" y="97214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1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7" y="972144"/>
                <a:ext cx="839369" cy="2787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5"/>
              <p:cNvSpPr txBox="1"/>
              <p:nvPr/>
            </p:nvSpPr>
            <p:spPr>
              <a:xfrm>
                <a:off x="3361612" y="97214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2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12" y="972144"/>
                <a:ext cx="839369" cy="2787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55"/>
              <p:cNvSpPr txBox="1"/>
              <p:nvPr/>
            </p:nvSpPr>
            <p:spPr>
              <a:xfrm>
                <a:off x="541059" y="3447808"/>
                <a:ext cx="839369" cy="31079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〈1〉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0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9" y="3447808"/>
                <a:ext cx="839369" cy="310791"/>
              </a:xfrm>
              <a:prstGeom prst="rect">
                <a:avLst/>
              </a:prstGeom>
              <a:blipFill>
                <a:blip r:embed="rId11"/>
                <a:stretch>
                  <a:fillRect b="-19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55"/>
              <p:cNvSpPr txBox="1"/>
              <p:nvPr/>
            </p:nvSpPr>
            <p:spPr>
              <a:xfrm>
                <a:off x="1476623" y="3447808"/>
                <a:ext cx="839369" cy="31079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23" y="3447808"/>
                <a:ext cx="839369" cy="310791"/>
              </a:xfrm>
              <a:prstGeom prst="rect">
                <a:avLst/>
              </a:prstGeom>
              <a:blipFill>
                <a:blip r:embed="rId12"/>
                <a:stretch>
                  <a:fillRect b="-19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55"/>
              <p:cNvSpPr txBox="1"/>
              <p:nvPr/>
            </p:nvSpPr>
            <p:spPr>
              <a:xfrm>
                <a:off x="2412187" y="3447808"/>
                <a:ext cx="839369" cy="31079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2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7" y="3447808"/>
                <a:ext cx="839369" cy="310791"/>
              </a:xfrm>
              <a:prstGeom prst="rect">
                <a:avLst/>
              </a:prstGeom>
              <a:blipFill>
                <a:blip r:embed="rId13"/>
                <a:stretch>
                  <a:fillRect b="-19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55"/>
              <p:cNvSpPr txBox="1"/>
              <p:nvPr/>
            </p:nvSpPr>
            <p:spPr>
              <a:xfrm>
                <a:off x="3361612" y="3447808"/>
                <a:ext cx="839369" cy="31079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3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12" y="3447808"/>
                <a:ext cx="839369" cy="310791"/>
              </a:xfrm>
              <a:prstGeom prst="rect">
                <a:avLst/>
              </a:prstGeom>
              <a:blipFill>
                <a:blip r:embed="rId14"/>
                <a:stretch>
                  <a:fillRect b="-19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55"/>
              <p:cNvSpPr txBox="1"/>
              <p:nvPr/>
            </p:nvSpPr>
            <p:spPr>
              <a:xfrm>
                <a:off x="541059" y="406672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4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9" y="4066724"/>
                <a:ext cx="839369" cy="2787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55"/>
              <p:cNvSpPr txBox="1"/>
              <p:nvPr/>
            </p:nvSpPr>
            <p:spPr>
              <a:xfrm>
                <a:off x="1476623" y="406672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5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23" y="4066724"/>
                <a:ext cx="839369" cy="2787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55"/>
              <p:cNvSpPr txBox="1"/>
              <p:nvPr/>
            </p:nvSpPr>
            <p:spPr>
              <a:xfrm>
                <a:off x="2412187" y="406672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7" y="4066724"/>
                <a:ext cx="839369" cy="2787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55"/>
              <p:cNvSpPr txBox="1"/>
              <p:nvPr/>
            </p:nvSpPr>
            <p:spPr>
              <a:xfrm>
                <a:off x="3361612" y="406672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12" y="4066724"/>
                <a:ext cx="839369" cy="27879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55"/>
              <p:cNvSpPr txBox="1"/>
              <p:nvPr/>
            </p:nvSpPr>
            <p:spPr>
              <a:xfrm>
                <a:off x="541059" y="1900518"/>
                <a:ext cx="839369" cy="31079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〈1〉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9" y="1900518"/>
                <a:ext cx="839369" cy="3107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55"/>
              <p:cNvSpPr txBox="1"/>
              <p:nvPr/>
            </p:nvSpPr>
            <p:spPr>
              <a:xfrm>
                <a:off x="1476623" y="1900518"/>
                <a:ext cx="839369" cy="31079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7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23" y="1900518"/>
                <a:ext cx="839369" cy="3107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55"/>
              <p:cNvSpPr txBox="1"/>
              <p:nvPr/>
            </p:nvSpPr>
            <p:spPr>
              <a:xfrm>
                <a:off x="2412187" y="1900518"/>
                <a:ext cx="839369" cy="31079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8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7" y="1900518"/>
                <a:ext cx="839369" cy="3107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55"/>
              <p:cNvSpPr txBox="1"/>
              <p:nvPr/>
            </p:nvSpPr>
            <p:spPr>
              <a:xfrm>
                <a:off x="3336211" y="1900518"/>
                <a:ext cx="839369" cy="31079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9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211" y="1900518"/>
                <a:ext cx="839369" cy="3107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55"/>
              <p:cNvSpPr txBox="1"/>
              <p:nvPr/>
            </p:nvSpPr>
            <p:spPr>
              <a:xfrm>
                <a:off x="541059" y="251943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9" y="2519434"/>
                <a:ext cx="839369" cy="27879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55"/>
              <p:cNvSpPr txBox="1"/>
              <p:nvPr/>
            </p:nvSpPr>
            <p:spPr>
              <a:xfrm>
                <a:off x="1476623" y="251943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23" y="2519434"/>
                <a:ext cx="839369" cy="27879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55"/>
              <p:cNvSpPr txBox="1"/>
              <p:nvPr/>
            </p:nvSpPr>
            <p:spPr>
              <a:xfrm>
                <a:off x="2412187" y="251943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2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7" y="2519434"/>
                <a:ext cx="839369" cy="27879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55"/>
              <p:cNvSpPr txBox="1"/>
              <p:nvPr/>
            </p:nvSpPr>
            <p:spPr>
              <a:xfrm>
                <a:off x="3361612" y="251943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3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12" y="2519434"/>
                <a:ext cx="839369" cy="27879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55"/>
              <p:cNvSpPr txBox="1"/>
              <p:nvPr/>
            </p:nvSpPr>
            <p:spPr>
              <a:xfrm>
                <a:off x="541059" y="4995098"/>
                <a:ext cx="839369" cy="31079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〈1〉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2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9" y="4995098"/>
                <a:ext cx="839369" cy="310791"/>
              </a:xfrm>
              <a:prstGeom prst="rect">
                <a:avLst/>
              </a:prstGeom>
              <a:blipFill>
                <a:blip r:embed="rId27"/>
                <a:stretch>
                  <a:fillRect b="-19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55"/>
              <p:cNvSpPr txBox="1"/>
              <p:nvPr/>
            </p:nvSpPr>
            <p:spPr>
              <a:xfrm>
                <a:off x="1476623" y="4995098"/>
                <a:ext cx="839369" cy="31079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3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23" y="4995098"/>
                <a:ext cx="839369" cy="310791"/>
              </a:xfrm>
              <a:prstGeom prst="rect">
                <a:avLst/>
              </a:prstGeom>
              <a:blipFill>
                <a:blip r:embed="rId28"/>
                <a:stretch>
                  <a:fillRect b="-19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55"/>
              <p:cNvSpPr txBox="1"/>
              <p:nvPr/>
            </p:nvSpPr>
            <p:spPr>
              <a:xfrm>
                <a:off x="2412187" y="4995098"/>
                <a:ext cx="839369" cy="31079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4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7" y="4995098"/>
                <a:ext cx="839369" cy="310791"/>
              </a:xfrm>
              <a:prstGeom prst="rect">
                <a:avLst/>
              </a:prstGeom>
              <a:blipFill>
                <a:blip r:embed="rId29"/>
                <a:stretch>
                  <a:fillRect b="-19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55"/>
              <p:cNvSpPr txBox="1"/>
              <p:nvPr/>
            </p:nvSpPr>
            <p:spPr>
              <a:xfrm>
                <a:off x="3361612" y="4995098"/>
                <a:ext cx="839369" cy="31079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5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12" y="4995098"/>
                <a:ext cx="839369" cy="310791"/>
              </a:xfrm>
              <a:prstGeom prst="rect">
                <a:avLst/>
              </a:prstGeom>
              <a:blipFill>
                <a:blip r:embed="rId30"/>
                <a:stretch>
                  <a:fillRect b="-19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55"/>
              <p:cNvSpPr txBox="1"/>
              <p:nvPr/>
            </p:nvSpPr>
            <p:spPr>
              <a:xfrm>
                <a:off x="541059" y="561401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9" y="5614014"/>
                <a:ext cx="839369" cy="27879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55"/>
              <p:cNvSpPr txBox="1"/>
              <p:nvPr/>
            </p:nvSpPr>
            <p:spPr>
              <a:xfrm>
                <a:off x="1476623" y="561401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7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23" y="5614014"/>
                <a:ext cx="839369" cy="27879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55"/>
              <p:cNvSpPr txBox="1"/>
              <p:nvPr/>
            </p:nvSpPr>
            <p:spPr>
              <a:xfrm>
                <a:off x="2412187" y="561401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8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7" y="5614014"/>
                <a:ext cx="839369" cy="27879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55"/>
              <p:cNvSpPr txBox="1"/>
              <p:nvPr/>
            </p:nvSpPr>
            <p:spPr>
              <a:xfrm>
                <a:off x="3361612" y="561401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9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12" y="5614014"/>
                <a:ext cx="839369" cy="27879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55"/>
              <p:cNvSpPr txBox="1"/>
              <p:nvPr/>
            </p:nvSpPr>
            <p:spPr>
              <a:xfrm>
                <a:off x="541059" y="6232930"/>
                <a:ext cx="839369" cy="314958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〈1〉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4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9" y="6232930"/>
                <a:ext cx="839369" cy="314958"/>
              </a:xfrm>
              <a:prstGeom prst="rect">
                <a:avLst/>
              </a:prstGeom>
              <a:blipFill>
                <a:blip r:embed="rId35"/>
                <a:stretch>
                  <a:fillRect b="-18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55"/>
              <p:cNvSpPr txBox="1"/>
              <p:nvPr/>
            </p:nvSpPr>
            <p:spPr>
              <a:xfrm>
                <a:off x="1476623" y="6232930"/>
                <a:ext cx="839369" cy="314958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5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23" y="6232930"/>
                <a:ext cx="839369" cy="314958"/>
              </a:xfrm>
              <a:prstGeom prst="rect">
                <a:avLst/>
              </a:prstGeom>
              <a:blipFill>
                <a:blip r:embed="rId36"/>
                <a:stretch>
                  <a:fillRect b="-18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55"/>
              <p:cNvSpPr txBox="1"/>
              <p:nvPr/>
            </p:nvSpPr>
            <p:spPr>
              <a:xfrm>
                <a:off x="2412187" y="6232930"/>
                <a:ext cx="839369" cy="314958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7" y="6232930"/>
                <a:ext cx="839369" cy="314958"/>
              </a:xfrm>
              <a:prstGeom prst="rect">
                <a:avLst/>
              </a:prstGeom>
              <a:blipFill>
                <a:blip r:embed="rId37"/>
                <a:stretch>
                  <a:fillRect b="-18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55"/>
              <p:cNvSpPr txBox="1"/>
              <p:nvPr/>
            </p:nvSpPr>
            <p:spPr>
              <a:xfrm>
                <a:off x="3361612" y="6232930"/>
                <a:ext cx="839369" cy="314958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7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12" y="6232930"/>
                <a:ext cx="839369" cy="314958"/>
              </a:xfrm>
              <a:prstGeom prst="rect">
                <a:avLst/>
              </a:prstGeom>
              <a:blipFill>
                <a:blip r:embed="rId38"/>
                <a:stretch>
                  <a:fillRect b="-18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7473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57914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078355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298796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565724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786165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006606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227047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503214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723655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944096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164537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449940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670381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3890822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4111263" y="64079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635868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856309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076750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297191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564119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784560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2005001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225442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501609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2722050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2942491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162932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3448335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3668776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3889217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4109658" y="80147"/>
            <a:ext cx="0" cy="26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635869" y="1252136"/>
            <a:ext cx="0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856310" y="1252136"/>
            <a:ext cx="707809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076751" y="1252136"/>
            <a:ext cx="1424858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297192" y="1252136"/>
            <a:ext cx="2157562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>
            <a:off x="856309" y="1252136"/>
            <a:ext cx="707813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784561" y="1252136"/>
            <a:ext cx="0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2005002" y="1252136"/>
            <a:ext cx="717048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2225443" y="1252136"/>
            <a:ext cx="1443333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1076750" y="1252400"/>
            <a:ext cx="1424860" cy="6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2011420" y="1252136"/>
            <a:ext cx="710631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2942492" y="1252136"/>
            <a:ext cx="0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3162933" y="1252136"/>
            <a:ext cx="726284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1297191" y="1252136"/>
            <a:ext cx="2151145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2225442" y="1252136"/>
            <a:ext cx="1443335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3162932" y="1252136"/>
            <a:ext cx="726286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109659" y="1252136"/>
            <a:ext cx="0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635870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856311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1076752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1297193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564121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784562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2005003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2225444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501611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2722052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2942493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162934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448337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668778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3889219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109660" y="2188853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643892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864333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084774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1305215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572143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792584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013025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233466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509633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730074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950515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3170956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456359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3676800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3897241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4117682" y="3737695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642287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862728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1083169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303610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1570538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1790979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2011420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231861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508028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2728469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948910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3169351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454754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675195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3895636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4116077" y="5312400"/>
            <a:ext cx="0" cy="29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640684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861125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081566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1302007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1568935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789376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2009817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2230258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2506425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2726866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2947307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3167748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3453151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673592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3894033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4114474" y="5912872"/>
            <a:ext cx="0" cy="32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639078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859519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079960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1300401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1567329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1787770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2008211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2228652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2504819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2725260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2945701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3166142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3451545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3671986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3892427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4112868" y="6563296"/>
            <a:ext cx="0" cy="24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631252" y="2808464"/>
            <a:ext cx="0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851693" y="2808464"/>
            <a:ext cx="707809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1072134" y="2808464"/>
            <a:ext cx="1424858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1292575" y="2808464"/>
            <a:ext cx="2157562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flipH="1">
            <a:off x="851692" y="2808464"/>
            <a:ext cx="707813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1779944" y="2808464"/>
            <a:ext cx="0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2000385" y="2808464"/>
            <a:ext cx="717048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2220826" y="2808464"/>
            <a:ext cx="1443333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flipH="1">
            <a:off x="1072133" y="2808728"/>
            <a:ext cx="1424860" cy="6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flipH="1">
            <a:off x="2006803" y="2808464"/>
            <a:ext cx="710631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2937875" y="2808464"/>
            <a:ext cx="0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3158316" y="2808464"/>
            <a:ext cx="726284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1292574" y="2808464"/>
            <a:ext cx="2151145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flipH="1">
            <a:off x="2220825" y="2808464"/>
            <a:ext cx="1443335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H="1">
            <a:off x="3158315" y="2808464"/>
            <a:ext cx="726286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4105042" y="2808464"/>
            <a:ext cx="0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635871" y="4346314"/>
            <a:ext cx="0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856312" y="4346314"/>
            <a:ext cx="707809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1076753" y="4346314"/>
            <a:ext cx="1424858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1297194" y="4346314"/>
            <a:ext cx="2157562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H="1">
            <a:off x="856311" y="4346314"/>
            <a:ext cx="707813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1784563" y="4346314"/>
            <a:ext cx="0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2005004" y="4346314"/>
            <a:ext cx="717048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225445" y="4346314"/>
            <a:ext cx="1443333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H="1">
            <a:off x="1076752" y="4346578"/>
            <a:ext cx="1424860" cy="6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H="1">
            <a:off x="2011422" y="4346314"/>
            <a:ext cx="710631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42494" y="4346314"/>
            <a:ext cx="0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3162935" y="4346314"/>
            <a:ext cx="726284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H="1">
            <a:off x="1297193" y="4346314"/>
            <a:ext cx="2151145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H="1">
            <a:off x="2225444" y="4346314"/>
            <a:ext cx="1443335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 flipH="1">
            <a:off x="3162934" y="4346314"/>
            <a:ext cx="726286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4109661" y="4346314"/>
            <a:ext cx="0" cy="63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矩形 374"/>
              <p:cNvSpPr/>
              <p:nvPr/>
            </p:nvSpPr>
            <p:spPr>
              <a:xfrm>
                <a:off x="281578" y="99726"/>
                <a:ext cx="319767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394" name="矩形 3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78" y="99726"/>
                <a:ext cx="319767" cy="30008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矩形 375"/>
              <p:cNvSpPr/>
              <p:nvPr/>
            </p:nvSpPr>
            <p:spPr>
              <a:xfrm>
                <a:off x="191553" y="627730"/>
                <a:ext cx="40414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395" name="矩形 3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3" y="627730"/>
                <a:ext cx="404149" cy="30008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矩形 376"/>
              <p:cNvSpPr/>
              <p:nvPr/>
            </p:nvSpPr>
            <p:spPr>
              <a:xfrm>
                <a:off x="194438" y="1155734"/>
                <a:ext cx="40504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396" name="矩形 3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38" y="1155734"/>
                <a:ext cx="405046" cy="30008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矩形 377"/>
              <p:cNvSpPr/>
              <p:nvPr/>
            </p:nvSpPr>
            <p:spPr>
              <a:xfrm>
                <a:off x="145450" y="1683738"/>
                <a:ext cx="44262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397" name="矩形 3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50" y="1683738"/>
                <a:ext cx="442622" cy="30008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矩形 378"/>
              <p:cNvSpPr/>
              <p:nvPr/>
            </p:nvSpPr>
            <p:spPr>
              <a:xfrm>
                <a:off x="187834" y="2211742"/>
                <a:ext cx="40786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398" name="矩形 3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4" y="2211742"/>
                <a:ext cx="407868" cy="30008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矩形 379"/>
              <p:cNvSpPr/>
              <p:nvPr/>
            </p:nvSpPr>
            <p:spPr>
              <a:xfrm>
                <a:off x="190719" y="2739746"/>
                <a:ext cx="40876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399" name="矩形 3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9" y="2739746"/>
                <a:ext cx="408766" cy="30008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矩形 380"/>
              <p:cNvSpPr/>
              <p:nvPr/>
            </p:nvSpPr>
            <p:spPr>
              <a:xfrm>
                <a:off x="147159" y="3219625"/>
                <a:ext cx="44634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400" name="矩形 3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59" y="3219625"/>
                <a:ext cx="446341" cy="30008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矩形 381"/>
              <p:cNvSpPr/>
              <p:nvPr/>
            </p:nvSpPr>
            <p:spPr>
              <a:xfrm>
                <a:off x="187834" y="3757254"/>
                <a:ext cx="40786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401" name="矩形 3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4" y="3757254"/>
                <a:ext cx="407868" cy="30008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矩形 382"/>
              <p:cNvSpPr/>
              <p:nvPr/>
            </p:nvSpPr>
            <p:spPr>
              <a:xfrm>
                <a:off x="190719" y="4323758"/>
                <a:ext cx="40876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402" name="矩形 3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9" y="4323758"/>
                <a:ext cx="408766" cy="30008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矩形 383"/>
              <p:cNvSpPr/>
              <p:nvPr/>
            </p:nvSpPr>
            <p:spPr>
              <a:xfrm>
                <a:off x="147159" y="4794012"/>
                <a:ext cx="44634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403" name="矩形 3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59" y="4794012"/>
                <a:ext cx="446341" cy="30008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矩形 384"/>
              <p:cNvSpPr/>
              <p:nvPr/>
            </p:nvSpPr>
            <p:spPr>
              <a:xfrm>
                <a:off x="187834" y="5331641"/>
                <a:ext cx="40786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404" name="矩形 3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4" y="5331641"/>
                <a:ext cx="407868" cy="30008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矩形 385"/>
              <p:cNvSpPr/>
              <p:nvPr/>
            </p:nvSpPr>
            <p:spPr>
              <a:xfrm>
                <a:off x="190719" y="5927020"/>
                <a:ext cx="40876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405" name="矩形 3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9" y="5927020"/>
                <a:ext cx="408766" cy="30008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矩形 386"/>
              <p:cNvSpPr/>
              <p:nvPr/>
            </p:nvSpPr>
            <p:spPr>
              <a:xfrm>
                <a:off x="278372" y="6435778"/>
                <a:ext cx="32226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406" name="矩形 3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2" y="6435778"/>
                <a:ext cx="322268" cy="30008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5" name="TextBox 414"/>
          <p:cNvSpPr txBox="1"/>
          <p:nvPr/>
        </p:nvSpPr>
        <p:spPr>
          <a:xfrm>
            <a:off x="6043470" y="593105"/>
            <a:ext cx="121988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 smtClean="0"/>
              <a:t>EXAMPLE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/>
              <p:cNvSpPr/>
              <p:nvPr/>
            </p:nvSpPr>
            <p:spPr>
              <a:xfrm>
                <a:off x="5743453" y="1007487"/>
                <a:ext cx="1819921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6" name="Rectangle 4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453" y="1007487"/>
                <a:ext cx="1819921" cy="424732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/>
              <p:cNvSpPr/>
              <p:nvPr/>
            </p:nvSpPr>
            <p:spPr>
              <a:xfrm>
                <a:off x="5595239" y="2009999"/>
                <a:ext cx="2116349" cy="477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are all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9" name="Rectangle 4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39" y="2009999"/>
                <a:ext cx="2116349" cy="477118"/>
              </a:xfrm>
              <a:prstGeom prst="rect">
                <a:avLst/>
              </a:prstGeom>
              <a:blipFill>
                <a:blip r:embed="rId53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/>
              <p:cNvSpPr/>
              <p:nvPr/>
            </p:nvSpPr>
            <p:spPr>
              <a:xfrm>
                <a:off x="4124804" y="3064897"/>
                <a:ext cx="5057218" cy="357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0011 1010 1001 0100 1101 0110 0011 1111</a:t>
                </a:r>
              </a:p>
            </p:txBody>
          </p:sp>
        </mc:Choice>
        <mc:Fallback xmlns="">
          <p:sp>
            <p:nvSpPr>
              <p:cNvPr id="420" name="Rectangle 4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4" y="3064897"/>
                <a:ext cx="5057218" cy="357790"/>
              </a:xfrm>
              <a:prstGeom prst="rect">
                <a:avLst/>
              </a:prstGeom>
              <a:blipFill>
                <a:blip r:embed="rId54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Rectangle 420"/>
          <p:cNvSpPr/>
          <p:nvPr/>
        </p:nvSpPr>
        <p:spPr>
          <a:xfrm>
            <a:off x="4634367" y="3467737"/>
            <a:ext cx="403809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</a:rPr>
              <a:t>Key schedule</a:t>
            </a:r>
            <a:r>
              <a:rPr lang="en-US" altLang="zh-CN" dirty="0" smtClean="0">
                <a:solidFill>
                  <a:schemeClr val="tx1"/>
                </a:solidFill>
              </a:rPr>
              <a:t>: choose 16 consecutive bits</a:t>
            </a:r>
            <a:endParaRPr lang="en-US" altLang="zh-C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/>
              <p:cNvSpPr/>
              <p:nvPr/>
            </p:nvSpPr>
            <p:spPr>
              <a:xfrm>
                <a:off x="4972280" y="3937519"/>
                <a:ext cx="3362267" cy="1249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5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zh-CN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0011 1010 1001 0100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1010 1001 0100 1101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1001 0100 1101 0110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0100 1101 0110 0011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1101 0110 0011 </a:t>
                </a:r>
                <a:r>
                  <a:rPr lang="en-US" altLang="zh-CN" sz="15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1111</a:t>
                </a:r>
                <a:r>
                  <a:rPr lang="en-US" altLang="zh-CN" sz="15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altLang="zh-CN" sz="15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22" name="Rectangle 4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80" y="3937519"/>
                <a:ext cx="3362267" cy="1249125"/>
              </a:xfrm>
              <a:prstGeom prst="rect">
                <a:avLst/>
              </a:prstGeom>
              <a:blipFill>
                <a:blip r:embed="rId55"/>
                <a:stretch>
                  <a:fillRect l="-544" t="-976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/>
              <p:cNvSpPr/>
              <p:nvPr/>
            </p:nvSpPr>
            <p:spPr>
              <a:xfrm>
                <a:off x="4977602" y="5231695"/>
                <a:ext cx="3351623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plaintext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5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zh-CN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5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0010 0110 1011 0111 </a:t>
                </a:r>
                <a:endParaRPr lang="en-US" altLang="zh-CN" sz="15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23" name="Rectangle 4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02" y="5231695"/>
                <a:ext cx="3351623" cy="600164"/>
              </a:xfrm>
              <a:prstGeom prst="rect">
                <a:avLst/>
              </a:prstGeom>
              <a:blipFill>
                <a:blip r:embed="rId56"/>
                <a:stretch>
                  <a:fillRect l="-546" t="-505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4" name="Table 22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76557" y="1477269"/>
              <a:ext cx="4553712" cy="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63487362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2208602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4546889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33353592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829252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3051184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7269081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9412678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66668323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245730651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248854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6160126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2837890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5362356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405005145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3682073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7177371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39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4936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4" name="Table 2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401147"/>
                  </p:ext>
                </p:extLst>
              </p:nvPr>
            </p:nvGraphicFramePr>
            <p:xfrm>
              <a:off x="4376557" y="1477269"/>
              <a:ext cx="4553712" cy="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63487362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2208602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4546889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33353592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829252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3051184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7269081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9412678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66668323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245730651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248854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6160126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2837890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5362356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405005145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3682073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71773713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333" t="-2439" r="-90133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80952" t="-2439" r="-15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280952" t="-2439" r="-14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380952" t="-2439" r="-13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480952" t="-2439" r="-12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580952" t="-2439" r="-11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680952" t="-2439" r="-10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780952" t="-2439" r="-9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860465" t="-2439" r="-788372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983333" t="-2439" r="-7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083333" t="-2439" r="-6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183333" t="-2439" r="-5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283333" t="-2439" r="-4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383333" t="-2439" r="-3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483333" t="-2439" r="-2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583333" t="-2439" r="-1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683333" t="-2439" r="-7143" b="-1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3992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333" t="-105000" r="-90133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80952" t="-105000" r="-15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280952" t="-105000" r="-14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380952" t="-105000" r="-13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480952" t="-105000" r="-12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580952" t="-105000" r="-11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680952" t="-105000" r="-10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780952" t="-105000" r="-9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860465" t="-105000" r="-788372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983333" t="-105000" r="-7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083333" t="-105000" r="-6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183333" t="-105000" r="-5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283333" t="-105000" r="-4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383333" t="-105000" r="-3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483333" t="-105000" r="-2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583333" t="-105000" r="-1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7"/>
                          <a:stretch>
                            <a:fillRect l="-1683333" t="-105000" r="-7143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4936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5" name="Table 2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76256" y="2532167"/>
              <a:ext cx="4554315" cy="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803">
                      <a:extLst>
                        <a:ext uri="{9D8B030D-6E8A-4147-A177-3AD203B41FA5}">
                          <a16:colId xmlns:a16="http://schemas.microsoft.com/office/drawing/2014/main" val="363487362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2208602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4546889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33353592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829252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3051184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7269081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9412678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66668323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245730651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248854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6160126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2837890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5362356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405005145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3682073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7177371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39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4936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5" name="Table 2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22821"/>
                  </p:ext>
                </p:extLst>
              </p:nvPr>
            </p:nvGraphicFramePr>
            <p:xfrm>
              <a:off x="4376256" y="2532167"/>
              <a:ext cx="4554315" cy="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803">
                      <a:extLst>
                        <a:ext uri="{9D8B030D-6E8A-4147-A177-3AD203B41FA5}">
                          <a16:colId xmlns:a16="http://schemas.microsoft.com/office/drawing/2014/main" val="363487362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2208602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4546889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33353592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829252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3051184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7269081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9412678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66668323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245730651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248854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6160126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2837890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5362356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405005145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3682073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71773713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333" t="-2439" r="-901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80952" t="-2439" r="-1509524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280952" t="-2439" r="-1409524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380952" t="-2439" r="-1309524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480952" t="-2439" r="-1209524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580952" t="-2439" r="-1109524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680952" t="-2439" r="-1009524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762791" t="-2439" r="-886047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883333" t="-2439" r="-8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983333" t="-2439" r="-7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083333" t="-2439" r="-6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183333" t="-2439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283333" t="-2439" r="-4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383333" t="-2439" r="-3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483333" t="-2439" r="-2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583333" t="-2439" r="-1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683333" t="-2439" r="-7143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3992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333" t="-105000" r="-90133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80952" t="-105000" r="-1509524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280952" t="-105000" r="-1409524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380952" t="-105000" r="-1309524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480952" t="-105000" r="-1209524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580952" t="-105000" r="-1109524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680952" t="-105000" r="-1009524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762791" t="-105000" r="-886047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883333" t="-105000" r="-80714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983333" t="-105000" r="-70714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083333" t="-105000" r="-60714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183333" t="-105000" r="-50714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283333" t="-105000" r="-40714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383333" t="-105000" r="-30714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483333" t="-105000" r="-20714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583333" t="-105000" r="-10714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8"/>
                          <a:stretch>
                            <a:fillRect l="-1683333" t="-105000" r="-7143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4936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" grpId="0"/>
      <p:bldP spid="419" grpId="0"/>
      <p:bldP spid="420" grpId="0"/>
      <p:bldP spid="421" grpId="0"/>
      <p:bldP spid="422" grpId="0"/>
      <p:bldP spid="4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5"/>
          <p:cNvSpPr txBox="1"/>
          <p:nvPr/>
        </p:nvSpPr>
        <p:spPr>
          <a:xfrm>
            <a:off x="541059" y="35322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0011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文本框 55"/>
          <p:cNvSpPr txBox="1"/>
          <p:nvPr/>
        </p:nvSpPr>
        <p:spPr>
          <a:xfrm>
            <a:off x="1476623" y="35322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55"/>
          <p:cNvSpPr txBox="1"/>
          <p:nvPr/>
        </p:nvSpPr>
        <p:spPr>
          <a:xfrm>
            <a:off x="2412187" y="35322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文本框 55"/>
          <p:cNvSpPr txBox="1"/>
          <p:nvPr/>
        </p:nvSpPr>
        <p:spPr>
          <a:xfrm>
            <a:off x="3361612" y="35322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55"/>
              <p:cNvSpPr txBox="1"/>
              <p:nvPr/>
            </p:nvSpPr>
            <p:spPr>
              <a:xfrm>
                <a:off x="541059" y="984735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9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9" y="984735"/>
                <a:ext cx="839369" cy="278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55"/>
              <p:cNvSpPr txBox="1"/>
              <p:nvPr/>
            </p:nvSpPr>
            <p:spPr>
              <a:xfrm>
                <a:off x="1476623" y="97214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0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23" y="972144"/>
                <a:ext cx="839369" cy="278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5"/>
              <p:cNvSpPr txBox="1"/>
              <p:nvPr/>
            </p:nvSpPr>
            <p:spPr>
              <a:xfrm>
                <a:off x="2412187" y="97214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1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7" y="972144"/>
                <a:ext cx="839369" cy="2787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5"/>
              <p:cNvSpPr txBox="1"/>
              <p:nvPr/>
            </p:nvSpPr>
            <p:spPr>
              <a:xfrm>
                <a:off x="3361612" y="97214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2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12" y="972144"/>
                <a:ext cx="839369" cy="2787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55"/>
          <p:cNvSpPr txBox="1"/>
          <p:nvPr/>
        </p:nvSpPr>
        <p:spPr>
          <a:xfrm>
            <a:off x="541059" y="344780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文本框 55"/>
          <p:cNvSpPr txBox="1"/>
          <p:nvPr/>
        </p:nvSpPr>
        <p:spPr>
          <a:xfrm>
            <a:off x="1476623" y="344780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文本框 55"/>
          <p:cNvSpPr txBox="1"/>
          <p:nvPr/>
        </p:nvSpPr>
        <p:spPr>
          <a:xfrm>
            <a:off x="2412187" y="344780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文本框 55"/>
          <p:cNvSpPr txBox="1"/>
          <p:nvPr/>
        </p:nvSpPr>
        <p:spPr>
          <a:xfrm>
            <a:off x="3361612" y="344780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55"/>
              <p:cNvSpPr txBox="1"/>
              <p:nvPr/>
            </p:nvSpPr>
            <p:spPr>
              <a:xfrm>
                <a:off x="541059" y="406672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4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9" y="4066724"/>
                <a:ext cx="839369" cy="278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55"/>
              <p:cNvSpPr txBox="1"/>
              <p:nvPr/>
            </p:nvSpPr>
            <p:spPr>
              <a:xfrm>
                <a:off x="1476623" y="406672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5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23" y="4066724"/>
                <a:ext cx="839369" cy="2787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55"/>
              <p:cNvSpPr txBox="1"/>
              <p:nvPr/>
            </p:nvSpPr>
            <p:spPr>
              <a:xfrm>
                <a:off x="2412187" y="406672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7" y="4066724"/>
                <a:ext cx="839369" cy="2787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55"/>
              <p:cNvSpPr txBox="1"/>
              <p:nvPr/>
            </p:nvSpPr>
            <p:spPr>
              <a:xfrm>
                <a:off x="3361612" y="406672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7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12" y="4066724"/>
                <a:ext cx="839369" cy="2787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文本框 55"/>
          <p:cNvSpPr txBox="1"/>
          <p:nvPr/>
        </p:nvSpPr>
        <p:spPr>
          <a:xfrm>
            <a:off x="541059" y="190051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55"/>
          <p:cNvSpPr txBox="1"/>
          <p:nvPr/>
        </p:nvSpPr>
        <p:spPr>
          <a:xfrm>
            <a:off x="1476623" y="190051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55"/>
          <p:cNvSpPr txBox="1"/>
          <p:nvPr/>
        </p:nvSpPr>
        <p:spPr>
          <a:xfrm>
            <a:off x="2412187" y="190051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55"/>
          <p:cNvSpPr txBox="1"/>
          <p:nvPr/>
        </p:nvSpPr>
        <p:spPr>
          <a:xfrm>
            <a:off x="3361612" y="190051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55"/>
              <p:cNvSpPr txBox="1"/>
              <p:nvPr/>
            </p:nvSpPr>
            <p:spPr>
              <a:xfrm>
                <a:off x="541059" y="251943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0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9" y="2519434"/>
                <a:ext cx="839369" cy="2787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55"/>
              <p:cNvSpPr txBox="1"/>
              <p:nvPr/>
            </p:nvSpPr>
            <p:spPr>
              <a:xfrm>
                <a:off x="1476623" y="251943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1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23" y="2519434"/>
                <a:ext cx="839369" cy="2787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55"/>
              <p:cNvSpPr txBox="1"/>
              <p:nvPr/>
            </p:nvSpPr>
            <p:spPr>
              <a:xfrm>
                <a:off x="2412187" y="251943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2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7" y="2519434"/>
                <a:ext cx="839369" cy="2787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55"/>
              <p:cNvSpPr txBox="1"/>
              <p:nvPr/>
            </p:nvSpPr>
            <p:spPr>
              <a:xfrm>
                <a:off x="3361612" y="251943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3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12" y="2519434"/>
                <a:ext cx="839369" cy="2787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文本框 55"/>
          <p:cNvSpPr txBox="1"/>
          <p:nvPr/>
        </p:nvSpPr>
        <p:spPr>
          <a:xfrm>
            <a:off x="541059" y="499509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文本框 55"/>
          <p:cNvSpPr txBox="1"/>
          <p:nvPr/>
        </p:nvSpPr>
        <p:spPr>
          <a:xfrm>
            <a:off x="1476623" y="499509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4" name="文本框 55"/>
          <p:cNvSpPr txBox="1"/>
          <p:nvPr/>
        </p:nvSpPr>
        <p:spPr>
          <a:xfrm>
            <a:off x="2412187" y="499509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5" name="文本框 55"/>
          <p:cNvSpPr txBox="1"/>
          <p:nvPr/>
        </p:nvSpPr>
        <p:spPr>
          <a:xfrm>
            <a:off x="3361612" y="4995098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0011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55"/>
              <p:cNvSpPr txBox="1"/>
              <p:nvPr/>
            </p:nvSpPr>
            <p:spPr>
              <a:xfrm>
                <a:off x="541059" y="561401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6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9" y="5614014"/>
                <a:ext cx="839369" cy="2787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55"/>
              <p:cNvSpPr txBox="1"/>
              <p:nvPr/>
            </p:nvSpPr>
            <p:spPr>
              <a:xfrm>
                <a:off x="1476623" y="561401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67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23" y="5614014"/>
                <a:ext cx="839369" cy="2787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55"/>
              <p:cNvSpPr txBox="1"/>
              <p:nvPr/>
            </p:nvSpPr>
            <p:spPr>
              <a:xfrm>
                <a:off x="2412187" y="561401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68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7" y="5614014"/>
                <a:ext cx="839369" cy="2787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55"/>
              <p:cNvSpPr txBox="1"/>
              <p:nvPr/>
            </p:nvSpPr>
            <p:spPr>
              <a:xfrm>
                <a:off x="3361612" y="5614014"/>
                <a:ext cx="839369" cy="27879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pc="3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pc="30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1200" spc="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69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12" y="5614014"/>
                <a:ext cx="839369" cy="27879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文本框 55"/>
          <p:cNvSpPr txBox="1"/>
          <p:nvPr/>
        </p:nvSpPr>
        <p:spPr>
          <a:xfrm>
            <a:off x="541059" y="6232930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文本框 55"/>
          <p:cNvSpPr txBox="1"/>
          <p:nvPr/>
        </p:nvSpPr>
        <p:spPr>
          <a:xfrm>
            <a:off x="1476623" y="6232930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6" name="文本框 55"/>
          <p:cNvSpPr txBox="1"/>
          <p:nvPr/>
        </p:nvSpPr>
        <p:spPr>
          <a:xfrm>
            <a:off x="2412187" y="6232930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0011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" name="文本框 55"/>
          <p:cNvSpPr txBox="1"/>
          <p:nvPr/>
        </p:nvSpPr>
        <p:spPr>
          <a:xfrm>
            <a:off x="3361612" y="6232930"/>
            <a:ext cx="839369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矩形 374"/>
              <p:cNvSpPr/>
              <p:nvPr/>
            </p:nvSpPr>
            <p:spPr>
              <a:xfrm>
                <a:off x="281578" y="99726"/>
                <a:ext cx="319767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394" name="矩形 3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78" y="99726"/>
                <a:ext cx="319767" cy="3000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矩形 375"/>
              <p:cNvSpPr/>
              <p:nvPr/>
            </p:nvSpPr>
            <p:spPr>
              <a:xfrm>
                <a:off x="191553" y="627730"/>
                <a:ext cx="40414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395" name="矩形 3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3" y="627730"/>
                <a:ext cx="404149" cy="30008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矩形 376"/>
              <p:cNvSpPr/>
              <p:nvPr/>
            </p:nvSpPr>
            <p:spPr>
              <a:xfrm>
                <a:off x="194438" y="1155734"/>
                <a:ext cx="40504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396" name="矩形 3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38" y="1155734"/>
                <a:ext cx="405046" cy="30008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矩形 377"/>
              <p:cNvSpPr/>
              <p:nvPr/>
            </p:nvSpPr>
            <p:spPr>
              <a:xfrm>
                <a:off x="145450" y="1683738"/>
                <a:ext cx="44262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397" name="矩形 3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50" y="1683738"/>
                <a:ext cx="442622" cy="3000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矩形 378"/>
              <p:cNvSpPr/>
              <p:nvPr/>
            </p:nvSpPr>
            <p:spPr>
              <a:xfrm>
                <a:off x="187834" y="2211742"/>
                <a:ext cx="40786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398" name="矩形 3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4" y="2211742"/>
                <a:ext cx="407868" cy="3000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矩形 379"/>
              <p:cNvSpPr/>
              <p:nvPr/>
            </p:nvSpPr>
            <p:spPr>
              <a:xfrm>
                <a:off x="190719" y="2739746"/>
                <a:ext cx="40876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399" name="矩形 3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9" y="2739746"/>
                <a:ext cx="408766" cy="30008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矩形 380"/>
              <p:cNvSpPr/>
              <p:nvPr/>
            </p:nvSpPr>
            <p:spPr>
              <a:xfrm>
                <a:off x="147159" y="3219625"/>
                <a:ext cx="44634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400" name="矩形 3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59" y="3219625"/>
                <a:ext cx="446341" cy="30008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矩形 381"/>
              <p:cNvSpPr/>
              <p:nvPr/>
            </p:nvSpPr>
            <p:spPr>
              <a:xfrm>
                <a:off x="187834" y="3757254"/>
                <a:ext cx="40786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401" name="矩形 3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4" y="3757254"/>
                <a:ext cx="407868" cy="30008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矩形 382"/>
              <p:cNvSpPr/>
              <p:nvPr/>
            </p:nvSpPr>
            <p:spPr>
              <a:xfrm>
                <a:off x="190719" y="4323758"/>
                <a:ext cx="40876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402" name="矩形 3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9" y="4323758"/>
                <a:ext cx="408766" cy="30008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矩形 383"/>
              <p:cNvSpPr/>
              <p:nvPr/>
            </p:nvSpPr>
            <p:spPr>
              <a:xfrm>
                <a:off x="147159" y="4794012"/>
                <a:ext cx="44634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403" name="矩形 3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59" y="4794012"/>
                <a:ext cx="446341" cy="30008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矩形 384"/>
              <p:cNvSpPr/>
              <p:nvPr/>
            </p:nvSpPr>
            <p:spPr>
              <a:xfrm>
                <a:off x="187834" y="5331641"/>
                <a:ext cx="40786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404" name="矩形 3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4" y="5331641"/>
                <a:ext cx="407868" cy="30008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矩形 385"/>
              <p:cNvSpPr/>
              <p:nvPr/>
            </p:nvSpPr>
            <p:spPr>
              <a:xfrm>
                <a:off x="190719" y="5927020"/>
                <a:ext cx="40876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405" name="矩形 3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9" y="5927020"/>
                <a:ext cx="408766" cy="30008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矩形 386"/>
              <p:cNvSpPr/>
              <p:nvPr/>
            </p:nvSpPr>
            <p:spPr>
              <a:xfrm>
                <a:off x="278372" y="6435778"/>
                <a:ext cx="32226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350" i="1" dirty="0"/>
              </a:p>
            </p:txBody>
          </p:sp>
        </mc:Choice>
        <mc:Fallback xmlns="">
          <p:sp>
            <p:nvSpPr>
              <p:cNvPr id="406" name="矩形 3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2" y="6435778"/>
                <a:ext cx="322268" cy="30008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文本框 55"/>
          <p:cNvSpPr txBox="1"/>
          <p:nvPr/>
        </p:nvSpPr>
        <p:spPr>
          <a:xfrm>
            <a:off x="541059" y="4377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" name="文本框 55"/>
          <p:cNvSpPr txBox="1"/>
          <p:nvPr/>
        </p:nvSpPr>
        <p:spPr>
          <a:xfrm>
            <a:off x="1476623" y="4377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6" name="文本框 55"/>
          <p:cNvSpPr txBox="1"/>
          <p:nvPr/>
        </p:nvSpPr>
        <p:spPr>
          <a:xfrm>
            <a:off x="2412187" y="4377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7" name="文本框 55"/>
          <p:cNvSpPr txBox="1"/>
          <p:nvPr/>
        </p:nvSpPr>
        <p:spPr>
          <a:xfrm>
            <a:off x="3347752" y="4377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8" name="文本框 55"/>
          <p:cNvSpPr txBox="1"/>
          <p:nvPr/>
        </p:nvSpPr>
        <p:spPr>
          <a:xfrm>
            <a:off x="541059" y="159106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9" name="文本框 55"/>
          <p:cNvSpPr txBox="1"/>
          <p:nvPr/>
        </p:nvSpPr>
        <p:spPr>
          <a:xfrm>
            <a:off x="1476623" y="159106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0" name="文本框 55"/>
          <p:cNvSpPr txBox="1"/>
          <p:nvPr/>
        </p:nvSpPr>
        <p:spPr>
          <a:xfrm>
            <a:off x="2412187" y="159106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1" name="文本框 55"/>
          <p:cNvSpPr txBox="1"/>
          <p:nvPr/>
        </p:nvSpPr>
        <p:spPr>
          <a:xfrm>
            <a:off x="3347752" y="159106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0111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2" name="文本框 55"/>
          <p:cNvSpPr txBox="1"/>
          <p:nvPr/>
        </p:nvSpPr>
        <p:spPr>
          <a:xfrm>
            <a:off x="541059" y="220997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3" name="文本框 55"/>
          <p:cNvSpPr txBox="1"/>
          <p:nvPr/>
        </p:nvSpPr>
        <p:spPr>
          <a:xfrm>
            <a:off x="1476623" y="220997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0111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4" name="文本框 55"/>
          <p:cNvSpPr txBox="1"/>
          <p:nvPr/>
        </p:nvSpPr>
        <p:spPr>
          <a:xfrm>
            <a:off x="2412187" y="220997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" name="文本框 55"/>
          <p:cNvSpPr txBox="1"/>
          <p:nvPr/>
        </p:nvSpPr>
        <p:spPr>
          <a:xfrm>
            <a:off x="3347752" y="220997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6" name="文本框 55"/>
          <p:cNvSpPr txBox="1"/>
          <p:nvPr/>
        </p:nvSpPr>
        <p:spPr>
          <a:xfrm>
            <a:off x="541059" y="282889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0011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7" name="文本框 55"/>
          <p:cNvSpPr txBox="1"/>
          <p:nvPr/>
        </p:nvSpPr>
        <p:spPr>
          <a:xfrm>
            <a:off x="1476623" y="282889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8" name="文本框 55"/>
          <p:cNvSpPr txBox="1"/>
          <p:nvPr/>
        </p:nvSpPr>
        <p:spPr>
          <a:xfrm>
            <a:off x="2412187" y="282889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9" name="文本框 55"/>
          <p:cNvSpPr txBox="1"/>
          <p:nvPr/>
        </p:nvSpPr>
        <p:spPr>
          <a:xfrm>
            <a:off x="3347752" y="282889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0" name="文本框 55"/>
          <p:cNvSpPr txBox="1"/>
          <p:nvPr/>
        </p:nvSpPr>
        <p:spPr>
          <a:xfrm>
            <a:off x="541059" y="66268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1" name="文本框 55"/>
          <p:cNvSpPr txBox="1"/>
          <p:nvPr/>
        </p:nvSpPr>
        <p:spPr>
          <a:xfrm>
            <a:off x="1476623" y="66268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2" name="文本框 55"/>
          <p:cNvSpPr txBox="1"/>
          <p:nvPr/>
        </p:nvSpPr>
        <p:spPr>
          <a:xfrm>
            <a:off x="2412187" y="66268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3" name="文本框 55"/>
          <p:cNvSpPr txBox="1"/>
          <p:nvPr/>
        </p:nvSpPr>
        <p:spPr>
          <a:xfrm>
            <a:off x="3347752" y="66268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" name="文本框 55"/>
          <p:cNvSpPr txBox="1"/>
          <p:nvPr/>
        </p:nvSpPr>
        <p:spPr>
          <a:xfrm>
            <a:off x="541059" y="128160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" name="文本框 55"/>
          <p:cNvSpPr txBox="1"/>
          <p:nvPr/>
        </p:nvSpPr>
        <p:spPr>
          <a:xfrm>
            <a:off x="1476623" y="128160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6" name="文本框 55"/>
          <p:cNvSpPr txBox="1"/>
          <p:nvPr/>
        </p:nvSpPr>
        <p:spPr>
          <a:xfrm>
            <a:off x="2412187" y="128160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7" name="文本框 55"/>
          <p:cNvSpPr txBox="1"/>
          <p:nvPr/>
        </p:nvSpPr>
        <p:spPr>
          <a:xfrm>
            <a:off x="3347752" y="128160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0001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8" name="文本框 55"/>
          <p:cNvSpPr txBox="1"/>
          <p:nvPr/>
        </p:nvSpPr>
        <p:spPr>
          <a:xfrm>
            <a:off x="541059" y="313835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9" name="文本框 55"/>
          <p:cNvSpPr txBox="1"/>
          <p:nvPr/>
        </p:nvSpPr>
        <p:spPr>
          <a:xfrm>
            <a:off x="1476623" y="313835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0001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0" name="文本框 55"/>
          <p:cNvSpPr txBox="1"/>
          <p:nvPr/>
        </p:nvSpPr>
        <p:spPr>
          <a:xfrm>
            <a:off x="2412187" y="313835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1" name="文本框 55"/>
          <p:cNvSpPr txBox="1"/>
          <p:nvPr/>
        </p:nvSpPr>
        <p:spPr>
          <a:xfrm>
            <a:off x="3347752" y="313835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2" name="文本框 55"/>
          <p:cNvSpPr txBox="1"/>
          <p:nvPr/>
        </p:nvSpPr>
        <p:spPr>
          <a:xfrm>
            <a:off x="541059" y="375726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3" name="文本框 55"/>
          <p:cNvSpPr txBox="1"/>
          <p:nvPr/>
        </p:nvSpPr>
        <p:spPr>
          <a:xfrm>
            <a:off x="1476623" y="375726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4" name="文本框 55"/>
          <p:cNvSpPr txBox="1"/>
          <p:nvPr/>
        </p:nvSpPr>
        <p:spPr>
          <a:xfrm>
            <a:off x="2412187" y="375726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5" name="文本框 55"/>
          <p:cNvSpPr txBox="1"/>
          <p:nvPr/>
        </p:nvSpPr>
        <p:spPr>
          <a:xfrm>
            <a:off x="3347752" y="375726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" name="文本框 55"/>
          <p:cNvSpPr txBox="1"/>
          <p:nvPr/>
        </p:nvSpPr>
        <p:spPr>
          <a:xfrm>
            <a:off x="541059" y="437618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" name="文本框 55"/>
          <p:cNvSpPr txBox="1"/>
          <p:nvPr/>
        </p:nvSpPr>
        <p:spPr>
          <a:xfrm>
            <a:off x="1476623" y="437618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8" name="文本框 55"/>
          <p:cNvSpPr txBox="1"/>
          <p:nvPr/>
        </p:nvSpPr>
        <p:spPr>
          <a:xfrm>
            <a:off x="2412187" y="437618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9" name="文本框 55"/>
          <p:cNvSpPr txBox="1"/>
          <p:nvPr/>
        </p:nvSpPr>
        <p:spPr>
          <a:xfrm>
            <a:off x="3347752" y="437618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0" name="文本框 55"/>
          <p:cNvSpPr txBox="1"/>
          <p:nvPr/>
        </p:nvSpPr>
        <p:spPr>
          <a:xfrm>
            <a:off x="541059" y="468564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1" name="文本框 55"/>
          <p:cNvSpPr txBox="1"/>
          <p:nvPr/>
        </p:nvSpPr>
        <p:spPr>
          <a:xfrm>
            <a:off x="1476623" y="468564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2" name="文本框 55"/>
          <p:cNvSpPr txBox="1"/>
          <p:nvPr/>
        </p:nvSpPr>
        <p:spPr>
          <a:xfrm>
            <a:off x="2412187" y="468564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3" name="文本框 55"/>
          <p:cNvSpPr txBox="1"/>
          <p:nvPr/>
        </p:nvSpPr>
        <p:spPr>
          <a:xfrm>
            <a:off x="3347752" y="4685640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4" name="文本框 55"/>
          <p:cNvSpPr txBox="1"/>
          <p:nvPr/>
        </p:nvSpPr>
        <p:spPr>
          <a:xfrm>
            <a:off x="554919" y="530455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5" name="文本框 55"/>
          <p:cNvSpPr txBox="1"/>
          <p:nvPr/>
        </p:nvSpPr>
        <p:spPr>
          <a:xfrm>
            <a:off x="1490483" y="530455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文本框 55"/>
          <p:cNvSpPr txBox="1"/>
          <p:nvPr/>
        </p:nvSpPr>
        <p:spPr>
          <a:xfrm>
            <a:off x="2426047" y="530455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7" name="文本框 55"/>
          <p:cNvSpPr txBox="1"/>
          <p:nvPr/>
        </p:nvSpPr>
        <p:spPr>
          <a:xfrm>
            <a:off x="3361612" y="5304556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8" name="文本框 55"/>
          <p:cNvSpPr txBox="1"/>
          <p:nvPr/>
        </p:nvSpPr>
        <p:spPr>
          <a:xfrm>
            <a:off x="554919" y="592347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9" name="文本框 55"/>
          <p:cNvSpPr txBox="1"/>
          <p:nvPr/>
        </p:nvSpPr>
        <p:spPr>
          <a:xfrm>
            <a:off x="1490483" y="592347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0" name="文本框 55"/>
          <p:cNvSpPr txBox="1"/>
          <p:nvPr/>
        </p:nvSpPr>
        <p:spPr>
          <a:xfrm>
            <a:off x="2426047" y="592347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1" name="文本框 55"/>
          <p:cNvSpPr txBox="1"/>
          <p:nvPr/>
        </p:nvSpPr>
        <p:spPr>
          <a:xfrm>
            <a:off x="3361612" y="5923472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文本框 55"/>
          <p:cNvSpPr txBox="1"/>
          <p:nvPr/>
        </p:nvSpPr>
        <p:spPr>
          <a:xfrm>
            <a:off x="554919" y="6542384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5" name="文本框 55"/>
          <p:cNvSpPr txBox="1"/>
          <p:nvPr/>
        </p:nvSpPr>
        <p:spPr>
          <a:xfrm>
            <a:off x="1490483" y="6542384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1100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6" name="文本框 55"/>
          <p:cNvSpPr txBox="1"/>
          <p:nvPr/>
        </p:nvSpPr>
        <p:spPr>
          <a:xfrm>
            <a:off x="2426047" y="6542384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7" name="文本框 55"/>
          <p:cNvSpPr txBox="1"/>
          <p:nvPr/>
        </p:nvSpPr>
        <p:spPr>
          <a:xfrm>
            <a:off x="3361612" y="6542384"/>
            <a:ext cx="83936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  <a:endParaRPr lang="zh-CN" altLang="en-US" sz="1200" spc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43470" y="593105"/>
            <a:ext cx="121988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 smtClean="0"/>
              <a:t>EXAMPLE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5743453" y="1007487"/>
                <a:ext cx="1819921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453" y="1007487"/>
                <a:ext cx="1819921" cy="4247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5595239" y="2009999"/>
                <a:ext cx="2116349" cy="477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are all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39" y="2009999"/>
                <a:ext cx="2116349" cy="477118"/>
              </a:xfrm>
              <a:prstGeom prst="rect">
                <a:avLst/>
              </a:prstGeom>
              <a:blipFill>
                <a:blip r:embed="rId33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124804" y="3064897"/>
                <a:ext cx="5057218" cy="357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0011 1010 1001 0100 1101 0110 0011 1111</a:t>
                </a: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4" y="3064897"/>
                <a:ext cx="5057218" cy="357790"/>
              </a:xfrm>
              <a:prstGeom prst="rect">
                <a:avLst/>
              </a:prstGeom>
              <a:blipFill>
                <a:blip r:embed="rId34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/>
          <p:cNvSpPr/>
          <p:nvPr/>
        </p:nvSpPr>
        <p:spPr>
          <a:xfrm>
            <a:off x="4634367" y="3467737"/>
            <a:ext cx="403809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</a:rPr>
              <a:t>Key schedule</a:t>
            </a:r>
            <a:r>
              <a:rPr lang="en-US" altLang="zh-CN" dirty="0" smtClean="0">
                <a:solidFill>
                  <a:schemeClr val="tx1"/>
                </a:solidFill>
              </a:rPr>
              <a:t>: choose 16 consecutive bits</a:t>
            </a:r>
            <a:endParaRPr lang="en-US" altLang="zh-C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4972280" y="3937519"/>
                <a:ext cx="3362267" cy="1249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5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zh-CN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0011 1010 1001 0100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1010 1001 0100 1101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1001 0100 1101 0110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0100 1101 0110 0011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1101 0110 0011 </a:t>
                </a:r>
                <a:r>
                  <a:rPr lang="en-US" altLang="zh-CN" sz="15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1111</a:t>
                </a:r>
                <a:r>
                  <a:rPr lang="en-US" altLang="zh-CN" sz="15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altLang="zh-CN" sz="15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80" y="3937519"/>
                <a:ext cx="3362267" cy="1249125"/>
              </a:xfrm>
              <a:prstGeom prst="rect">
                <a:avLst/>
              </a:prstGeom>
              <a:blipFill>
                <a:blip r:embed="rId35"/>
                <a:stretch>
                  <a:fillRect l="-544" t="-976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4977602" y="5231695"/>
                <a:ext cx="3351623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plaintext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5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zh-CN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15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0010 0110 1011 0111 </a:t>
                </a:r>
                <a:endParaRPr lang="en-US" altLang="zh-CN" sz="15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02" y="5231695"/>
                <a:ext cx="3351623" cy="600164"/>
              </a:xfrm>
              <a:prstGeom prst="rect">
                <a:avLst/>
              </a:prstGeom>
              <a:blipFill>
                <a:blip r:embed="rId36"/>
                <a:stretch>
                  <a:fillRect l="-546" t="-505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1" name="Table 1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76557" y="1477269"/>
              <a:ext cx="4553712" cy="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63487362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2208602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4546889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33353592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829252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3051184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7269081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9412678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66668323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245730651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248854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6160126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2837890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5362356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405005145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3682073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7177371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39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4936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1" name="Table 1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8591808"/>
                  </p:ext>
                </p:extLst>
              </p:nvPr>
            </p:nvGraphicFramePr>
            <p:xfrm>
              <a:off x="4376557" y="1477269"/>
              <a:ext cx="4553712" cy="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363487362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2208602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4546889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33353592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829252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3051184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7269081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9412678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66668323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245730651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248854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6160126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2837890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5362356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405005145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3682073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71773713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333" t="-2439" r="-90133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80952" t="-2439" r="-15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280952" t="-2439" r="-14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380952" t="-2439" r="-13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480952" t="-2439" r="-12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580952" t="-2439" r="-11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680952" t="-2439" r="-10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780952" t="-2439" r="-9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860465" t="-2439" r="-788372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983333" t="-2439" r="-7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083333" t="-2439" r="-6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183333" t="-2439" r="-5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283333" t="-2439" r="-4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383333" t="-2439" r="-3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483333" t="-2439" r="-2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583333" t="-2439" r="-1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683333" t="-2439" r="-7143" b="-1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3992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333" t="-105000" r="-90133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80952" t="-105000" r="-15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280952" t="-105000" r="-14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380952" t="-105000" r="-13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480952" t="-105000" r="-12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580952" t="-105000" r="-11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680952" t="-105000" r="-10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780952" t="-105000" r="-9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860465" t="-105000" r="-788372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983333" t="-105000" r="-7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083333" t="-105000" r="-6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183333" t="-105000" r="-5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283333" t="-105000" r="-4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383333" t="-105000" r="-3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483333" t="-105000" r="-2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583333" t="-105000" r="-1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7"/>
                          <a:stretch>
                            <a:fillRect l="-1683333" t="-105000" r="-7143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4936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2" name="Table 1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101758"/>
                  </p:ext>
                </p:extLst>
              </p:nvPr>
            </p:nvGraphicFramePr>
            <p:xfrm>
              <a:off x="4376256" y="2532167"/>
              <a:ext cx="4554315" cy="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803">
                      <a:extLst>
                        <a:ext uri="{9D8B030D-6E8A-4147-A177-3AD203B41FA5}">
                          <a16:colId xmlns:a16="http://schemas.microsoft.com/office/drawing/2014/main" val="363487362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2208602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4546889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33353592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829252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3051184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7269081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9412678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66668323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245730651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248854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6160126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2837890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5362356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405005145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3682073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71773713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399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zh-CN" altLang="en-US" sz="10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4936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2" name="Table 1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101758"/>
                  </p:ext>
                </p:extLst>
              </p:nvPr>
            </p:nvGraphicFramePr>
            <p:xfrm>
              <a:off x="4376256" y="2532167"/>
              <a:ext cx="4554315" cy="48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803">
                      <a:extLst>
                        <a:ext uri="{9D8B030D-6E8A-4147-A177-3AD203B41FA5}">
                          <a16:colId xmlns:a16="http://schemas.microsoft.com/office/drawing/2014/main" val="363487362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2208602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64546889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33353592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829252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3051184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7269081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19412678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666683235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245730651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24885479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6160126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212837890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536235630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4050051454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3836820733"/>
                        </a:ext>
                      </a:extLst>
                    </a:gridCol>
                    <a:gridCol w="256032">
                      <a:extLst>
                        <a:ext uri="{9D8B030D-6E8A-4147-A177-3AD203B41FA5}">
                          <a16:colId xmlns:a16="http://schemas.microsoft.com/office/drawing/2014/main" val="71773713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333" t="-2439" r="-90133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80952" t="-2439" r="-15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280952" t="-2439" r="-14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380952" t="-2439" r="-13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480952" t="-2439" r="-12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580952" t="-2439" r="-11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680952" t="-2439" r="-100952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762791" t="-2439" r="-886047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883333" t="-2439" r="-8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983333" t="-2439" r="-7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083333" t="-2439" r="-6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183333" t="-2439" r="-5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283333" t="-2439" r="-4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383333" t="-2439" r="-3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483333" t="-2439" r="-2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583333" t="-2439" r="-10714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683333" t="-2439" r="-7143" b="-1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3992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333" t="-105000" r="-90133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80952" t="-105000" r="-15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280952" t="-105000" r="-14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380952" t="-105000" r="-13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480952" t="-105000" r="-12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580952" t="-105000" r="-11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680952" t="-105000" r="-100952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762791" t="-105000" r="-88604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883333" t="-105000" r="-8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983333" t="-105000" r="-7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083333" t="-105000" r="-6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183333" t="-105000" r="-5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283333" t="-105000" r="-4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383333" t="-105000" r="-3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483333" t="-105000" r="-2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583333" t="-105000" r="-10714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683333" t="-105000" r="-7143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4936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50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1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6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1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6" dur="5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1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6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6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1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6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6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1" dur="50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4" grpId="0" animBg="1"/>
      <p:bldP spid="235" grpId="0" animBg="1"/>
      <p:bldP spid="237" grpId="0" animBg="1"/>
      <p:bldP spid="238" grpId="0" animBg="1"/>
      <p:bldP spid="239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7" grpId="0" animBg="1"/>
      <p:bldP spid="258" grpId="0" animBg="1"/>
      <p:bldP spid="259" grpId="0" animBg="1"/>
      <p:bldP spid="260" grpId="0" animBg="1"/>
      <p:bldP spid="262" grpId="0" animBg="1"/>
      <p:bldP spid="264" grpId="0" animBg="1"/>
      <p:bldP spid="270" grpId="0" animBg="1"/>
      <p:bldP spid="271" grpId="0" animBg="1"/>
      <p:bldP spid="384" grpId="0" animBg="1"/>
      <p:bldP spid="385" grpId="0" animBg="1"/>
      <p:bldP spid="3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8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The Selection of </a:t>
            </a:r>
            <a:r>
              <a:rPr lang="en-US" b="1" dirty="0" smtClean="0">
                <a:latin typeface="+mn-lt"/>
              </a:rPr>
              <a:t>AES</a:t>
            </a:r>
            <a:endParaRPr lang="en-US" sz="31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002858"/>
            <a:ext cx="9144000" cy="5322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01/02/1997: </a:t>
            </a:r>
            <a:r>
              <a:rPr lang="en-US" sz="2000" b="1" dirty="0" smtClean="0"/>
              <a:t>NIST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began the process of choosing a replacement for </a:t>
            </a:r>
            <a:r>
              <a:rPr lang="en-US" altLang="zh-CN" sz="2000" dirty="0" smtClean="0"/>
              <a:t>DES</a:t>
            </a:r>
          </a:p>
          <a:p>
            <a:pPr marL="1257300" lvl="2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 smtClean="0"/>
              <a:t>NIST</a:t>
            </a:r>
            <a:r>
              <a:rPr lang="en-US" dirty="0" smtClean="0"/>
              <a:t>: National Institute of Standards and Technology</a:t>
            </a:r>
          </a:p>
          <a:p>
            <a:pPr marL="1257300" lvl="2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 smtClean="0"/>
              <a:t>DES</a:t>
            </a:r>
            <a:r>
              <a:rPr lang="en-US" dirty="0" smtClean="0"/>
              <a:t>: Data Encryption Standard</a:t>
            </a: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09/12/1997: NIST made formal call for AES-</a:t>
            </a:r>
            <a:r>
              <a:rPr lang="en-US" sz="2000" b="1" dirty="0" smtClean="0"/>
              <a:t>Advanced Encryption Standard</a:t>
            </a: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06/15/1998: 21 submissions were received all over the world</a:t>
            </a: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08/20/1998: </a:t>
            </a:r>
            <a:r>
              <a:rPr lang="en-US" sz="2000" u="sng" dirty="0" smtClean="0"/>
              <a:t>1</a:t>
            </a:r>
            <a:r>
              <a:rPr lang="en-US" sz="2000" u="sng" baseline="30000" dirty="0" smtClean="0"/>
              <a:t>st</a:t>
            </a:r>
            <a:r>
              <a:rPr lang="en-US" sz="2000" u="sng" dirty="0" smtClean="0"/>
              <a:t> AES Candidate Conference</a:t>
            </a:r>
            <a:r>
              <a:rPr lang="en-US" sz="2000" dirty="0" smtClean="0"/>
              <a:t>; 15 submissions chosen</a:t>
            </a: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03/22/1999: </a:t>
            </a:r>
            <a:r>
              <a:rPr lang="en-US" sz="2000" u="sng" dirty="0" smtClean="0"/>
              <a:t>2</a:t>
            </a:r>
            <a:r>
              <a:rPr lang="en-US" sz="2000" u="sng" baseline="30000" dirty="0" smtClean="0"/>
              <a:t>nd</a:t>
            </a:r>
            <a:r>
              <a:rPr lang="en-US" sz="2000" u="sng" dirty="0" smtClean="0"/>
              <a:t> AES Candidate Conference</a:t>
            </a: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08/09/1999: NIST announced 5 candidates as the finalists</a:t>
            </a:r>
          </a:p>
          <a:p>
            <a:pPr marL="1257300" lvl="2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 smtClean="0"/>
              <a:t>MARS, RC6, </a:t>
            </a:r>
            <a:r>
              <a:rPr lang="en-US" b="1" dirty="0" err="1" smtClean="0"/>
              <a:t>Rijndael</a:t>
            </a:r>
            <a:r>
              <a:rPr lang="en-US" b="1" dirty="0" smtClean="0"/>
              <a:t>, Serpent, </a:t>
            </a:r>
            <a:r>
              <a:rPr lang="en-US" b="1" dirty="0" err="1" smtClean="0"/>
              <a:t>Twofish</a:t>
            </a:r>
            <a:endParaRPr lang="en-US" b="1" dirty="0" smtClean="0"/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04/13/2000: </a:t>
            </a:r>
            <a:r>
              <a:rPr lang="en-US" sz="2000" u="sng" dirty="0" smtClean="0"/>
              <a:t>3</a:t>
            </a:r>
            <a:r>
              <a:rPr lang="en-US" sz="2000" u="sng" baseline="30000" dirty="0" smtClean="0"/>
              <a:t>rd</a:t>
            </a:r>
            <a:r>
              <a:rPr lang="en-US" sz="2000" u="sng" dirty="0" smtClean="0"/>
              <a:t> AES Candidate Conference</a:t>
            </a: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10/02/2000: </a:t>
            </a:r>
            <a:r>
              <a:rPr lang="en-US" sz="2000" b="1" dirty="0" err="1" smtClean="0"/>
              <a:t>Rijndael</a:t>
            </a:r>
            <a:r>
              <a:rPr lang="en-US" sz="2000" dirty="0" smtClean="0"/>
              <a:t> was selected as AES</a:t>
            </a:r>
          </a:p>
          <a:p>
            <a:pPr marL="1257300" lvl="2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 smtClean="0"/>
              <a:t>Proposed by </a:t>
            </a:r>
            <a:r>
              <a:rPr lang="en-US" b="1" dirty="0" err="1" smtClean="0"/>
              <a:t>Daemen</a:t>
            </a:r>
            <a:r>
              <a:rPr lang="en-US" dirty="0" smtClean="0"/>
              <a:t> and </a:t>
            </a:r>
            <a:r>
              <a:rPr lang="en-US" b="1" dirty="0" err="1" smtClean="0"/>
              <a:t>Rijmen</a:t>
            </a:r>
            <a:r>
              <a:rPr lang="en-US" dirty="0" smtClean="0"/>
              <a:t>, Belgian researchers</a:t>
            </a: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02/28/2001: NIST announced FIPS draft for AES</a:t>
            </a:r>
          </a:p>
          <a:p>
            <a:pPr marL="1257300" lvl="2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 smtClean="0"/>
              <a:t>FIPS</a:t>
            </a:r>
            <a:r>
              <a:rPr lang="en-US" dirty="0" smtClean="0"/>
              <a:t>: federal information processing standard</a:t>
            </a: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11/26/2001: AES was adopted as a standard</a:t>
            </a: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12/04/2001: AES was published as </a:t>
            </a:r>
            <a:r>
              <a:rPr lang="en-US" sz="2000" b="1" dirty="0" smtClean="0"/>
              <a:t>FIPS 197</a:t>
            </a:r>
            <a:r>
              <a:rPr lang="en-US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3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Basics of </a:t>
            </a:r>
            <a:r>
              <a:rPr lang="en-US" b="1" dirty="0" smtClean="0">
                <a:latin typeface="+mn-lt"/>
              </a:rPr>
              <a:t>AES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874514"/>
                <a:ext cx="9144000" cy="330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Construction</a:t>
                </a:r>
                <a:r>
                  <a:rPr lang="en-US" sz="2000" dirty="0" smtClean="0"/>
                  <a:t>: AES is based on an SPN (substitution-permutation network)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/>
                  <a:t>K</a:t>
                </a:r>
                <a:r>
                  <a:rPr lang="en-US" sz="2000" b="1" dirty="0" smtClean="0"/>
                  <a:t>ey length</a:t>
                </a:r>
                <a:r>
                  <a:rPr lang="en-US" sz="2000" dirty="0" smtClean="0"/>
                  <a:t>: 128-bit, 192-bit, or 256-bit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Block length</a:t>
                </a:r>
                <a:r>
                  <a:rPr lang="en-US" sz="2000" dirty="0" smtClean="0"/>
                  <a:t>: 128-bit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Number of </a:t>
                </a:r>
                <a:r>
                  <a:rPr lang="en-US" sz="2000" b="1" dirty="0" smtClean="0"/>
                  <a:t>rounds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=10,12,14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=10:</m:t>
                    </m:r>
                  </m:oMath>
                </a14:m>
                <a:r>
                  <a:rPr lang="en-US" dirty="0" smtClean="0"/>
                  <a:t> key length 128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 smtClean="0"/>
                  <a:t>: key length 192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14:</m:t>
                    </m:r>
                  </m:oMath>
                </a14:m>
                <a:r>
                  <a:rPr lang="en-US" dirty="0" smtClean="0"/>
                  <a:t> key length 256</a:t>
                </a:r>
                <a:endParaRPr lang="en-US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Suitable for software &amp; hardware </a:t>
                </a:r>
                <a:r>
                  <a:rPr lang="en-US" sz="2000" b="1" dirty="0" smtClean="0"/>
                  <a:t>implementation</a:t>
                </a:r>
                <a:r>
                  <a:rPr lang="en-US" sz="2000" dirty="0" smtClean="0"/>
                  <a:t>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In the 128-bit key version: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74514"/>
                <a:ext cx="9144000" cy="3305520"/>
              </a:xfrm>
              <a:prstGeom prst="rect">
                <a:avLst/>
              </a:prstGeom>
              <a:blipFill>
                <a:blip r:embed="rId3"/>
                <a:stretch>
                  <a:fillRect b="-1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5"/>
          <p:cNvSpPr/>
          <p:nvPr/>
        </p:nvSpPr>
        <p:spPr>
          <a:xfrm>
            <a:off x="2098310" y="4096490"/>
            <a:ext cx="1828800" cy="182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直接连接符 6"/>
          <p:cNvCxnSpPr/>
          <p:nvPr/>
        </p:nvCxnSpPr>
        <p:spPr>
          <a:xfrm>
            <a:off x="2098310" y="454099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7"/>
          <p:cNvCxnSpPr/>
          <p:nvPr/>
        </p:nvCxnSpPr>
        <p:spPr>
          <a:xfrm>
            <a:off x="2098310" y="499819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8"/>
          <p:cNvCxnSpPr/>
          <p:nvPr/>
        </p:nvCxnSpPr>
        <p:spPr>
          <a:xfrm>
            <a:off x="2098310" y="545539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/>
          <p:cNvCxnSpPr/>
          <p:nvPr/>
        </p:nvCxnSpPr>
        <p:spPr>
          <a:xfrm rot="5400000">
            <a:off x="1628410" y="501089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0"/>
          <p:cNvCxnSpPr/>
          <p:nvPr/>
        </p:nvCxnSpPr>
        <p:spPr>
          <a:xfrm rot="5400000">
            <a:off x="2085610" y="502359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1"/>
          <p:cNvCxnSpPr/>
          <p:nvPr/>
        </p:nvCxnSpPr>
        <p:spPr>
          <a:xfrm rot="5400000">
            <a:off x="2542810" y="502359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01938" y="417269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938" y="4172690"/>
                <a:ext cx="1828800" cy="1651734"/>
              </a:xfrm>
              <a:prstGeom prst="rect">
                <a:avLst/>
              </a:prstGeom>
              <a:blipFill>
                <a:blip r:embed="rId4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2"/>
          <p:cNvSpPr/>
          <p:nvPr/>
        </p:nvSpPr>
        <p:spPr>
          <a:xfrm>
            <a:off x="5315294" y="4107591"/>
            <a:ext cx="1828800" cy="182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接连接符 4"/>
          <p:cNvCxnSpPr/>
          <p:nvPr/>
        </p:nvCxnSpPr>
        <p:spPr>
          <a:xfrm>
            <a:off x="5315294" y="4552091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9"/>
          <p:cNvCxnSpPr/>
          <p:nvPr/>
        </p:nvCxnSpPr>
        <p:spPr>
          <a:xfrm>
            <a:off x="5315294" y="5009291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0"/>
          <p:cNvCxnSpPr/>
          <p:nvPr/>
        </p:nvCxnSpPr>
        <p:spPr>
          <a:xfrm>
            <a:off x="5315294" y="5466491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1"/>
          <p:cNvCxnSpPr/>
          <p:nvPr/>
        </p:nvCxnSpPr>
        <p:spPr>
          <a:xfrm rot="5400000">
            <a:off x="4845394" y="5021991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2"/>
          <p:cNvCxnSpPr/>
          <p:nvPr/>
        </p:nvCxnSpPr>
        <p:spPr>
          <a:xfrm rot="5400000">
            <a:off x="5302594" y="5034691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3"/>
          <p:cNvCxnSpPr/>
          <p:nvPr/>
        </p:nvCxnSpPr>
        <p:spPr>
          <a:xfrm rot="5400000">
            <a:off x="5759794" y="5034691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18922" y="4183791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22" y="4183791"/>
                <a:ext cx="1828800" cy="1651734"/>
              </a:xfrm>
              <a:prstGeom prst="rect">
                <a:avLst/>
              </a:prstGeom>
              <a:blipFill>
                <a:blip r:embed="rId5"/>
                <a:stretch>
                  <a:fillRect r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292795" y="5966124"/>
            <a:ext cx="14919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State (16 bytes)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92665" y="5966124"/>
            <a:ext cx="1350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Key (16 Bytes)</a:t>
            </a:r>
            <a:endParaRPr lang="zh-CN" alt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809550" y="4356269"/>
            <a:ext cx="0" cy="129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>
            <a:off x="3039982" y="5702201"/>
            <a:ext cx="0" cy="129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984289" y="4364291"/>
            <a:ext cx="0" cy="129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>
            <a:off x="6214721" y="5710223"/>
            <a:ext cx="0" cy="129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1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  <p:bldP spid="20" grpId="0"/>
      <p:bldP spid="3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AES Encryption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4202" y="3464020"/>
                <a:ext cx="762000" cy="6858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02" y="3464020"/>
                <a:ext cx="7620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6532" y="3159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752" y="36045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12" name="Group 39"/>
          <p:cNvGrpSpPr/>
          <p:nvPr/>
        </p:nvGrpSpPr>
        <p:grpSpPr>
          <a:xfrm>
            <a:off x="4495800" y="3687629"/>
            <a:ext cx="525995" cy="308450"/>
            <a:chOff x="5335910" y="2102683"/>
            <a:chExt cx="525995" cy="308450"/>
          </a:xfrm>
        </p:grpSpPr>
        <p:sp>
          <p:nvSpPr>
            <p:cNvPr id="17" name="TextBox 16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18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51380" y="4528520"/>
            <a:ext cx="7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Round 1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5"/>
              <p:cNvSpPr/>
              <p:nvPr/>
            </p:nvSpPr>
            <p:spPr bwMode="auto">
              <a:xfrm>
                <a:off x="3622434" y="1173228"/>
                <a:ext cx="1668781" cy="285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n-lt"/>
                  </a:rPr>
                  <a:t>secret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2434" y="1173228"/>
                <a:ext cx="1668781" cy="285750"/>
              </a:xfrm>
              <a:prstGeom prst="rect">
                <a:avLst/>
              </a:prstGeom>
              <a:blipFill>
                <a:blip r:embed="rId4"/>
                <a:stretch>
                  <a:fillRect t="-25000" b="-45833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rapezoid 6"/>
          <p:cNvSpPr/>
          <p:nvPr/>
        </p:nvSpPr>
        <p:spPr bwMode="auto">
          <a:xfrm>
            <a:off x="1960828" y="1458978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01194" y="1593276"/>
            <a:ext cx="1154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K</a:t>
            </a:r>
            <a:r>
              <a:rPr lang="en-US" sz="1300" dirty="0" smtClean="0">
                <a:solidFill>
                  <a:srgbClr val="C00000"/>
                </a:solidFill>
                <a:latin typeface="+mn-lt"/>
              </a:rPr>
              <a:t>ey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8"/>
              <p:cNvSpPr/>
              <p:nvPr/>
            </p:nvSpPr>
            <p:spPr bwMode="auto">
              <a:xfrm>
                <a:off x="1960828" y="2144778"/>
                <a:ext cx="470870" cy="46168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67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828" y="2144778"/>
                <a:ext cx="470870" cy="461682"/>
              </a:xfrm>
              <a:prstGeom prst="rect">
                <a:avLst/>
              </a:prstGeom>
              <a:blipFill>
                <a:blip r:embed="rId5"/>
                <a:stretch>
                  <a:fillRect l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2431698" y="1110676"/>
            <a:ext cx="108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128-bit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940328" y="2176505"/>
            <a:ext cx="22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128-bit round keys</a:t>
            </a:r>
            <a:endParaRPr lang="en-US" b="1" dirty="0"/>
          </a:p>
        </p:txBody>
      </p:sp>
      <p:cxnSp>
        <p:nvCxnSpPr>
          <p:cNvPr id="72" name="Straight Connector 31"/>
          <p:cNvCxnSpPr/>
          <p:nvPr/>
        </p:nvCxnSpPr>
        <p:spPr bwMode="auto">
          <a:xfrm>
            <a:off x="4865392" y="2297178"/>
            <a:ext cx="53788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8"/>
              <p:cNvSpPr/>
              <p:nvPr/>
            </p:nvSpPr>
            <p:spPr bwMode="auto">
              <a:xfrm>
                <a:off x="2884192" y="2149260"/>
                <a:ext cx="470870" cy="46168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3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4192" y="2149260"/>
                <a:ext cx="470870" cy="461682"/>
              </a:xfrm>
              <a:prstGeom prst="rect">
                <a:avLst/>
              </a:prstGeom>
              <a:blipFill>
                <a:blip r:embed="rId6"/>
                <a:stretch>
                  <a:fillRect l="-6410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8"/>
              <p:cNvSpPr/>
              <p:nvPr/>
            </p:nvSpPr>
            <p:spPr bwMode="auto">
              <a:xfrm>
                <a:off x="3722370" y="2149260"/>
                <a:ext cx="470870" cy="46168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4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2370" y="2149260"/>
                <a:ext cx="470870" cy="461682"/>
              </a:xfrm>
              <a:prstGeom prst="rect">
                <a:avLst/>
              </a:prstGeom>
              <a:blipFill>
                <a:blip r:embed="rId7"/>
                <a:stretch>
                  <a:fillRect l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8"/>
              <p:cNvSpPr/>
              <p:nvPr/>
            </p:nvSpPr>
            <p:spPr bwMode="auto">
              <a:xfrm>
                <a:off x="6465570" y="2141300"/>
                <a:ext cx="470870" cy="46168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5570" y="2141300"/>
                <a:ext cx="470870" cy="461682"/>
              </a:xfrm>
              <a:prstGeom prst="rect">
                <a:avLst/>
              </a:prstGeom>
              <a:blipFill>
                <a:blip r:embed="rId8"/>
                <a:stretch>
                  <a:fillRect l="-19231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6"/>
          <p:cNvSpPr/>
          <p:nvPr/>
        </p:nvSpPr>
        <p:spPr>
          <a:xfrm>
            <a:off x="1832450" y="3306828"/>
            <a:ext cx="976775" cy="936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1300" dirty="0" smtClean="0">
                <a:solidFill>
                  <a:srgbClr val="C00000"/>
                </a:solidFill>
              </a:rPr>
              <a:t>SubBytes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ShiftRows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MixColumns</a:t>
            </a:r>
            <a:endParaRPr lang="en-US" sz="1300" dirty="0">
              <a:solidFill>
                <a:srgbClr val="C00000"/>
              </a:solidFill>
            </a:endParaRPr>
          </a:p>
        </p:txBody>
      </p:sp>
      <p:grpSp>
        <p:nvGrpSpPr>
          <p:cNvPr id="78" name="Group 39"/>
          <p:cNvGrpSpPr/>
          <p:nvPr/>
        </p:nvGrpSpPr>
        <p:grpSpPr>
          <a:xfrm>
            <a:off x="2827360" y="3685848"/>
            <a:ext cx="638320" cy="308450"/>
            <a:chOff x="5335910" y="2102683"/>
            <a:chExt cx="638320" cy="308450"/>
          </a:xfrm>
        </p:grpSpPr>
        <p:sp>
          <p:nvSpPr>
            <p:cNvPr id="79" name="TextBox 78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80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39"/>
          <p:cNvGrpSpPr/>
          <p:nvPr/>
        </p:nvGrpSpPr>
        <p:grpSpPr>
          <a:xfrm>
            <a:off x="1159850" y="3685848"/>
            <a:ext cx="638320" cy="308450"/>
            <a:chOff x="5335910" y="2102683"/>
            <a:chExt cx="638320" cy="308450"/>
          </a:xfrm>
        </p:grpSpPr>
        <p:sp>
          <p:nvSpPr>
            <p:cNvPr id="83" name="TextBox 82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84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Straight Connector 31"/>
          <p:cNvCxnSpPr/>
          <p:nvPr/>
        </p:nvCxnSpPr>
        <p:spPr bwMode="auto">
          <a:xfrm>
            <a:off x="4947312" y="3764028"/>
            <a:ext cx="53788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Group 39"/>
          <p:cNvGrpSpPr/>
          <p:nvPr/>
        </p:nvGrpSpPr>
        <p:grpSpPr>
          <a:xfrm>
            <a:off x="5371034" y="3668550"/>
            <a:ext cx="573990" cy="308450"/>
            <a:chOff x="5400240" y="2102683"/>
            <a:chExt cx="573990" cy="308450"/>
          </a:xfrm>
        </p:grpSpPr>
        <p:sp>
          <p:nvSpPr>
            <p:cNvPr id="90" name="TextBox 89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92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Rectangle 6"/>
          <p:cNvSpPr/>
          <p:nvPr/>
        </p:nvSpPr>
        <p:spPr>
          <a:xfrm>
            <a:off x="3519025" y="3306828"/>
            <a:ext cx="976775" cy="936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1300" dirty="0">
                <a:solidFill>
                  <a:srgbClr val="C00000"/>
                </a:solidFill>
              </a:rPr>
              <a:t>SubBytes</a:t>
            </a:r>
          </a:p>
          <a:p>
            <a:r>
              <a:rPr lang="en-US" sz="1300" dirty="0">
                <a:solidFill>
                  <a:srgbClr val="C00000"/>
                </a:solidFill>
              </a:rPr>
              <a:t>ShiftRows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MixColumns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95" name="Rectangle 6"/>
          <p:cNvSpPr/>
          <p:nvPr/>
        </p:nvSpPr>
        <p:spPr>
          <a:xfrm>
            <a:off x="6006152" y="3306828"/>
            <a:ext cx="976775" cy="936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1300" dirty="0" smtClean="0">
                <a:solidFill>
                  <a:srgbClr val="C00000"/>
                </a:solidFill>
              </a:rPr>
              <a:t>SubBytes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ShiftRows</a:t>
            </a:r>
          </a:p>
          <a:p>
            <a:endParaRPr lang="en-US" sz="1300" dirty="0" smtClean="0">
              <a:solidFill>
                <a:schemeClr val="tx1"/>
              </a:solidFill>
            </a:endParaRPr>
          </a:p>
        </p:txBody>
      </p:sp>
      <p:grpSp>
        <p:nvGrpSpPr>
          <p:cNvPr id="99" name="Group 39"/>
          <p:cNvGrpSpPr/>
          <p:nvPr/>
        </p:nvGrpSpPr>
        <p:grpSpPr>
          <a:xfrm>
            <a:off x="7030584" y="3684178"/>
            <a:ext cx="638320" cy="308450"/>
            <a:chOff x="5335910" y="2102683"/>
            <a:chExt cx="638320" cy="308450"/>
          </a:xfrm>
        </p:grpSpPr>
        <p:sp>
          <p:nvSpPr>
            <p:cNvPr id="100" name="TextBox 99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101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3"/>
              <p:cNvSpPr/>
              <p:nvPr/>
            </p:nvSpPr>
            <p:spPr>
              <a:xfrm>
                <a:off x="7745104" y="3459228"/>
                <a:ext cx="762000" cy="6858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04" y="3459228"/>
                <a:ext cx="762000" cy="685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8017434" y="31544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507104" y="35997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肘形连接符 105"/>
          <p:cNvCxnSpPr>
            <a:stCxn id="67" idx="2"/>
            <a:endCxn id="83" idx="3"/>
          </p:cNvCxnSpPr>
          <p:nvPr/>
        </p:nvCxnSpPr>
        <p:spPr>
          <a:xfrm rot="5400000">
            <a:off x="1285945" y="2775530"/>
            <a:ext cx="1079388" cy="74124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73" idx="2"/>
            <a:endCxn id="79" idx="3"/>
          </p:cNvCxnSpPr>
          <p:nvPr/>
        </p:nvCxnSpPr>
        <p:spPr>
          <a:xfrm rot="16200000" flipH="1">
            <a:off x="2583622" y="3146946"/>
            <a:ext cx="1074906" cy="289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74" idx="2"/>
            <a:endCxn id="17" idx="3"/>
          </p:cNvCxnSpPr>
          <p:nvPr/>
        </p:nvCxnSpPr>
        <p:spPr>
          <a:xfrm rot="16200000" flipH="1">
            <a:off x="3836041" y="2732705"/>
            <a:ext cx="1076687" cy="8331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75" idx="2"/>
            <a:endCxn id="100" idx="3"/>
          </p:cNvCxnSpPr>
          <p:nvPr/>
        </p:nvCxnSpPr>
        <p:spPr>
          <a:xfrm rot="16200000" flipH="1">
            <a:off x="6472778" y="2831208"/>
            <a:ext cx="1081196" cy="62474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848499" y="4518797"/>
            <a:ext cx="7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2</a:t>
            </a:r>
            <a:endParaRPr 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6297093" y="4518797"/>
            <a:ext cx="890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10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0" y="4800016"/>
                <a:ext cx="9144000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Message/Ciphertext: a matrix of 16 byte, called </a:t>
                </a:r>
                <a:r>
                  <a:rPr lang="en-US" b="1" dirty="0" smtClean="0"/>
                  <a:t>state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Key expansion</a:t>
                </a:r>
                <a:r>
                  <a:rPr lang="en-US" dirty="0" smtClean="0"/>
                  <a:t>: 128-bit secret key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11 round keys (128-bit)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b="1" dirty="0" smtClean="0"/>
                  <a:t>Round 1-Round 9</a:t>
                </a:r>
                <a:r>
                  <a:rPr lang="en-US" dirty="0" smtClean="0"/>
                  <a:t>: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SubBytes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 ShiftRows,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MixColumns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AddRoundKey</a:t>
                </a: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b="1" dirty="0" smtClean="0"/>
                  <a:t>Round 10</a:t>
                </a:r>
                <a:r>
                  <a:rPr lang="en-US" dirty="0" smtClean="0"/>
                  <a:t>: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SubBytes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 ShiftRows, AddRoundKey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0016"/>
                <a:ext cx="9144000" cy="1421928"/>
              </a:xfrm>
              <a:prstGeom prst="rect">
                <a:avLst/>
              </a:prstGeom>
              <a:blipFill>
                <a:blip r:embed="rId10"/>
                <a:stretch>
                  <a:fillRect b="-4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97892" y="2863276"/>
            <a:ext cx="11754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C00000"/>
                </a:solidFill>
              </a:rPr>
              <a:t>AddRoundKey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2380430" y="3700050"/>
            <a:ext cx="341379" cy="1450961"/>
          </a:xfrm>
          <a:prstGeom prst="leftBrace">
            <a:avLst>
              <a:gd name="adj1" fmla="val 415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Left Brace 50"/>
          <p:cNvSpPr/>
          <p:nvPr/>
        </p:nvSpPr>
        <p:spPr>
          <a:xfrm rot="16200000">
            <a:off x="4077150" y="3694970"/>
            <a:ext cx="341379" cy="1450961"/>
          </a:xfrm>
          <a:prstGeom prst="leftBrace">
            <a:avLst>
              <a:gd name="adj1" fmla="val 415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Left Brace 51"/>
          <p:cNvSpPr/>
          <p:nvPr/>
        </p:nvSpPr>
        <p:spPr>
          <a:xfrm rot="16200000">
            <a:off x="6571430" y="3694970"/>
            <a:ext cx="341379" cy="1450961"/>
          </a:xfrm>
          <a:prstGeom prst="leftBrace">
            <a:avLst>
              <a:gd name="adj1" fmla="val 415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15304</TotalTime>
  <Words>1162</Words>
  <Application>Microsoft Office PowerPoint</Application>
  <PresentationFormat>On-screen Show (4:3)</PresentationFormat>
  <Paragraphs>600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Applied Cryptography Advanced Encryption Standard (AES)</vt:lpstr>
      <vt:lpstr>Substitution-Permutation Network</vt:lpstr>
      <vt:lpstr>PowerPoint Presentation</vt:lpstr>
      <vt:lpstr>PowerPoint Presentation</vt:lpstr>
      <vt:lpstr>PowerPoint Presentation</vt:lpstr>
      <vt:lpstr>PowerPoint Presentation</vt:lpstr>
      <vt:lpstr>The Selection of AES</vt:lpstr>
      <vt:lpstr>Basics of AES</vt:lpstr>
      <vt:lpstr>AES Encryption</vt:lpstr>
      <vt:lpstr>Key Expansion</vt:lpstr>
      <vt:lpstr>AddRoundKey and SubBytes</vt:lpstr>
      <vt:lpstr>ShiftRows and MixColumns</vt:lpstr>
      <vt:lpstr>MixColumns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Nonhomogeneous R.R.</dc:title>
  <dc:creator>zhanglf</dc:creator>
  <cp:lastModifiedBy>zhanglf</cp:lastModifiedBy>
  <cp:revision>494</cp:revision>
  <cp:lastPrinted>2020-09-07T01:44:06Z</cp:lastPrinted>
  <dcterms:created xsi:type="dcterms:W3CDTF">2017-01-18T12:13:36Z</dcterms:created>
  <dcterms:modified xsi:type="dcterms:W3CDTF">2022-03-07T09:21:56Z</dcterms:modified>
</cp:coreProperties>
</file>