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623" r:id="rId2"/>
    <p:sldId id="808" r:id="rId3"/>
    <p:sldId id="809" r:id="rId4"/>
    <p:sldId id="810" r:id="rId5"/>
    <p:sldId id="811" r:id="rId6"/>
    <p:sldId id="812" r:id="rId7"/>
    <p:sldId id="813" r:id="rId8"/>
    <p:sldId id="814" r:id="rId9"/>
    <p:sldId id="815" r:id="rId10"/>
    <p:sldId id="816" r:id="rId11"/>
    <p:sldId id="817" r:id="rId12"/>
    <p:sldId id="818" r:id="rId13"/>
    <p:sldId id="819" r:id="rId1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3120" autoAdjust="0"/>
  </p:normalViewPr>
  <p:slideViewPr>
    <p:cSldViewPr snapToGrid="0">
      <p:cViewPr varScale="1">
        <p:scale>
          <a:sx n="82" d="100"/>
          <a:sy n="82" d="100"/>
        </p:scale>
        <p:origin x="154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312942-3E4B-4078-96ED-034CC43A875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1B55DB-5081-4016-A0AE-1AB8B6D3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5B68C6-1673-46BD-B251-778BD79C2E8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89B32A-B815-48D7-BEA8-49864EE3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8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99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64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2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85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6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6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92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6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B2F3-5485-4BC1-9822-1AF2EB367C3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171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74.png"/><Relationship Id="rId24" Type="http://schemas.openxmlformats.org/officeDocument/2006/relationships/image" Target="../media/image540.png"/><Relationship Id="rId5" Type="http://schemas.openxmlformats.org/officeDocument/2006/relationships/image" Target="../media/image170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173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172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49.png"/><Relationship Id="rId21" Type="http://schemas.openxmlformats.org/officeDocument/2006/relationships/image" Target="../media/image81.png"/><Relationship Id="rId7" Type="http://schemas.openxmlformats.org/officeDocument/2006/relationships/image" Target="../media/image63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1.png"/><Relationship Id="rId19" Type="http://schemas.openxmlformats.org/officeDocument/2006/relationships/image" Target="../media/image79.png"/><Relationship Id="rId4" Type="http://schemas.openxmlformats.org/officeDocument/2006/relationships/image" Target="../media/image60.png"/><Relationship Id="rId9" Type="http://schemas.openxmlformats.org/officeDocument/2006/relationships/image" Target="../media/image69.png"/><Relationship Id="rId14" Type="http://schemas.openxmlformats.org/officeDocument/2006/relationships/image" Target="../media/image11.png"/><Relationship Id="rId22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6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4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41.png"/><Relationship Id="rId5" Type="http://schemas.openxmlformats.org/officeDocument/2006/relationships/image" Target="../media/image430.png"/><Relationship Id="rId10" Type="http://schemas.openxmlformats.org/officeDocument/2006/relationships/image" Target="../media/image48.png"/><Relationship Id="rId4" Type="http://schemas.openxmlformats.org/officeDocument/2006/relationships/image" Target="../media/image4.png"/><Relationship Id="rId9" Type="http://schemas.openxmlformats.org/officeDocument/2006/relationships/image" Target="../media/image47.png"/><Relationship Id="rId14" Type="http://schemas.openxmlformats.org/officeDocument/2006/relationships/image" Target="../media/image4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8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66.png"/><Relationship Id="rId3" Type="http://schemas.openxmlformats.org/officeDocument/2006/relationships/image" Target="../media/image87.png"/><Relationship Id="rId21" Type="http://schemas.openxmlformats.org/officeDocument/2006/relationships/image" Target="../media/image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64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63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8.png"/><Relationship Id="rId27" Type="http://schemas.openxmlformats.org/officeDocument/2006/relationships/image" Target="../media/image1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Encryption Standard (DES)</a:t>
            </a:r>
            <a:b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ShanghaiTech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marL="342900" indent="-342900"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>
                    <a:latin typeface="+mn-lt"/>
                  </a:rPr>
                  <a:t>-Boxes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𝑆𝑊</m:t>
                    </m:r>
                  </m:oMath>
                </a14:m>
                <a:endParaRPr lang="en-US" sz="31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452714"/>
                <a:ext cx="9144000" cy="4265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b="1" dirty="0" smtClean="0"/>
                  <a:t>-boxes: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-entry of the table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010101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=0101</m:t>
                    </m:r>
                  </m:oMath>
                </a14:m>
                <a:endParaRPr lang="en-US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Each box takes 6-bit blocks to 4-bit blocks and not invertible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Each box is a 4-to-1 function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Each row contains all 4-bit strings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Changing 1 bit of the input changes at least 2 bits of the output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4 bit output of each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-box affects 6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-boxes in the next </a:t>
                </a:r>
                <a:r>
                  <a:rPr lang="en-US" altLang="zh-CN" sz="2000" dirty="0" smtClean="0"/>
                  <a:t>round</a:t>
                </a: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SW</m:t>
                    </m:r>
                  </m:oMath>
                </a14:m>
                <a:r>
                  <a:rPr lang="en-US" sz="2400" dirty="0" smtClean="0"/>
                  <a:t>: Swap two 32-bit blocks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SW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52714"/>
                <a:ext cx="9144000" cy="4265783"/>
              </a:xfrm>
              <a:prstGeom prst="rect">
                <a:avLst/>
              </a:prstGeom>
              <a:blipFill>
                <a:blip r:embed="rId4"/>
                <a:stretch>
                  <a:fillRect l="-133" t="-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4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DES Decryption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 bwMode="auto">
              <a:xfrm>
                <a:off x="3659240" y="1911095"/>
                <a:ext cx="1668781" cy="285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</a:t>
                </a:r>
                <a:r>
                  <a:rPr lang="en-US" dirty="0" smtClean="0">
                    <a:latin typeface="+mn-lt"/>
                  </a:rPr>
                  <a:t>ecret key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9240" y="1911095"/>
                <a:ext cx="1668781" cy="285750"/>
              </a:xfrm>
              <a:prstGeom prst="rect">
                <a:avLst/>
              </a:prstGeom>
              <a:blipFill>
                <a:blip r:embed="rId3"/>
                <a:stretch>
                  <a:fillRect t="-25000" b="-45833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6"/>
          <p:cNvSpPr/>
          <p:nvPr/>
        </p:nvSpPr>
        <p:spPr bwMode="auto">
          <a:xfrm>
            <a:off x="1997634" y="2196845"/>
            <a:ext cx="4993341" cy="685800"/>
          </a:xfrm>
          <a:prstGeom prst="trapezoid">
            <a:avLst>
              <a:gd name="adj" fmla="val 2433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5398" y="2368295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key </a:t>
            </a:r>
            <a:r>
              <a:rPr lang="en-US" dirty="0" smtClean="0">
                <a:solidFill>
                  <a:srgbClr val="C00000"/>
                </a:solidFill>
              </a:rPr>
              <a:t>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/>
              <p:cNvSpPr/>
              <p:nvPr/>
            </p:nvSpPr>
            <p:spPr bwMode="auto">
              <a:xfrm>
                <a:off x="1997633" y="2882645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7633" y="2882645"/>
                <a:ext cx="914400" cy="304800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rot="16200000">
                <a:off x="2026210" y="3597020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2026210" y="3597020"/>
                <a:ext cx="85725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8"/>
          <p:cNvCxnSpPr/>
          <p:nvPr/>
        </p:nvCxnSpPr>
        <p:spPr bwMode="auto">
          <a:xfrm rot="5400000">
            <a:off x="2282589" y="3396796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3"/>
          <p:cNvCxnSpPr/>
          <p:nvPr/>
        </p:nvCxnSpPr>
        <p:spPr bwMode="auto">
          <a:xfrm rot="10800000">
            <a:off x="2947892" y="4025644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7"/>
          <p:cNvCxnSpPr/>
          <p:nvPr/>
        </p:nvCxnSpPr>
        <p:spPr bwMode="auto">
          <a:xfrm rot="10800000">
            <a:off x="5583515" y="4025644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9"/>
          <p:cNvCxnSpPr/>
          <p:nvPr/>
        </p:nvCxnSpPr>
        <p:spPr bwMode="auto">
          <a:xfrm rot="10800000">
            <a:off x="1540433" y="4025644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8"/>
              <p:cNvSpPr/>
              <p:nvPr/>
            </p:nvSpPr>
            <p:spPr bwMode="auto">
              <a:xfrm>
                <a:off x="3414057" y="2882645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4057" y="2882645"/>
                <a:ext cx="914400" cy="304800"/>
              </a:xfrm>
              <a:prstGeom prst="rect">
                <a:avLst/>
              </a:prstGeom>
              <a:blipFill>
                <a:blip r:embed="rId6"/>
                <a:stretch>
                  <a:fillRect t="-3922" b="-392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2"/>
              <p:cNvSpPr/>
              <p:nvPr/>
            </p:nvSpPr>
            <p:spPr bwMode="auto">
              <a:xfrm rot="16200000">
                <a:off x="3442634" y="3597020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3442634" y="3597020"/>
                <a:ext cx="857250" cy="914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18"/>
          <p:cNvCxnSpPr/>
          <p:nvPr/>
        </p:nvCxnSpPr>
        <p:spPr bwMode="auto">
          <a:xfrm rot="5400000">
            <a:off x="3699013" y="3396796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23"/>
          <p:cNvCxnSpPr/>
          <p:nvPr/>
        </p:nvCxnSpPr>
        <p:spPr bwMode="auto">
          <a:xfrm rot="10800000">
            <a:off x="4359833" y="4025644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8"/>
              <p:cNvSpPr/>
              <p:nvPr/>
            </p:nvSpPr>
            <p:spPr bwMode="auto">
              <a:xfrm>
                <a:off x="6067609" y="2882645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7609" y="2882645"/>
                <a:ext cx="914400" cy="304800"/>
              </a:xfrm>
              <a:prstGeom prst="rect">
                <a:avLst/>
              </a:prstGeom>
              <a:blipFill>
                <a:blip r:embed="rId8"/>
                <a:stretch>
                  <a:fillRect t="-3922" b="-392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2"/>
              <p:cNvSpPr/>
              <p:nvPr/>
            </p:nvSpPr>
            <p:spPr bwMode="auto">
              <a:xfrm rot="16200000">
                <a:off x="6096186" y="3597020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6096186" y="3597020"/>
                <a:ext cx="857250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18"/>
          <p:cNvCxnSpPr/>
          <p:nvPr/>
        </p:nvCxnSpPr>
        <p:spPr bwMode="auto">
          <a:xfrm rot="5400000">
            <a:off x="6352565" y="3396796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23"/>
          <p:cNvCxnSpPr/>
          <p:nvPr/>
        </p:nvCxnSpPr>
        <p:spPr bwMode="auto">
          <a:xfrm rot="10800000">
            <a:off x="7006438" y="4025644"/>
            <a:ext cx="669386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10"/>
              <p:cNvSpPr/>
              <p:nvPr/>
            </p:nvSpPr>
            <p:spPr>
              <a:xfrm>
                <a:off x="957727" y="3797045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IP</m:t>
                          </m:r>
                        </m:e>
                        <m:sup>
                          <m:r>
                            <a:rPr lang="en-US" sz="1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27" y="3797045"/>
                <a:ext cx="533400" cy="457200"/>
              </a:xfrm>
              <a:prstGeom prst="ellipse">
                <a:avLst/>
              </a:prstGeom>
              <a:blipFill>
                <a:blip r:embed="rId10"/>
                <a:stretch>
                  <a:fillRect l="-44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29"/>
          <p:cNvCxnSpPr/>
          <p:nvPr/>
        </p:nvCxnSpPr>
        <p:spPr bwMode="auto">
          <a:xfrm rot="10800000">
            <a:off x="487080" y="4025645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9"/>
          <p:cNvCxnSpPr/>
          <p:nvPr/>
        </p:nvCxnSpPr>
        <p:spPr bwMode="auto">
          <a:xfrm rot="10800000">
            <a:off x="8286374" y="4025644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10"/>
              <p:cNvSpPr/>
              <p:nvPr/>
            </p:nvSpPr>
            <p:spPr>
              <a:xfrm>
                <a:off x="7703668" y="3797045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IP</m:t>
                      </m:r>
                    </m:oMath>
                  </m:oMathPara>
                </a14:m>
                <a:endParaRPr lang="en-US" sz="1400" b="0" i="0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668" y="3797045"/>
                <a:ext cx="5334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1598" y="420372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8" y="4203724"/>
                <a:ext cx="838200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254998" y="420372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998" y="4203724"/>
                <a:ext cx="838200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22268" y="151552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268" y="1515527"/>
                <a:ext cx="838200" cy="369332"/>
              </a:xfrm>
              <a:prstGeom prst="rect">
                <a:avLst/>
              </a:prstGeom>
              <a:blipFill>
                <a:blip r:embed="rId1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66158" y="2845007"/>
                <a:ext cx="939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58" y="2845007"/>
                <a:ext cx="939052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8970" y="388714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70" y="3887144"/>
                <a:ext cx="183320" cy="276999"/>
              </a:xfrm>
              <a:prstGeom prst="rect">
                <a:avLst/>
              </a:prstGeom>
              <a:blipFill>
                <a:blip r:embed="rId1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48463" y="38820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463" y="3882006"/>
                <a:ext cx="186718" cy="276999"/>
              </a:xfrm>
              <a:prstGeom prst="rect">
                <a:avLst/>
              </a:prstGeom>
              <a:blipFill>
                <a:blip r:embed="rId17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62045" y="2898483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045" y="2898483"/>
                <a:ext cx="250068" cy="276999"/>
              </a:xfrm>
              <a:prstGeom prst="rect">
                <a:avLst/>
              </a:prstGeom>
              <a:blipFill>
                <a:blip r:embed="rId1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054598" y="3895368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598" y="3895368"/>
                <a:ext cx="250068" cy="276999"/>
              </a:xfrm>
              <a:prstGeom prst="rect">
                <a:avLst/>
              </a:prstGeom>
              <a:blipFill>
                <a:blip r:embed="rId19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95229" y="4034778"/>
                <a:ext cx="4773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29" y="4034778"/>
                <a:ext cx="477310" cy="215444"/>
              </a:xfrm>
              <a:prstGeom prst="rect">
                <a:avLst/>
              </a:prstGeom>
              <a:blipFill>
                <a:blip r:embed="rId20"/>
                <a:stretch>
                  <a:fillRect l="-7595" r="-1266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28844" y="4030127"/>
                <a:ext cx="469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844" y="4030127"/>
                <a:ext cx="469616" cy="215444"/>
              </a:xfrm>
              <a:prstGeom prst="rect">
                <a:avLst/>
              </a:prstGeom>
              <a:blipFill>
                <a:blip r:embed="rId21"/>
                <a:stretch>
                  <a:fillRect l="-7792" r="-1299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346636" y="4030127"/>
                <a:ext cx="4773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36" y="4030127"/>
                <a:ext cx="477310" cy="215444"/>
              </a:xfrm>
              <a:prstGeom prst="rect">
                <a:avLst/>
              </a:prstGeom>
              <a:blipFill>
                <a:blip r:embed="rId22"/>
                <a:stretch>
                  <a:fillRect l="-7692" r="-2564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002061" y="4030127"/>
                <a:ext cx="6202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61" y="4030127"/>
                <a:ext cx="620298" cy="215444"/>
              </a:xfrm>
              <a:prstGeom prst="rect">
                <a:avLst/>
              </a:prstGeom>
              <a:blipFill>
                <a:blip r:embed="rId23"/>
                <a:stretch>
                  <a:fillRect l="-5941" r="-1980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56233" y="4729230"/>
                <a:ext cx="4231535" cy="1468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2000" b="1" dirty="0"/>
                  <a:t>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233" y="4729230"/>
                <a:ext cx="4231535" cy="1468415"/>
              </a:xfrm>
              <a:prstGeom prst="rect">
                <a:avLst/>
              </a:prstGeom>
              <a:blipFill>
                <a:blip r:embed="rId24"/>
                <a:stretch>
                  <a:fillRect l="-1585" b="-1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11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The Security of </a:t>
            </a:r>
            <a:r>
              <a:rPr lang="en-US" b="1" dirty="0" smtClean="0">
                <a:latin typeface="+mn-lt"/>
              </a:rPr>
              <a:t>DES</a:t>
            </a:r>
            <a:endParaRPr lang="en-US" sz="31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837103"/>
                <a:ext cx="9144000" cy="5558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DES Design is Perfect: </a:t>
                </a:r>
                <a:r>
                  <a:rPr lang="en-US" sz="2400" dirty="0"/>
                  <a:t>B</a:t>
                </a:r>
                <a:r>
                  <a:rPr lang="en-US" sz="2400" dirty="0" smtClean="0"/>
                  <a:t>est known practical attack - exhaustive search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Brute-Force Attacks: </a:t>
                </a:r>
                <a:r>
                  <a:rPr lang="en-US" sz="2400" dirty="0" smtClean="0"/>
                  <a:t>56-bit secret key is short and attack is feasible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1970s: strong objections to the short secret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1997: Internet Search (DESCHALL)– 96 days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1998: distributed.net project– 41 days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1998: EFF machine (deep crack)– 56 hours ($250K)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1999: combined search (deep crack+distributed.net) –</a:t>
                </a:r>
                <a:r>
                  <a:rPr lang="en-US" sz="2000" b="1" dirty="0" smtClean="0"/>
                  <a:t>22 hours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2006: COPACOBANA (120FPGAs)--7 days ($10K)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Differential </a:t>
                </a:r>
                <a:r>
                  <a:rPr lang="en-US" sz="2400" b="1" dirty="0"/>
                  <a:t>C</a:t>
                </a:r>
                <a:r>
                  <a:rPr lang="en-US" sz="2400" b="1" dirty="0" smtClean="0"/>
                  <a:t>ryptanalysis</a:t>
                </a:r>
                <a:r>
                  <a:rPr lang="en-US" sz="2400" b="1" i="1" dirty="0" smtClean="0"/>
                  <a:t>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CPA, </a:t>
                </a:r>
                <a:r>
                  <a:rPr lang="en-US" sz="2000" dirty="0" err="1" smtClean="0"/>
                  <a:t>Biham</a:t>
                </a:r>
                <a:r>
                  <a:rPr lang="en-US" sz="2000" dirty="0" smtClean="0"/>
                  <a:t> and Shamir, 1990s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37</m:t>
                        </m:r>
                      </m:sup>
                    </m:sSup>
                  </m:oMath>
                </a14:m>
                <a:r>
                  <a:rPr lang="en-US" sz="2000" dirty="0" smtClean="0"/>
                  <a:t> time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</m:oMath>
                </a14:m>
                <a:r>
                  <a:rPr lang="en-US" sz="2000" dirty="0" smtClean="0"/>
                  <a:t> CPA pairs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Linear Cryptanalysis</a:t>
                </a:r>
                <a:r>
                  <a:rPr lang="en-US" sz="2400" b="1" i="1" dirty="0" smtClean="0"/>
                  <a:t>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KPA, Matsui, </a:t>
                </a:r>
                <a:r>
                  <a:rPr lang="en-US" altLang="zh-CN" sz="2000" dirty="0" smtClean="0"/>
                  <a:t>1994</a:t>
                </a:r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</m:oMath>
                </a14:m>
                <a:r>
                  <a:rPr lang="en-US" sz="2000" dirty="0" smtClean="0"/>
                  <a:t> pairs of the 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: 40 days; Find the key: 10 days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7103"/>
                <a:ext cx="9144000" cy="5558445"/>
              </a:xfrm>
              <a:prstGeom prst="rect">
                <a:avLst/>
              </a:prstGeom>
              <a:blipFill>
                <a:blip r:embed="rId3"/>
                <a:stretch>
                  <a:fillRect l="-1000" t="-110" b="-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68821" y="3984863"/>
            <a:ext cx="4486805" cy="16619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dirty="0" smtClean="0"/>
              <a:t>Differential Cryptanalysis </a:t>
            </a:r>
            <a:r>
              <a:rPr lang="en-US" altLang="zh-CN" b="1" dirty="0" smtClean="0">
                <a:solidFill>
                  <a:srgbClr val="C00000"/>
                </a:solidFill>
              </a:rPr>
              <a:t>was known </a:t>
            </a:r>
          </a:p>
          <a:p>
            <a:pPr algn="ctr"/>
            <a:r>
              <a:rPr lang="en-US" altLang="zh-CN" dirty="0" smtClean="0"/>
              <a:t>when it was designed in 1970s!</a:t>
            </a:r>
          </a:p>
          <a:p>
            <a:pPr algn="ctr"/>
            <a:r>
              <a:rPr lang="en-US" altLang="zh-CN" dirty="0" smtClean="0"/>
              <a:t>The method was kept secret for </a:t>
            </a:r>
            <a:r>
              <a:rPr lang="en-US" altLang="zh-CN" b="1" dirty="0" smtClean="0">
                <a:solidFill>
                  <a:srgbClr val="C00000"/>
                </a:solidFill>
              </a:rPr>
              <a:t>20 years </a:t>
            </a:r>
          </a:p>
          <a:p>
            <a:pPr algn="ctr"/>
            <a:r>
              <a:rPr lang="en-US" altLang="zh-CN" dirty="0" smtClean="0"/>
              <a:t>until </a:t>
            </a:r>
            <a:r>
              <a:rPr lang="en-US" altLang="zh-CN" dirty="0" err="1" smtClean="0"/>
              <a:t>Biham</a:t>
            </a:r>
            <a:r>
              <a:rPr lang="en-US" altLang="zh-CN" dirty="0" smtClean="0"/>
              <a:t> and Shamir rediscover it.</a:t>
            </a:r>
          </a:p>
          <a:p>
            <a:pPr algn="ctr"/>
            <a:r>
              <a:rPr lang="en-US" altLang="zh-CN" dirty="0" smtClean="0"/>
              <a:t>Export of Cryptographic algorithms and devices </a:t>
            </a:r>
          </a:p>
          <a:p>
            <a:pPr algn="ctr"/>
            <a:r>
              <a:rPr lang="en-US" altLang="zh-CN" dirty="0" smtClean="0"/>
              <a:t>is </a:t>
            </a:r>
            <a:r>
              <a:rPr lang="en-US" altLang="zh-CN" b="1" dirty="0" smtClean="0">
                <a:solidFill>
                  <a:srgbClr val="C00000"/>
                </a:solidFill>
              </a:rPr>
              <a:t>strictly prohibited</a:t>
            </a:r>
            <a:r>
              <a:rPr lang="en-US" altLang="zh-CN" dirty="0" smtClean="0"/>
              <a:t> in US until 1992.</a:t>
            </a:r>
          </a:p>
        </p:txBody>
      </p:sp>
    </p:spTree>
    <p:extLst>
      <p:ext uri="{BB962C8B-B14F-4D97-AF65-F5344CB8AC3E}">
        <p14:creationId xmlns:p14="http://schemas.microsoft.com/office/powerpoint/2010/main" val="168751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n-lt"/>
              </a:rPr>
              <a:t>DES</a:t>
            </a:r>
            <a:r>
              <a:rPr lang="en-US" dirty="0" smtClean="0">
                <a:latin typeface="+mn-lt"/>
              </a:rPr>
              <a:t> as a Block Box</a:t>
            </a:r>
            <a:endParaRPr lang="en-US" sz="1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19770"/>
                <a:ext cx="9144000" cy="4949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Double DES: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𝟐𝐄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key length=112; block length=64 //attack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Triple DES:</a:t>
                </a:r>
                <a:endParaRPr lang="en-US" altLang="zh-CN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𝟑𝐄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dirty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/>
                  <a:t>key length=168/MIM attack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baseline="30000" dirty="0">
                        <a:latin typeface="Cambria Math" panose="02040503050406030204" pitchFamily="18" charset="0"/>
                      </a:rPr>
                      <m:t>112</m:t>
                    </m:r>
                  </m:oMath>
                </a14:m>
                <a:r>
                  <a:rPr lang="en-US" altLang="zh-CN" sz="2000" baseline="30000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𝟑𝐄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dirty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/>
                  <a:t>key length=112/attack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baseline="30000" dirty="0">
                        <a:latin typeface="Cambria Math" panose="02040503050406030204" pitchFamily="18" charset="0"/>
                      </a:rPr>
                      <m:t>112</m:t>
                    </m:r>
                  </m:oMath>
                </a14:m>
                <a:r>
                  <a:rPr lang="en-US" altLang="zh-CN" sz="2000" baseline="30000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𝐄𝐗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b="1" dirty="0" smtClean="0"/>
                  <a:t>DESX</a:t>
                </a:r>
                <a:r>
                  <a:rPr lang="en-US" altLang="zh-CN" sz="2000" dirty="0" smtClean="0"/>
                  <a:t>, key </a:t>
                </a:r>
                <a:r>
                  <a:rPr lang="en-US" altLang="zh-CN" sz="2000" dirty="0"/>
                  <a:t>length=184/attack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baseline="30000" dirty="0">
                        <a:latin typeface="Cambria Math" panose="02040503050406030204" pitchFamily="18" charset="0"/>
                      </a:rPr>
                      <m:t>120</m:t>
                    </m:r>
                  </m:oMath>
                </a14:m>
                <a:endParaRPr lang="en-US" altLang="zh-CN" sz="2000" baseline="30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REMARKs: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/>
                  <a:t>1999, widely used today, slow, 2-key outdate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/>
                  <a:t>the new industrial standard is </a:t>
                </a:r>
                <a:r>
                  <a:rPr lang="en-US" altLang="zh-CN" sz="2000" dirty="0" smtClean="0"/>
                  <a:t>AES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770"/>
                <a:ext cx="9144000" cy="4949881"/>
              </a:xfrm>
              <a:prstGeom prst="rect">
                <a:avLst/>
              </a:prstGeom>
              <a:blipFill>
                <a:blip r:embed="rId3"/>
                <a:stretch>
                  <a:fillRect l="-1000" b="-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56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Analysis of</a:t>
            </a:r>
            <a:r>
              <a:rPr lang="en-US" b="1" dirty="0" smtClean="0">
                <a:latin typeface="+mn-lt"/>
              </a:rPr>
              <a:t> AES</a:t>
            </a:r>
            <a:endParaRPr lang="en-US" sz="31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0" y="1514377"/>
                <a:ext cx="9144000" cy="411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Security: </a:t>
                </a:r>
                <a:r>
                  <a:rPr lang="en-US" sz="2400" dirty="0" smtClean="0"/>
                  <a:t>AES is secure against all known attacks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Finite field inversion in S-Box leads to uniform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Linear Approximation and Differential Distribution table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Secure against linear and differential attacks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err="1" smtClean="0"/>
                  <a:t>Biclique</a:t>
                </a:r>
                <a:r>
                  <a:rPr lang="en-US" sz="2400" b="1" dirty="0" smtClean="0"/>
                  <a:t> Attack</a:t>
                </a:r>
                <a:r>
                  <a:rPr lang="en-US" sz="2400" dirty="0" smtClean="0"/>
                  <a:t>: the best general attack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/>
                  <a:t>Bogdanov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Khovratovich</a:t>
                </a:r>
                <a:r>
                  <a:rPr lang="en-US" altLang="zh-CN" sz="2000" dirty="0"/>
                  <a:t>, and </a:t>
                </a:r>
                <a:r>
                  <a:rPr lang="en-US" altLang="zh-CN" sz="2000" dirty="0" err="1" smtClean="0"/>
                  <a:t>Rechberger</a:t>
                </a:r>
                <a:r>
                  <a:rPr lang="en-US" altLang="zh-CN" sz="2000" dirty="0" smtClean="0"/>
                  <a:t>, 2011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4-5 time faster than the brute-force attack</a:t>
                </a:r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Related-Key </a:t>
                </a:r>
                <a:r>
                  <a:rPr lang="en-US" altLang="zh-CN" sz="2400" b="1" dirty="0"/>
                  <a:t>Attack</a:t>
                </a:r>
                <a:r>
                  <a:rPr lang="en-US" altLang="zh-CN" sz="2400" dirty="0"/>
                  <a:t>: </a:t>
                </a:r>
                <a:r>
                  <a:rPr lang="en-US" altLang="zh-CN" sz="2400" dirty="0" smtClean="0"/>
                  <a:t>attack on the key expansion algorithm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err="1"/>
                  <a:t>Biryukov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Dunkelman</a:t>
                </a:r>
                <a:r>
                  <a:rPr lang="en-US" altLang="zh-CN" sz="2000" dirty="0"/>
                  <a:t>, </a:t>
                </a:r>
                <a:r>
                  <a:rPr lang="en-US" altLang="zh-CN" sz="2000" dirty="0" smtClean="0"/>
                  <a:t>Keller, </a:t>
                </a:r>
                <a:r>
                  <a:rPr lang="en-US" altLang="zh-CN" sz="2000" dirty="0" err="1" smtClean="0"/>
                  <a:t>Khovratovich</a:t>
                </a:r>
                <a:r>
                  <a:rPr lang="en-US" altLang="zh-CN" sz="2000" dirty="0"/>
                  <a:t>, and </a:t>
                </a:r>
                <a:r>
                  <a:rPr lang="en-US" altLang="zh-CN" sz="2000" dirty="0" smtClean="0"/>
                  <a:t>Shamir, 2009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9-round On AES-256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39</m:t>
                        </m:r>
                      </m:sup>
                    </m:sSup>
                  </m:oMath>
                </a14:m>
                <a:r>
                  <a:rPr lang="en-US" sz="2000" dirty="0" smtClean="0"/>
                  <a:t> time attack</a:t>
                </a:r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14377"/>
                <a:ext cx="9144000" cy="4118050"/>
              </a:xfrm>
              <a:prstGeom prst="rect">
                <a:avLst/>
              </a:prstGeom>
              <a:blipFill>
                <a:blip r:embed="rId3"/>
                <a:stretch>
                  <a:fillRect l="-1000" t="-148" b="-1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7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The History of </a:t>
            </a:r>
            <a:r>
              <a:rPr lang="en-US" b="1" dirty="0" smtClean="0">
                <a:latin typeface="+mn-lt"/>
              </a:rPr>
              <a:t>DES</a:t>
            </a:r>
            <a:endParaRPr lang="en-US" sz="31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987391"/>
            <a:ext cx="9144000" cy="547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en-US" sz="2000" dirty="0" smtClean="0"/>
              <a:t>1970s</a:t>
            </a:r>
            <a:r>
              <a:rPr lang="en-US" sz="2000" dirty="0" smtClean="0">
                <a:solidFill>
                  <a:schemeClr val="tx1"/>
                </a:solidFill>
              </a:rPr>
              <a:t>:  Horst Feistel (German) designed</a:t>
            </a:r>
            <a:r>
              <a:rPr lang="en-US" sz="2000" b="1" dirty="0" smtClean="0">
                <a:solidFill>
                  <a:schemeClr val="tx1"/>
                </a:solidFill>
              </a:rPr>
              <a:t> Lucifer </a:t>
            </a:r>
            <a:r>
              <a:rPr lang="en-US" sz="2000" dirty="0" smtClean="0">
                <a:solidFill>
                  <a:schemeClr val="tx1"/>
                </a:solidFill>
              </a:rPr>
              <a:t>at IBM </a:t>
            </a:r>
          </a:p>
          <a:p>
            <a:pPr marL="1257300" lvl="2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key length: </a:t>
            </a:r>
            <a:r>
              <a:rPr lang="en-US" b="1" dirty="0" smtClean="0">
                <a:solidFill>
                  <a:schemeClr val="tx1"/>
                </a:solidFill>
              </a:rPr>
              <a:t>128</a:t>
            </a:r>
            <a:r>
              <a:rPr lang="en-US" dirty="0" smtClean="0">
                <a:solidFill>
                  <a:schemeClr val="tx1"/>
                </a:solidFill>
              </a:rPr>
              <a:t> bits; </a:t>
            </a:r>
            <a:r>
              <a:rPr lang="en-US" dirty="0" smtClean="0"/>
              <a:t>block length: </a:t>
            </a:r>
            <a:r>
              <a:rPr lang="en-US" b="1" dirty="0" smtClean="0"/>
              <a:t>128</a:t>
            </a:r>
            <a:r>
              <a:rPr lang="en-US" dirty="0" smtClean="0"/>
              <a:t> bits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05/15/1973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smtClean="0">
                <a:solidFill>
                  <a:schemeClr val="tx1"/>
                </a:solidFill>
              </a:rPr>
              <a:t> NBS </a:t>
            </a:r>
            <a:r>
              <a:rPr lang="en-US" sz="2000" dirty="0" smtClean="0"/>
              <a:t>published </a:t>
            </a:r>
            <a:r>
              <a:rPr lang="en-US" sz="2000" dirty="0"/>
              <a:t>a </a:t>
            </a:r>
            <a:r>
              <a:rPr lang="en-US" sz="2000" b="1" dirty="0"/>
              <a:t>solicitation</a:t>
            </a:r>
            <a:r>
              <a:rPr lang="en-US" sz="2000" dirty="0"/>
              <a:t> for </a:t>
            </a:r>
            <a:r>
              <a:rPr lang="en-US" sz="2000" dirty="0" smtClean="0"/>
              <a:t>cryptosystems.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NBS</a:t>
            </a:r>
            <a:r>
              <a:rPr lang="en-US" dirty="0" smtClean="0">
                <a:solidFill>
                  <a:schemeClr val="tx1"/>
                </a:solidFill>
              </a:rPr>
              <a:t>: National Bureau of Standards (1901-1988)</a:t>
            </a:r>
          </a:p>
          <a:p>
            <a:pPr marL="1257300" lvl="2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en-US" b="1" dirty="0" smtClean="0"/>
              <a:t>NIST</a:t>
            </a:r>
            <a:r>
              <a:rPr lang="en-US" dirty="0" smtClean="0"/>
              <a:t>: National Institute of Standards and Technology (1988- now)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08/27/1974: A </a:t>
            </a:r>
            <a:r>
              <a:rPr lang="en-US" sz="2000" b="1" dirty="0" smtClean="0">
                <a:solidFill>
                  <a:schemeClr val="tx1"/>
                </a:solidFill>
              </a:rPr>
              <a:t>second request </a:t>
            </a:r>
            <a:r>
              <a:rPr lang="en-US" sz="2000" dirty="0" smtClean="0">
                <a:solidFill>
                  <a:schemeClr val="tx1"/>
                </a:solidFill>
              </a:rPr>
              <a:t>was issued; IBM submitted one, which was adopted from Lucifer and later called </a:t>
            </a:r>
            <a:r>
              <a:rPr lang="en-US" sz="2000" b="1" dirty="0" smtClean="0">
                <a:solidFill>
                  <a:schemeClr val="tx1"/>
                </a:solidFill>
              </a:rPr>
              <a:t>DES</a:t>
            </a:r>
            <a:r>
              <a:rPr lang="en-US" sz="2000" dirty="0" smtClean="0">
                <a:solidFill>
                  <a:schemeClr val="tx1"/>
                </a:solidFill>
              </a:rPr>
              <a:t> (Data Encryption Standard). </a:t>
            </a:r>
          </a:p>
          <a:p>
            <a:pPr marL="1257300" lvl="2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en-US" dirty="0"/>
              <a:t>k</a:t>
            </a:r>
            <a:r>
              <a:rPr lang="en-US" dirty="0" smtClean="0"/>
              <a:t>ey length: </a:t>
            </a:r>
            <a:r>
              <a:rPr lang="en-US" b="1" dirty="0" smtClean="0"/>
              <a:t>56</a:t>
            </a:r>
            <a:r>
              <a:rPr lang="en-US" dirty="0" smtClean="0"/>
              <a:t> bits; block length: </a:t>
            </a:r>
            <a:r>
              <a:rPr lang="en-US" b="1" dirty="0" smtClean="0"/>
              <a:t>64</a:t>
            </a:r>
            <a:r>
              <a:rPr lang="en-US" dirty="0" smtClean="0"/>
              <a:t> bits; number of rounds: 16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en-US" sz="2000" dirty="0" smtClean="0"/>
              <a:t>03/17/1975: </a:t>
            </a:r>
            <a:r>
              <a:rPr lang="en-US" altLang="zh-CN" sz="2000" dirty="0" smtClean="0"/>
              <a:t>DES </a:t>
            </a:r>
            <a:r>
              <a:rPr lang="en-US" altLang="zh-CN" sz="2000" dirty="0"/>
              <a:t>was first published in the Federal </a:t>
            </a:r>
            <a:r>
              <a:rPr lang="en-US" altLang="zh-CN" sz="2000" dirty="0" smtClean="0"/>
              <a:t>Register.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01/15/1977: </a:t>
            </a:r>
            <a:r>
              <a:rPr lang="en-US" altLang="zh-CN" sz="2000" dirty="0"/>
              <a:t>DES was adopted as a standard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1997:  DES was broken by exhaustive search</a:t>
            </a:r>
          </a:p>
          <a:p>
            <a:pPr marL="1257300" lvl="2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key length is too small </a:t>
            </a:r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000" dirty="0"/>
              <a:t>10/02/2000: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Rijndael</a:t>
            </a:r>
            <a:r>
              <a:rPr lang="en-US" altLang="zh-CN" sz="2000" dirty="0"/>
              <a:t> was selected as </a:t>
            </a:r>
            <a:r>
              <a:rPr lang="en-US" altLang="zh-CN" sz="2000" dirty="0" smtClean="0"/>
              <a:t>AES by NIST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06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6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+mn-lt"/>
              </a:rPr>
              <a:t>Feistel</a:t>
            </a:r>
            <a:r>
              <a:rPr lang="en-US" dirty="0" smtClean="0">
                <a:latin typeface="+mn-lt"/>
              </a:rPr>
              <a:t> Network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74149" y="1554483"/>
                <a:ext cx="5793651" cy="3444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2400" b="1" dirty="0" smtClean="0"/>
                  <a:t>Round Function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/>
                  <a:t>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dirty="0" smtClean="0"/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149" y="1554483"/>
                <a:ext cx="5793651" cy="3444213"/>
              </a:xfrm>
              <a:prstGeom prst="rect">
                <a:avLst/>
              </a:prstGeom>
              <a:blipFill>
                <a:blip r:embed="rId3"/>
                <a:stretch>
                  <a:fillRect l="-1469" b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 bwMode="auto">
              <a:xfrm>
                <a:off x="141387" y="1540938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387" y="1540938"/>
                <a:ext cx="1234438" cy="35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/>
              <p:nvPr/>
            </p:nvSpPr>
            <p:spPr bwMode="auto">
              <a:xfrm>
                <a:off x="1702218" y="1540938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2218" y="1540938"/>
                <a:ext cx="1234438" cy="351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/>
              <p:nvPr/>
            </p:nvSpPr>
            <p:spPr bwMode="auto">
              <a:xfrm>
                <a:off x="143927" y="5311042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927" y="5311042"/>
                <a:ext cx="1234438" cy="3513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/>
              <p:nvPr/>
            </p:nvSpPr>
            <p:spPr bwMode="auto">
              <a:xfrm>
                <a:off x="1702218" y="5311042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2218" y="5311042"/>
                <a:ext cx="1234438" cy="3513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流程图: 或者 33"/>
          <p:cNvSpPr/>
          <p:nvPr/>
        </p:nvSpPr>
        <p:spPr>
          <a:xfrm>
            <a:off x="2128937" y="4051031"/>
            <a:ext cx="381000" cy="363771"/>
          </a:xfrm>
          <a:prstGeom prst="flowChartOr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17"/>
              <p:cNvSpPr/>
              <p:nvPr/>
            </p:nvSpPr>
            <p:spPr>
              <a:xfrm>
                <a:off x="2128937" y="2788488"/>
                <a:ext cx="381000" cy="366303"/>
              </a:xfrm>
              <a:prstGeom prst="ellips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937" y="2788488"/>
                <a:ext cx="381000" cy="366303"/>
              </a:xfrm>
              <a:prstGeom prst="ellipse">
                <a:avLst/>
              </a:prstGeom>
              <a:blipFill>
                <a:blip r:embed="rId8"/>
                <a:stretch>
                  <a:fillRect b="-1746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7" idx="2"/>
            <a:endCxn id="8" idx="0"/>
          </p:cNvCxnSpPr>
          <p:nvPr/>
        </p:nvCxnSpPr>
        <p:spPr>
          <a:xfrm flipH="1">
            <a:off x="761146" y="1892248"/>
            <a:ext cx="1558291" cy="341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38" idx="0"/>
          </p:cNvCxnSpPr>
          <p:nvPr/>
        </p:nvCxnSpPr>
        <p:spPr>
          <a:xfrm>
            <a:off x="2319437" y="1892248"/>
            <a:ext cx="0" cy="8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14" idx="0"/>
          </p:cNvCxnSpPr>
          <p:nvPr/>
        </p:nvCxnSpPr>
        <p:spPr>
          <a:xfrm>
            <a:off x="2319437" y="3154791"/>
            <a:ext cx="0" cy="8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2"/>
            <a:endCxn id="14" idx="1"/>
          </p:cNvCxnSpPr>
          <p:nvPr/>
        </p:nvCxnSpPr>
        <p:spPr>
          <a:xfrm>
            <a:off x="758606" y="1892248"/>
            <a:ext cx="1426127" cy="221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4"/>
            <a:endCxn id="9" idx="0"/>
          </p:cNvCxnSpPr>
          <p:nvPr/>
        </p:nvCxnSpPr>
        <p:spPr>
          <a:xfrm>
            <a:off x="2319437" y="4414802"/>
            <a:ext cx="0" cy="8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6"/>
          </p:cNvCxnSpPr>
          <p:nvPr/>
        </p:nvCxnSpPr>
        <p:spPr>
          <a:xfrm flipH="1">
            <a:off x="2509937" y="2971639"/>
            <a:ext cx="622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737360" y="2685727"/>
                <a:ext cx="301493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360" y="2685727"/>
                <a:ext cx="301493" cy="285912"/>
              </a:xfrm>
              <a:prstGeom prst="rect">
                <a:avLst/>
              </a:prstGeom>
              <a:blipFill>
                <a:blip r:embed="rId9"/>
                <a:stretch>
                  <a:fillRect l="-18367" t="-6522" r="-102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38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DES Encryption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 bwMode="auto">
              <a:xfrm>
                <a:off x="3659240" y="1911095"/>
                <a:ext cx="1668781" cy="285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</a:t>
                </a:r>
                <a:r>
                  <a:rPr lang="en-US" dirty="0" smtClean="0">
                    <a:latin typeface="+mn-lt"/>
                  </a:rPr>
                  <a:t>ecret key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9240" y="1911095"/>
                <a:ext cx="1668781" cy="285750"/>
              </a:xfrm>
              <a:prstGeom prst="rect">
                <a:avLst/>
              </a:prstGeom>
              <a:blipFill>
                <a:blip r:embed="rId3"/>
                <a:stretch>
                  <a:fillRect t="-25000" b="-45833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6"/>
          <p:cNvSpPr/>
          <p:nvPr/>
        </p:nvSpPr>
        <p:spPr bwMode="auto">
          <a:xfrm>
            <a:off x="1997634" y="2196845"/>
            <a:ext cx="4993341" cy="685800"/>
          </a:xfrm>
          <a:prstGeom prst="trapezoid">
            <a:avLst>
              <a:gd name="adj" fmla="val 2433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5398" y="2368295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key </a:t>
            </a:r>
            <a:r>
              <a:rPr lang="en-US" dirty="0" smtClean="0">
                <a:solidFill>
                  <a:srgbClr val="C00000"/>
                </a:solidFill>
              </a:rPr>
              <a:t>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/>
              <p:cNvSpPr/>
              <p:nvPr/>
            </p:nvSpPr>
            <p:spPr bwMode="auto">
              <a:xfrm>
                <a:off x="1997633" y="2882645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7633" y="2882645"/>
                <a:ext cx="914400" cy="304800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rot="16200000">
                <a:off x="2026210" y="3597020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2026210" y="3597020"/>
                <a:ext cx="85725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8"/>
          <p:cNvCxnSpPr/>
          <p:nvPr/>
        </p:nvCxnSpPr>
        <p:spPr bwMode="auto">
          <a:xfrm rot="5400000">
            <a:off x="2282589" y="3396796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3"/>
          <p:cNvCxnSpPr/>
          <p:nvPr/>
        </p:nvCxnSpPr>
        <p:spPr bwMode="auto">
          <a:xfrm>
            <a:off x="2947892" y="4025644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7"/>
          <p:cNvCxnSpPr/>
          <p:nvPr/>
        </p:nvCxnSpPr>
        <p:spPr bwMode="auto">
          <a:xfrm>
            <a:off x="5583515" y="4025644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9"/>
          <p:cNvCxnSpPr/>
          <p:nvPr/>
        </p:nvCxnSpPr>
        <p:spPr bwMode="auto">
          <a:xfrm>
            <a:off x="1540433" y="4025644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8"/>
              <p:cNvSpPr/>
              <p:nvPr/>
            </p:nvSpPr>
            <p:spPr bwMode="auto">
              <a:xfrm>
                <a:off x="3414057" y="2882645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4057" y="2882645"/>
                <a:ext cx="914400" cy="304800"/>
              </a:xfrm>
              <a:prstGeom prst="rect">
                <a:avLst/>
              </a:prstGeom>
              <a:blipFill>
                <a:blip r:embed="rId6"/>
                <a:stretch>
                  <a:fillRect t="-3922" b="-392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2"/>
              <p:cNvSpPr/>
              <p:nvPr/>
            </p:nvSpPr>
            <p:spPr bwMode="auto">
              <a:xfrm rot="16200000">
                <a:off x="3442634" y="3597020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3442634" y="3597020"/>
                <a:ext cx="857250" cy="914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18"/>
          <p:cNvCxnSpPr/>
          <p:nvPr/>
        </p:nvCxnSpPr>
        <p:spPr bwMode="auto">
          <a:xfrm rot="5400000">
            <a:off x="3699013" y="3396796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23"/>
          <p:cNvCxnSpPr/>
          <p:nvPr/>
        </p:nvCxnSpPr>
        <p:spPr bwMode="auto">
          <a:xfrm>
            <a:off x="4359833" y="4025644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8"/>
              <p:cNvSpPr/>
              <p:nvPr/>
            </p:nvSpPr>
            <p:spPr bwMode="auto">
              <a:xfrm>
                <a:off x="6067609" y="2882645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7609" y="2882645"/>
                <a:ext cx="914400" cy="304800"/>
              </a:xfrm>
              <a:prstGeom prst="rect">
                <a:avLst/>
              </a:prstGeom>
              <a:blipFill>
                <a:blip r:embed="rId8"/>
                <a:stretch>
                  <a:fillRect t="-3922" b="-392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2"/>
              <p:cNvSpPr/>
              <p:nvPr/>
            </p:nvSpPr>
            <p:spPr bwMode="auto">
              <a:xfrm rot="16200000">
                <a:off x="6096186" y="3597020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6096186" y="3597020"/>
                <a:ext cx="857250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18"/>
          <p:cNvCxnSpPr/>
          <p:nvPr/>
        </p:nvCxnSpPr>
        <p:spPr bwMode="auto">
          <a:xfrm rot="5400000">
            <a:off x="6352565" y="3396796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23"/>
          <p:cNvCxnSpPr/>
          <p:nvPr/>
        </p:nvCxnSpPr>
        <p:spPr bwMode="auto">
          <a:xfrm>
            <a:off x="7006438" y="4025644"/>
            <a:ext cx="669386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10"/>
              <p:cNvSpPr/>
              <p:nvPr/>
            </p:nvSpPr>
            <p:spPr>
              <a:xfrm>
                <a:off x="957727" y="3797045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IP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27" y="3797045"/>
                <a:ext cx="5334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29"/>
          <p:cNvCxnSpPr/>
          <p:nvPr/>
        </p:nvCxnSpPr>
        <p:spPr bwMode="auto">
          <a:xfrm>
            <a:off x="487080" y="4025645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9"/>
          <p:cNvCxnSpPr/>
          <p:nvPr/>
        </p:nvCxnSpPr>
        <p:spPr bwMode="auto">
          <a:xfrm>
            <a:off x="8286374" y="4025644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10"/>
              <p:cNvSpPr/>
              <p:nvPr/>
            </p:nvSpPr>
            <p:spPr>
              <a:xfrm>
                <a:off x="7703668" y="3797045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SW</m:t>
                      </m:r>
                    </m:oMath>
                  </m:oMathPara>
                </a14:m>
                <a:endParaRPr lang="en-US" sz="1400" b="0" i="0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p>
                        <m:sSupPr>
                          <m:ctrlP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sz="14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668" y="3797045"/>
                <a:ext cx="5334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1598" y="420372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8" y="4203724"/>
                <a:ext cx="838200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254998" y="420372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998" y="4203724"/>
                <a:ext cx="838200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22268" y="151552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268" y="1515527"/>
                <a:ext cx="838200" cy="369332"/>
              </a:xfrm>
              <a:prstGeom prst="rect">
                <a:avLst/>
              </a:prstGeom>
              <a:blipFill>
                <a:blip r:embed="rId1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66158" y="2845007"/>
                <a:ext cx="939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58" y="2845007"/>
                <a:ext cx="939052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8970" y="388714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70" y="3887144"/>
                <a:ext cx="183320" cy="276999"/>
              </a:xfrm>
              <a:prstGeom prst="rect">
                <a:avLst/>
              </a:prstGeom>
              <a:blipFill>
                <a:blip r:embed="rId1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48463" y="38820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463" y="3882006"/>
                <a:ext cx="186718" cy="276999"/>
              </a:xfrm>
              <a:prstGeom prst="rect">
                <a:avLst/>
              </a:prstGeom>
              <a:blipFill>
                <a:blip r:embed="rId17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62045" y="2898483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045" y="2898483"/>
                <a:ext cx="250068" cy="276999"/>
              </a:xfrm>
              <a:prstGeom prst="rect">
                <a:avLst/>
              </a:prstGeom>
              <a:blipFill>
                <a:blip r:embed="rId1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054598" y="3895368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598" y="3895368"/>
                <a:ext cx="250068" cy="276999"/>
              </a:xfrm>
              <a:prstGeom prst="rect">
                <a:avLst/>
              </a:prstGeom>
              <a:blipFill>
                <a:blip r:embed="rId19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95229" y="4034778"/>
                <a:ext cx="4773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29" y="4034778"/>
                <a:ext cx="477310" cy="215444"/>
              </a:xfrm>
              <a:prstGeom prst="rect">
                <a:avLst/>
              </a:prstGeom>
              <a:blipFill>
                <a:blip r:embed="rId20"/>
                <a:stretch>
                  <a:fillRect l="-7595" r="-1266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28844" y="4030127"/>
                <a:ext cx="469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844" y="4030127"/>
                <a:ext cx="469616" cy="215444"/>
              </a:xfrm>
              <a:prstGeom prst="rect">
                <a:avLst/>
              </a:prstGeom>
              <a:blipFill>
                <a:blip r:embed="rId21"/>
                <a:stretch>
                  <a:fillRect l="-7792" r="-1299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346636" y="4030127"/>
                <a:ext cx="4773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36" y="4030127"/>
                <a:ext cx="477310" cy="215444"/>
              </a:xfrm>
              <a:prstGeom prst="rect">
                <a:avLst/>
              </a:prstGeom>
              <a:blipFill>
                <a:blip r:embed="rId22"/>
                <a:stretch>
                  <a:fillRect l="-7692" r="-2564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002061" y="4030127"/>
                <a:ext cx="6202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61" y="4030127"/>
                <a:ext cx="620298" cy="215444"/>
              </a:xfrm>
              <a:prstGeom prst="rect">
                <a:avLst/>
              </a:prstGeom>
              <a:blipFill>
                <a:blip r:embed="rId23"/>
                <a:stretch>
                  <a:fillRect l="-5941" r="-1980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Key Schedule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5"/>
              <p:cNvSpPr/>
              <p:nvPr/>
            </p:nvSpPr>
            <p:spPr bwMode="auto">
              <a:xfrm>
                <a:off x="524575" y="934449"/>
                <a:ext cx="1595120" cy="2571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64-bit key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575" y="934449"/>
                <a:ext cx="1595120" cy="257176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5"/>
          <p:cNvSpPr/>
          <p:nvPr/>
        </p:nvSpPr>
        <p:spPr bwMode="auto">
          <a:xfrm>
            <a:off x="685650" y="1813924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6" name="椭圆 5"/>
          <p:cNvSpPr/>
          <p:nvPr/>
        </p:nvSpPr>
        <p:spPr>
          <a:xfrm>
            <a:off x="944945" y="1385298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PC1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321500" y="1191625"/>
            <a:ext cx="1270" cy="19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4"/>
            <a:endCxn id="19" idx="0"/>
          </p:cNvCxnSpPr>
          <p:nvPr/>
        </p:nvCxnSpPr>
        <p:spPr>
          <a:xfrm flipH="1">
            <a:off x="994260" y="1659618"/>
            <a:ext cx="327875" cy="154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5"/>
          <p:cNvSpPr/>
          <p:nvPr/>
        </p:nvSpPr>
        <p:spPr bwMode="auto">
          <a:xfrm>
            <a:off x="1335890" y="1813924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cxnSp>
        <p:nvCxnSpPr>
          <p:cNvPr id="21" name="直接箭头连接符 20"/>
          <p:cNvCxnSpPr>
            <a:stCxn id="6" idx="4"/>
            <a:endCxn id="30" idx="0"/>
          </p:cNvCxnSpPr>
          <p:nvPr/>
        </p:nvCxnSpPr>
        <p:spPr>
          <a:xfrm>
            <a:off x="1322135" y="1659618"/>
            <a:ext cx="322365" cy="154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下箭头 37"/>
          <p:cNvSpPr/>
          <p:nvPr/>
        </p:nvSpPr>
        <p:spPr>
          <a:xfrm>
            <a:off x="1320799" y="2090149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409699" y="2064749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</a:rPr>
              <a:t>&lt;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40" name="Rectangle 5"/>
          <p:cNvSpPr/>
          <p:nvPr/>
        </p:nvSpPr>
        <p:spPr bwMode="auto">
          <a:xfrm>
            <a:off x="662790" y="244162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41" name="Rectangle 5"/>
          <p:cNvSpPr/>
          <p:nvPr/>
        </p:nvSpPr>
        <p:spPr bwMode="auto">
          <a:xfrm>
            <a:off x="1335890" y="244162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42" name="椭圆 41"/>
          <p:cNvSpPr/>
          <p:nvPr/>
        </p:nvSpPr>
        <p:spPr>
          <a:xfrm>
            <a:off x="2222499" y="2433048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PC2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1953109" y="2570208"/>
            <a:ext cx="26939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下箭头 65"/>
          <p:cNvSpPr/>
          <p:nvPr/>
        </p:nvSpPr>
        <p:spPr>
          <a:xfrm>
            <a:off x="670560" y="2077449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59460" y="2052049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</a:rPr>
              <a:t>&lt;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68" name="下箭头 67"/>
          <p:cNvSpPr/>
          <p:nvPr/>
        </p:nvSpPr>
        <p:spPr>
          <a:xfrm>
            <a:off x="1320799" y="2712449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32559" y="2687049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</a:rPr>
              <a:t>&lt;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0" name="Rectangle 5"/>
          <p:cNvSpPr/>
          <p:nvPr/>
        </p:nvSpPr>
        <p:spPr bwMode="auto">
          <a:xfrm>
            <a:off x="685650" y="306392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71" name="Rectangle 5"/>
          <p:cNvSpPr/>
          <p:nvPr/>
        </p:nvSpPr>
        <p:spPr bwMode="auto">
          <a:xfrm>
            <a:off x="1335890" y="306392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72" name="椭圆 71"/>
          <p:cNvSpPr/>
          <p:nvPr/>
        </p:nvSpPr>
        <p:spPr>
          <a:xfrm>
            <a:off x="2222499" y="3055348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PC2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1953109" y="3192508"/>
            <a:ext cx="26939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下箭头 73"/>
          <p:cNvSpPr/>
          <p:nvPr/>
        </p:nvSpPr>
        <p:spPr>
          <a:xfrm>
            <a:off x="670560" y="2699749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9460" y="2674349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 &lt;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6" name="下箭头 75"/>
          <p:cNvSpPr/>
          <p:nvPr/>
        </p:nvSpPr>
        <p:spPr>
          <a:xfrm>
            <a:off x="1320799" y="3334749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71599" y="3309349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&lt;&lt;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Rectangle 5"/>
          <p:cNvSpPr/>
          <p:nvPr/>
        </p:nvSpPr>
        <p:spPr bwMode="auto">
          <a:xfrm>
            <a:off x="685650" y="368622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79" name="Rectangle 5"/>
          <p:cNvSpPr/>
          <p:nvPr/>
        </p:nvSpPr>
        <p:spPr bwMode="auto">
          <a:xfrm>
            <a:off x="1335890" y="368622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80" name="椭圆 79"/>
          <p:cNvSpPr/>
          <p:nvPr/>
        </p:nvSpPr>
        <p:spPr>
          <a:xfrm>
            <a:off x="2222499" y="3677648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PC2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1953109" y="3814808"/>
            <a:ext cx="26939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下箭头 81"/>
          <p:cNvSpPr/>
          <p:nvPr/>
        </p:nvSpPr>
        <p:spPr>
          <a:xfrm>
            <a:off x="670560" y="3322049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08660" y="3296649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&lt;&lt;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4" name="下箭头 83"/>
          <p:cNvSpPr/>
          <p:nvPr/>
        </p:nvSpPr>
        <p:spPr>
          <a:xfrm>
            <a:off x="1320799" y="4236449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409699" y="4211049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</a:rPr>
              <a:t>&lt;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86" name="Rectangle 5"/>
          <p:cNvSpPr/>
          <p:nvPr/>
        </p:nvSpPr>
        <p:spPr bwMode="auto">
          <a:xfrm>
            <a:off x="685650" y="458792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87" name="Rectangle 5"/>
          <p:cNvSpPr/>
          <p:nvPr/>
        </p:nvSpPr>
        <p:spPr bwMode="auto">
          <a:xfrm>
            <a:off x="1335890" y="458792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88" name="椭圆 87"/>
          <p:cNvSpPr/>
          <p:nvPr/>
        </p:nvSpPr>
        <p:spPr>
          <a:xfrm>
            <a:off x="2222499" y="4579348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PC2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1953109" y="4716508"/>
            <a:ext cx="26939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下箭头 89"/>
          <p:cNvSpPr/>
          <p:nvPr/>
        </p:nvSpPr>
        <p:spPr>
          <a:xfrm>
            <a:off x="670560" y="4223749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59460" y="4198349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</a:rPr>
              <a:t>&lt;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92" name="下箭头 91"/>
          <p:cNvSpPr/>
          <p:nvPr/>
        </p:nvSpPr>
        <p:spPr>
          <a:xfrm>
            <a:off x="1320799" y="4858749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371599" y="4833349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 &lt;&lt;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4" name="Rectangle 5"/>
          <p:cNvSpPr/>
          <p:nvPr/>
        </p:nvSpPr>
        <p:spPr bwMode="auto">
          <a:xfrm>
            <a:off x="685650" y="521022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95" name="Rectangle 5"/>
          <p:cNvSpPr/>
          <p:nvPr/>
        </p:nvSpPr>
        <p:spPr bwMode="auto">
          <a:xfrm>
            <a:off x="1335890" y="521022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96" name="椭圆 95"/>
          <p:cNvSpPr/>
          <p:nvPr/>
        </p:nvSpPr>
        <p:spPr>
          <a:xfrm>
            <a:off x="2222499" y="5201648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PC2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1953109" y="5338808"/>
            <a:ext cx="26939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下箭头 97"/>
          <p:cNvSpPr/>
          <p:nvPr/>
        </p:nvSpPr>
        <p:spPr>
          <a:xfrm>
            <a:off x="670560" y="4846049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21360" y="4820649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 &lt;&lt;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0" name="下箭头 99"/>
          <p:cNvSpPr/>
          <p:nvPr/>
        </p:nvSpPr>
        <p:spPr>
          <a:xfrm>
            <a:off x="1320799" y="5810217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409699" y="5784817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 &lt;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102" name="Rectangle 5"/>
          <p:cNvSpPr/>
          <p:nvPr/>
        </p:nvSpPr>
        <p:spPr bwMode="auto">
          <a:xfrm>
            <a:off x="685650" y="6174389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103" name="Rectangle 5"/>
          <p:cNvSpPr/>
          <p:nvPr/>
        </p:nvSpPr>
        <p:spPr bwMode="auto">
          <a:xfrm>
            <a:off x="1335890" y="6174389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104" name="椭圆 103"/>
          <p:cNvSpPr/>
          <p:nvPr/>
        </p:nvSpPr>
        <p:spPr>
          <a:xfrm>
            <a:off x="2222499" y="6165816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PC2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 flipV="1">
            <a:off x="1953109" y="6302976"/>
            <a:ext cx="26939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下箭头 105"/>
          <p:cNvSpPr/>
          <p:nvPr/>
        </p:nvSpPr>
        <p:spPr>
          <a:xfrm>
            <a:off x="670560" y="5797517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59460" y="5772117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</a:rPr>
              <a:t>&lt;</a:t>
            </a:r>
            <a:endParaRPr lang="en-US" sz="1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5"/>
              <p:cNvSpPr/>
              <p:nvPr/>
            </p:nvSpPr>
            <p:spPr bwMode="auto">
              <a:xfrm>
                <a:off x="3294381" y="2462258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4381" y="2462258"/>
                <a:ext cx="1137919" cy="215900"/>
              </a:xfrm>
              <a:prstGeom prst="rect">
                <a:avLst/>
              </a:prstGeom>
              <a:blipFill>
                <a:blip r:embed="rId4"/>
                <a:stretch>
                  <a:fillRect t="-22222" b="-50000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接箭头连接符 109"/>
          <p:cNvCxnSpPr/>
          <p:nvPr/>
        </p:nvCxnSpPr>
        <p:spPr>
          <a:xfrm>
            <a:off x="2976879" y="2570208"/>
            <a:ext cx="3175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5"/>
              <p:cNvSpPr/>
              <p:nvPr/>
            </p:nvSpPr>
            <p:spPr bwMode="auto">
              <a:xfrm>
                <a:off x="3302002" y="3084558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002" y="3084558"/>
                <a:ext cx="1137919" cy="215900"/>
              </a:xfrm>
              <a:prstGeom prst="rect">
                <a:avLst/>
              </a:prstGeom>
              <a:blipFill>
                <a:blip r:embed="rId5"/>
                <a:stretch>
                  <a:fillRect t="-22222" b="-50000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/>
          <p:cNvCxnSpPr/>
          <p:nvPr/>
        </p:nvCxnSpPr>
        <p:spPr>
          <a:xfrm>
            <a:off x="2976879" y="3192508"/>
            <a:ext cx="325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5"/>
              <p:cNvSpPr/>
              <p:nvPr/>
            </p:nvSpPr>
            <p:spPr bwMode="auto">
              <a:xfrm>
                <a:off x="3309623" y="3706858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48-bit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3706858"/>
                <a:ext cx="1137919" cy="215900"/>
              </a:xfrm>
              <a:prstGeom prst="rect">
                <a:avLst/>
              </a:prstGeom>
              <a:blipFill>
                <a:blip r:embed="rId6"/>
                <a:stretch>
                  <a:fillRect t="-22222" b="-50000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箭头连接符 113"/>
          <p:cNvCxnSpPr/>
          <p:nvPr/>
        </p:nvCxnSpPr>
        <p:spPr>
          <a:xfrm>
            <a:off x="2976879" y="3814808"/>
            <a:ext cx="332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5"/>
              <p:cNvSpPr/>
              <p:nvPr/>
            </p:nvSpPr>
            <p:spPr bwMode="auto">
              <a:xfrm>
                <a:off x="3309623" y="4608558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4608558"/>
                <a:ext cx="1137919" cy="215900"/>
              </a:xfrm>
              <a:prstGeom prst="rect">
                <a:avLst/>
              </a:prstGeom>
              <a:blipFill>
                <a:blip r:embed="rId7"/>
                <a:stretch>
                  <a:fillRect t="-22222" b="-50000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接箭头连接符 115"/>
          <p:cNvCxnSpPr/>
          <p:nvPr/>
        </p:nvCxnSpPr>
        <p:spPr>
          <a:xfrm>
            <a:off x="2976879" y="4716508"/>
            <a:ext cx="332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5"/>
              <p:cNvSpPr/>
              <p:nvPr/>
            </p:nvSpPr>
            <p:spPr bwMode="auto">
              <a:xfrm>
                <a:off x="3362813" y="5230858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48-bit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813" y="5230858"/>
                <a:ext cx="1137919" cy="215900"/>
              </a:xfrm>
              <a:prstGeom prst="rect">
                <a:avLst/>
              </a:prstGeom>
              <a:blipFill>
                <a:blip r:embed="rId8"/>
                <a:stretch>
                  <a:fillRect t="-22222" b="-50000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/>
          <p:cNvCxnSpPr/>
          <p:nvPr/>
        </p:nvCxnSpPr>
        <p:spPr>
          <a:xfrm>
            <a:off x="2976879" y="5338808"/>
            <a:ext cx="3859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/>
              <p:cNvSpPr/>
              <p:nvPr/>
            </p:nvSpPr>
            <p:spPr bwMode="auto">
              <a:xfrm>
                <a:off x="3362813" y="6195026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813" y="6195026"/>
                <a:ext cx="1137919" cy="215900"/>
              </a:xfrm>
              <a:prstGeom prst="rect">
                <a:avLst/>
              </a:prstGeom>
              <a:blipFill>
                <a:blip r:embed="rId9"/>
                <a:stretch>
                  <a:fillRect t="-21622" b="-4594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接箭头连接符 119"/>
          <p:cNvCxnSpPr/>
          <p:nvPr/>
        </p:nvCxnSpPr>
        <p:spPr>
          <a:xfrm>
            <a:off x="2976879" y="6302976"/>
            <a:ext cx="3859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869" y="1233136"/>
            <a:ext cx="4095531" cy="185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60545"/>
            <a:ext cx="2013059" cy="19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60" name="TextBox 2059"/>
              <p:cNvSpPr txBox="1"/>
              <p:nvPr/>
            </p:nvSpPr>
            <p:spPr>
              <a:xfrm>
                <a:off x="6366546" y="801336"/>
                <a:ext cx="1006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60" name="TextBox 2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46" y="801336"/>
                <a:ext cx="100652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346825" y="3503682"/>
                <a:ext cx="1006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825" y="3503682"/>
                <a:ext cx="100652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800600" y="3061936"/>
                <a:ext cx="3759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64-bit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 smtClean="0"/>
                  <a:t> 56-bit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061936"/>
                <a:ext cx="3759200" cy="400110"/>
              </a:xfrm>
              <a:prstGeom prst="rect">
                <a:avLst/>
              </a:prstGeom>
              <a:blipFill>
                <a:blip r:embed="rId1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715000" y="5811426"/>
                <a:ext cx="2362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56-bit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/>
                  <a:t>48-bit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811426"/>
                <a:ext cx="2362200" cy="400110"/>
              </a:xfrm>
              <a:prstGeom prst="rect">
                <a:avLst/>
              </a:prstGeom>
              <a:blipFill>
                <a:blip r:embed="rId1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5722" y="394822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2" y="3948220"/>
                <a:ext cx="125034" cy="276999"/>
              </a:xfrm>
              <a:prstGeom prst="rect">
                <a:avLst/>
              </a:prstGeom>
              <a:blipFill>
                <a:blip r:embed="rId16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520886" y="3939269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86" y="3939269"/>
                <a:ext cx="125034" cy="276999"/>
              </a:xfrm>
              <a:prstGeom prst="rect">
                <a:avLst/>
              </a:prstGeom>
              <a:blipFill>
                <a:blip r:embed="rId17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878840" y="551373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40" y="5513730"/>
                <a:ext cx="125034" cy="276999"/>
              </a:xfrm>
              <a:prstGeom prst="rect">
                <a:avLst/>
              </a:prstGeom>
              <a:blipFill>
                <a:blip r:embed="rId18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524004" y="551373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4" y="5513730"/>
                <a:ext cx="125034" cy="276999"/>
              </a:xfrm>
              <a:prstGeom prst="rect">
                <a:avLst/>
              </a:prstGeom>
              <a:blipFill>
                <a:blip r:embed="rId19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45792" y="1322544"/>
                <a:ext cx="2354940" cy="861774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FF"/>
                    </a:solidFill>
                  </a:rPr>
                  <a:t> circular </a:t>
                </a:r>
                <a:r>
                  <a:rPr lang="en-US" sz="1400" dirty="0">
                    <a:solidFill>
                      <a:srgbClr val="0000FF"/>
                    </a:solidFill>
                  </a:rPr>
                  <a:t>rotation of 1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 bit </a:t>
                </a:r>
                <a:r>
                  <a:rPr lang="en-US" sz="1400" dirty="0">
                    <a:solidFill>
                      <a:srgbClr val="0000FF"/>
                    </a:solidFill>
                  </a:rPr>
                  <a:t>to 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the </a:t>
                </a:r>
              </a:p>
              <a:p>
                <a:r>
                  <a:rPr lang="en-US" sz="1400" dirty="0" smtClean="0">
                    <a:solidFill>
                      <a:srgbClr val="0000FF"/>
                    </a:solidFill>
                  </a:rPr>
                  <a:t> left to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rgbClr val="0000FF"/>
                  </a:solidFill>
                </a:endParaRPr>
              </a:p>
              <a:p>
                <a:r>
                  <a:rPr lang="en-US" sz="1400" dirty="0" smtClean="0">
                    <a:solidFill>
                      <a:srgbClr val="0000FF"/>
                    </a:solidFill>
                  </a:rPr>
                  <a:t> circular </a:t>
                </a:r>
                <a:r>
                  <a:rPr lang="en-US" sz="1400" dirty="0">
                    <a:solidFill>
                      <a:srgbClr val="0000FF"/>
                    </a:solidFill>
                  </a:rPr>
                  <a:t>rotation of 2 bits 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to the </a:t>
                </a:r>
              </a:p>
              <a:p>
                <a:r>
                  <a:rPr lang="en-US" sz="1400" dirty="0" smtClean="0">
                    <a:solidFill>
                      <a:srgbClr val="0000FF"/>
                    </a:solidFill>
                  </a:rPr>
                  <a:t> left to generate other keys</a:t>
                </a:r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92" y="1322544"/>
                <a:ext cx="2354940" cy="861774"/>
              </a:xfrm>
              <a:prstGeom prst="rect">
                <a:avLst/>
              </a:prstGeom>
              <a:blipFill>
                <a:blip r:embed="rId20"/>
                <a:stretch>
                  <a:fillRect l="-2577" t="-5594" r="-3608" b="-11189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>
            <a:stCxn id="4" idx="1"/>
          </p:cNvCxnSpPr>
          <p:nvPr/>
        </p:nvCxnSpPr>
        <p:spPr>
          <a:xfrm flipH="1">
            <a:off x="1645920" y="1753431"/>
            <a:ext cx="499872" cy="465206"/>
          </a:xfrm>
          <a:prstGeom prst="straightConnector1">
            <a:avLst/>
          </a:prstGeom>
          <a:ln w="31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1"/>
          </p:cNvCxnSpPr>
          <p:nvPr/>
        </p:nvCxnSpPr>
        <p:spPr>
          <a:xfrm flipH="1">
            <a:off x="1684020" y="1753431"/>
            <a:ext cx="461772" cy="1125217"/>
          </a:xfrm>
          <a:prstGeom prst="straightConnector1">
            <a:avLst/>
          </a:prstGeom>
          <a:ln w="31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1"/>
          </p:cNvCxnSpPr>
          <p:nvPr/>
        </p:nvCxnSpPr>
        <p:spPr>
          <a:xfrm flipH="1">
            <a:off x="1630680" y="1753431"/>
            <a:ext cx="515112" cy="2598806"/>
          </a:xfrm>
          <a:prstGeom prst="straightConnector1">
            <a:avLst/>
          </a:prstGeom>
          <a:ln w="31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1"/>
          </p:cNvCxnSpPr>
          <p:nvPr/>
        </p:nvCxnSpPr>
        <p:spPr>
          <a:xfrm flipH="1">
            <a:off x="1629214" y="1753431"/>
            <a:ext cx="516578" cy="4153305"/>
          </a:xfrm>
          <a:prstGeom prst="straightConnector1">
            <a:avLst/>
          </a:prstGeom>
          <a:ln w="31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529663" y="394822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63" y="3948220"/>
                <a:ext cx="125034" cy="276999"/>
              </a:xfrm>
              <a:prstGeom prst="rect">
                <a:avLst/>
              </a:prstGeom>
              <a:blipFill>
                <a:blip r:embed="rId21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810095" y="394822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95" y="3948220"/>
                <a:ext cx="125034" cy="276999"/>
              </a:xfrm>
              <a:prstGeom prst="rect">
                <a:avLst/>
              </a:prstGeom>
              <a:blipFill>
                <a:blip r:embed="rId22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2529663" y="551373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63" y="5513730"/>
                <a:ext cx="125034" cy="276999"/>
              </a:xfrm>
              <a:prstGeom prst="rect">
                <a:avLst/>
              </a:prstGeom>
              <a:blipFill>
                <a:blip r:embed="rId23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3810095" y="551373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95" y="5513730"/>
                <a:ext cx="125034" cy="276999"/>
              </a:xfrm>
              <a:prstGeom prst="rect">
                <a:avLst/>
              </a:prstGeom>
              <a:blipFill>
                <a:blip r:embed="rId19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2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Initial Permutation IP</a:t>
            </a:r>
            <a:endParaRPr lang="en-US" sz="3100" dirty="0">
              <a:latin typeface="+mn-lt"/>
            </a:endParaRPr>
          </a:p>
        </p:txBody>
      </p:sp>
      <p:pic>
        <p:nvPicPr>
          <p:cNvPr id="2051" name="Picture 3" descr="C:\Users\liangfzh\Desktop\400px-DES-ip-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8100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iangfzh\Desktop\400px-DES-ip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9" y="1451721"/>
            <a:ext cx="4138501" cy="15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7800" y="319345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IP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193450"/>
                <a:ext cx="6858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96000" y="3193450"/>
                <a:ext cx="971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93450"/>
                <a:ext cx="9715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34465"/>
            <a:ext cx="22098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3528862"/>
            <a:ext cx="22288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8000" y="3642415"/>
                <a:ext cx="1371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58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642415"/>
                <a:ext cx="1371600" cy="2862322"/>
              </a:xfrm>
              <a:prstGeom prst="rect">
                <a:avLst/>
              </a:prstGeom>
              <a:blipFill>
                <a:blip r:embed="rId9"/>
                <a:stretch>
                  <a:fillRect l="-2667" t="-426" b="-1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620000" y="3642415"/>
                <a:ext cx="1371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642415"/>
                <a:ext cx="1371600" cy="2862322"/>
              </a:xfrm>
              <a:prstGeom prst="rect">
                <a:avLst/>
              </a:prstGeom>
              <a:blipFill>
                <a:blip r:embed="rId10"/>
                <a:stretch>
                  <a:fillRect l="-2667" t="-426" b="-1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38300" y="1066800"/>
                <a:ext cx="217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1066800"/>
                <a:ext cx="2171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38300" y="2881868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881868"/>
                <a:ext cx="23241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134100" y="1066800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1066800"/>
                <a:ext cx="22479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134100" y="2881868"/>
                <a:ext cx="2095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2881868"/>
                <a:ext cx="20955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1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 bwMode="auto">
              <a:xfrm>
                <a:off x="141387" y="1540938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387" y="1540938"/>
                <a:ext cx="1234438" cy="35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/>
              <p:nvPr/>
            </p:nvSpPr>
            <p:spPr bwMode="auto">
              <a:xfrm>
                <a:off x="1702218" y="1540938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2218" y="1540938"/>
                <a:ext cx="1234438" cy="351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5"/>
              <p:cNvSpPr/>
              <p:nvPr/>
            </p:nvSpPr>
            <p:spPr bwMode="auto">
              <a:xfrm>
                <a:off x="143927" y="5311042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927" y="5311042"/>
                <a:ext cx="1234438" cy="3513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5"/>
              <p:cNvSpPr/>
              <p:nvPr/>
            </p:nvSpPr>
            <p:spPr bwMode="auto">
              <a:xfrm>
                <a:off x="1702218" y="5311042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2218" y="5311042"/>
                <a:ext cx="1234438" cy="3513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流程图: 或者 33"/>
          <p:cNvSpPr/>
          <p:nvPr/>
        </p:nvSpPr>
        <p:spPr>
          <a:xfrm>
            <a:off x="2128937" y="4051031"/>
            <a:ext cx="381000" cy="363771"/>
          </a:xfrm>
          <a:prstGeom prst="flowChartOr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17"/>
              <p:cNvSpPr/>
              <p:nvPr/>
            </p:nvSpPr>
            <p:spPr>
              <a:xfrm>
                <a:off x="2128937" y="2788488"/>
                <a:ext cx="381000" cy="366303"/>
              </a:xfrm>
              <a:prstGeom prst="ellips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937" y="2788488"/>
                <a:ext cx="381000" cy="366303"/>
              </a:xfrm>
              <a:prstGeom prst="ellipse">
                <a:avLst/>
              </a:prstGeom>
              <a:blipFill>
                <a:blip r:embed="rId8"/>
                <a:stretch>
                  <a:fillRect b="-1746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0" idx="2"/>
            <a:endCxn id="21" idx="0"/>
          </p:cNvCxnSpPr>
          <p:nvPr/>
        </p:nvCxnSpPr>
        <p:spPr>
          <a:xfrm flipH="1">
            <a:off x="761146" y="1892248"/>
            <a:ext cx="1558291" cy="341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24" idx="0"/>
          </p:cNvCxnSpPr>
          <p:nvPr/>
        </p:nvCxnSpPr>
        <p:spPr>
          <a:xfrm>
            <a:off x="2319437" y="1892248"/>
            <a:ext cx="0" cy="8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4"/>
            <a:endCxn id="23" idx="0"/>
          </p:cNvCxnSpPr>
          <p:nvPr/>
        </p:nvCxnSpPr>
        <p:spPr>
          <a:xfrm>
            <a:off x="2319437" y="3154791"/>
            <a:ext cx="0" cy="8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3" idx="1"/>
          </p:cNvCxnSpPr>
          <p:nvPr/>
        </p:nvCxnSpPr>
        <p:spPr>
          <a:xfrm>
            <a:off x="758606" y="1892248"/>
            <a:ext cx="1426127" cy="221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  <a:endCxn id="22" idx="0"/>
          </p:cNvCxnSpPr>
          <p:nvPr/>
        </p:nvCxnSpPr>
        <p:spPr>
          <a:xfrm>
            <a:off x="2319437" y="4414802"/>
            <a:ext cx="0" cy="8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6"/>
          </p:cNvCxnSpPr>
          <p:nvPr/>
        </p:nvCxnSpPr>
        <p:spPr>
          <a:xfrm flipH="1">
            <a:off x="2509937" y="2971639"/>
            <a:ext cx="622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37360" y="2685727"/>
                <a:ext cx="301493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360" y="2685727"/>
                <a:ext cx="301493" cy="285912"/>
              </a:xfrm>
              <a:prstGeom prst="rect">
                <a:avLst/>
              </a:prstGeom>
              <a:blipFill>
                <a:blip r:embed="rId9"/>
                <a:stretch>
                  <a:fillRect l="-18367" t="-6522" r="-102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44417" y="1261812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/>
              <a:t>32 bits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05248" y="1261812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/>
              <a:t>32 bits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4417" y="5671597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/>
              <a:t>32 bits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05248" y="5671597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/>
              <a:t>32 bits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274149" y="1554483"/>
                <a:ext cx="5793651" cy="26795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2400" b="1" dirty="0" smtClean="0"/>
                  <a:t>Round Function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DES </a:t>
                </a:r>
                <a:r>
                  <a:rPr lang="en-US" altLang="zh-CN" sz="2400" b="1" dirty="0" err="1"/>
                  <a:t>mangler</a:t>
                </a: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function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149" y="1554483"/>
                <a:ext cx="5793651" cy="2679580"/>
              </a:xfrm>
              <a:prstGeom prst="rect">
                <a:avLst/>
              </a:prstGeom>
              <a:blipFill>
                <a:blip r:embed="rId10"/>
                <a:stretch>
                  <a:fillRect l="-1469" b="-2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541106" y="2987374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/>
              <a:t>48 bits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6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dirty="0" smtClean="0">
                <a:latin typeface="+mn-lt"/>
              </a:rPr>
              <a:t>The DES </a:t>
            </a:r>
            <a:r>
              <a:rPr lang="en-US" dirty="0" err="1" smtClean="0">
                <a:latin typeface="+mn-lt"/>
              </a:rPr>
              <a:t>Mangler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Function</a:t>
            </a:r>
            <a:r>
              <a:rPr lang="en-US" altLang="zh-CN" sz="1100" dirty="0" err="1" smtClean="0">
                <a:latin typeface="+mn-lt"/>
              </a:rPr>
              <a:t>DES</a:t>
            </a:r>
            <a:r>
              <a:rPr lang="zh-CN" altLang="en-US" sz="1100" dirty="0" smtClean="0">
                <a:latin typeface="+mn-lt"/>
              </a:rPr>
              <a:t>变形函数</a:t>
            </a:r>
            <a:endParaRPr lang="en-US" sz="1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5"/>
              <p:cNvSpPr/>
              <p:nvPr/>
            </p:nvSpPr>
            <p:spPr bwMode="auto">
              <a:xfrm>
                <a:off x="372092" y="1376515"/>
                <a:ext cx="123443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092" y="1376515"/>
                <a:ext cx="1234438" cy="274320"/>
              </a:xfrm>
              <a:prstGeom prst="rect">
                <a:avLst/>
              </a:prstGeom>
              <a:blipFill>
                <a:blip r:embed="rId3"/>
                <a:stretch>
                  <a:fillRect t="-8696" b="-13043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5"/>
              <p:cNvSpPr/>
              <p:nvPr/>
            </p:nvSpPr>
            <p:spPr bwMode="auto">
              <a:xfrm>
                <a:off x="2541255" y="1376515"/>
                <a:ext cx="177037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1255" y="1376515"/>
                <a:ext cx="1770378" cy="274320"/>
              </a:xfrm>
              <a:prstGeom prst="rect">
                <a:avLst/>
              </a:prstGeom>
              <a:blipFill>
                <a:blip r:embed="rId4"/>
                <a:stretch>
                  <a:fillRect t="-8696" b="-13043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2092" y="995515"/>
                <a:ext cx="112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dirty="0">
                          <a:latin typeface="Cambria Math" panose="02040503050406030204" pitchFamily="18" charset="0"/>
                        </a:rPr>
                        <m:t>32 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92" y="995515"/>
                <a:ext cx="112014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878732" y="995515"/>
                <a:ext cx="112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732" y="995515"/>
                <a:ext cx="11201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/>
              <p:cNvSpPr/>
              <p:nvPr/>
            </p:nvSpPr>
            <p:spPr>
              <a:xfrm>
                <a:off x="565436" y="1884515"/>
                <a:ext cx="838200" cy="3937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椭圆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6" y="1884515"/>
                <a:ext cx="838200" cy="3937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>
            <a:stCxn id="22" idx="2"/>
            <a:endCxn id="3" idx="0"/>
          </p:cNvCxnSpPr>
          <p:nvPr/>
        </p:nvCxnSpPr>
        <p:spPr>
          <a:xfrm flipH="1">
            <a:off x="984536" y="1650835"/>
            <a:ext cx="4775" cy="233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5"/>
              <p:cNvSpPr/>
              <p:nvPr/>
            </p:nvSpPr>
            <p:spPr bwMode="auto">
              <a:xfrm>
                <a:off x="94588" y="2462363"/>
                <a:ext cx="177037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588" y="2462363"/>
                <a:ext cx="1770378" cy="274320"/>
              </a:xfrm>
              <a:prstGeom prst="rect">
                <a:avLst/>
              </a:prstGeom>
              <a:blipFill>
                <a:blip r:embed="rId8"/>
                <a:stretch>
                  <a:fillRect b="-10870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>
            <a:stCxn id="3" idx="4"/>
            <a:endCxn id="45" idx="0"/>
          </p:cNvCxnSpPr>
          <p:nvPr/>
        </p:nvCxnSpPr>
        <p:spPr>
          <a:xfrm flipH="1">
            <a:off x="979777" y="2278215"/>
            <a:ext cx="4759" cy="184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5" idx="2"/>
          </p:cNvCxnSpPr>
          <p:nvPr/>
        </p:nvCxnSpPr>
        <p:spPr>
          <a:xfrm rot="16200000" flipH="1">
            <a:off x="1304099" y="2412361"/>
            <a:ext cx="360683" cy="100932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3" idx="2"/>
          </p:cNvCxnSpPr>
          <p:nvPr/>
        </p:nvCxnSpPr>
        <p:spPr>
          <a:xfrm rot="5400000">
            <a:off x="2089455" y="1760376"/>
            <a:ext cx="1446531" cy="12274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"/>
              <p:cNvSpPr/>
              <p:nvPr/>
            </p:nvSpPr>
            <p:spPr bwMode="auto">
              <a:xfrm>
                <a:off x="219692" y="3395816"/>
                <a:ext cx="3753512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92" y="3395816"/>
                <a:ext cx="3753512" cy="274320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/>
          <p:cNvCxnSpPr/>
          <p:nvPr/>
        </p:nvCxnSpPr>
        <p:spPr>
          <a:xfrm>
            <a:off x="2106750" y="3192616"/>
            <a:ext cx="2398" cy="20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219692" y="4119715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92" y="4119715"/>
                <a:ext cx="470848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86748" y="4119715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8" y="4119715"/>
                <a:ext cx="470848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1157596" y="4119715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96" y="4119715"/>
                <a:ext cx="470848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1624652" y="4119715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52" y="4119715"/>
                <a:ext cx="470848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2097396" y="4119715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396" y="4119715"/>
                <a:ext cx="470848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2564452" y="4119715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452" y="4119715"/>
                <a:ext cx="470848" cy="457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3035300" y="4119715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0" y="4119715"/>
                <a:ext cx="470848" cy="457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3502356" y="4119715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56" y="4119715"/>
                <a:ext cx="470848" cy="4572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/>
          <p:cNvCxnSpPr>
            <a:endCxn id="59" idx="0"/>
          </p:cNvCxnSpPr>
          <p:nvPr/>
        </p:nvCxnSpPr>
        <p:spPr>
          <a:xfrm>
            <a:off x="451136" y="3675215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915017" y="3662515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396812" y="3662515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1857992" y="3662515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2320737" y="3662515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2800967" y="3662515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3273237" y="3662515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3759012" y="3662515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5"/>
              <p:cNvSpPr/>
              <p:nvPr/>
            </p:nvSpPr>
            <p:spPr bwMode="auto">
              <a:xfrm>
                <a:off x="676892" y="4938863"/>
                <a:ext cx="281560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bit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892" y="4938863"/>
                <a:ext cx="2815608" cy="274320"/>
              </a:xfrm>
              <a:prstGeom prst="rect">
                <a:avLst/>
              </a:prstGeom>
              <a:blipFill>
                <a:blip r:embed="rId18"/>
                <a:stretch>
                  <a:fillRect b="-13043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下箭头 65"/>
          <p:cNvSpPr/>
          <p:nvPr/>
        </p:nvSpPr>
        <p:spPr>
          <a:xfrm>
            <a:off x="1222992" y="4627715"/>
            <a:ext cx="1735789" cy="285748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68" name="直接箭头连接符 67"/>
          <p:cNvCxnSpPr>
            <a:stCxn id="88" idx="2"/>
            <a:endCxn id="100" idx="0"/>
          </p:cNvCxnSpPr>
          <p:nvPr/>
        </p:nvCxnSpPr>
        <p:spPr>
          <a:xfrm flipH="1">
            <a:off x="2083109" y="5213183"/>
            <a:ext cx="1587" cy="201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5"/>
              <p:cNvSpPr/>
              <p:nvPr/>
            </p:nvSpPr>
            <p:spPr bwMode="auto">
              <a:xfrm>
                <a:off x="676892" y="6004395"/>
                <a:ext cx="2815608" cy="3251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892" y="6004395"/>
                <a:ext cx="2815608" cy="325120"/>
              </a:xfrm>
              <a:prstGeom prst="rect">
                <a:avLst/>
              </a:prstGeom>
              <a:blipFill>
                <a:blip r:embed="rId19"/>
                <a:stretch>
                  <a:fillRect b="-31481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椭圆 99"/>
              <p:cNvSpPr/>
              <p:nvPr/>
            </p:nvSpPr>
            <p:spPr>
              <a:xfrm>
                <a:off x="1828800" y="5415115"/>
                <a:ext cx="508617" cy="4128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椭圆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415115"/>
                <a:ext cx="508617" cy="41281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/>
          <p:cNvCxnSpPr>
            <a:stCxn id="100" idx="4"/>
            <a:endCxn id="97" idx="0"/>
          </p:cNvCxnSpPr>
          <p:nvPr/>
        </p:nvCxnSpPr>
        <p:spPr>
          <a:xfrm>
            <a:off x="2083109" y="5827925"/>
            <a:ext cx="1587" cy="17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00315"/>
            <a:ext cx="1508760" cy="252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25715"/>
            <a:ext cx="1965960" cy="132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533900" y="3814915"/>
                <a:ext cx="25400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/>
                  <a:t>/ expansion function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3814915"/>
                <a:ext cx="2540015" cy="400110"/>
              </a:xfrm>
              <a:prstGeom prst="rect">
                <a:avLst/>
              </a:prstGeom>
              <a:blipFill>
                <a:blip r:embed="rId23"/>
                <a:stretch>
                  <a:fillRect t="-9231" r="-1442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6870700" y="2595715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700" y="2595715"/>
                <a:ext cx="1143000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4350538"/>
            <a:ext cx="4480560" cy="125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5621483" y="5588297"/>
                <a:ext cx="24557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83" y="5588297"/>
                <a:ext cx="2455717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67440" y="2947415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440" y="2947415"/>
                <a:ext cx="282129" cy="276999"/>
              </a:xfrm>
              <a:prstGeom prst="rect">
                <a:avLst/>
              </a:prstGeom>
              <a:blipFill>
                <a:blip r:embed="rId27"/>
                <a:stretch>
                  <a:fillRect l="-28261" r="-26087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9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15363</TotalTime>
  <Words>744</Words>
  <Application>Microsoft Office PowerPoint</Application>
  <PresentationFormat>On-screen Show (4:3)</PresentationFormat>
  <Paragraphs>275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Theme</vt:lpstr>
      <vt:lpstr>Applied Cryptography Data Encryption Standard (DES) </vt:lpstr>
      <vt:lpstr>Analysis of AES</vt:lpstr>
      <vt:lpstr>The History of DES</vt:lpstr>
      <vt:lpstr>Feistel Network</vt:lpstr>
      <vt:lpstr>DES Encryption</vt:lpstr>
      <vt:lpstr>Key Schedule</vt:lpstr>
      <vt:lpstr>Initial Permutation IP</vt:lpstr>
      <vt:lpstr>g(L^(i-1),R^(i-1),K^i)</vt:lpstr>
      <vt:lpstr>The DES Mangler FunctionDES变形函数</vt:lpstr>
      <vt:lpstr>S-Boxes and SW</vt:lpstr>
      <vt:lpstr>DES Decryption</vt:lpstr>
      <vt:lpstr>The Security of DES</vt:lpstr>
      <vt:lpstr>DES as a Block 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Nonhomogeneous R.R.</dc:title>
  <dc:creator>zhanglf</dc:creator>
  <cp:lastModifiedBy>zhanglf</cp:lastModifiedBy>
  <cp:revision>503</cp:revision>
  <cp:lastPrinted>2022-03-09T06:51:05Z</cp:lastPrinted>
  <dcterms:created xsi:type="dcterms:W3CDTF">2017-01-18T12:13:36Z</dcterms:created>
  <dcterms:modified xsi:type="dcterms:W3CDTF">2022-03-09T08:54:06Z</dcterms:modified>
</cp:coreProperties>
</file>