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623" r:id="rId2"/>
    <p:sldId id="840" r:id="rId3"/>
    <p:sldId id="841" r:id="rId4"/>
    <p:sldId id="842" r:id="rId5"/>
    <p:sldId id="843" r:id="rId6"/>
    <p:sldId id="844" r:id="rId7"/>
    <p:sldId id="845" r:id="rId8"/>
    <p:sldId id="846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6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9B32A-B815-48D7-BEA8-49864EE3B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9B32A-B815-48D7-BEA8-49864EE3BF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9B32A-B815-48D7-BEA8-49864EE3BF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0.png"/><Relationship Id="rId4" Type="http://schemas.openxmlformats.org/officeDocument/2006/relationships/image" Target="../media/image2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0.png"/><Relationship Id="rId4" Type="http://schemas.openxmlformats.org/officeDocument/2006/relationships/image" Target="../media/image7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Find-Preimage,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Find-Second-Preimage, Find-Collision</a:t>
            </a:r>
            <a:b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/>
              <p:nvPr/>
            </p:nvSpPr>
            <p:spPr>
              <a:xfrm>
                <a:off x="0" y="917365"/>
                <a:ext cx="9144000" cy="5605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Random Oracle Model: </a:t>
                </a:r>
                <a:r>
                  <a:rPr lang="en-US" altLang="zh-CN" sz="2400" dirty="0"/>
                  <a:t>In this model, a </a:t>
                </a:r>
                <a:r>
                  <a:rPr lang="en-US" altLang="zh-CN" sz="2400" dirty="0" smtClean="0"/>
                  <a:t>hash function </a:t>
                </a:r>
                <a14:m>
                  <m:oMath xmlns:m="http://schemas.openxmlformats.org/officeDocument/2006/math">
                    <m:r>
                      <a:rPr lang="en-US" altLang="zh-CN" sz="2400" b="0" i="1" u="sng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u="sng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sz="2400" b="0" i="1" u="sng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u="sng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b="0" i="1" u="sng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400" u="sng" dirty="0" smtClean="0"/>
                  <a:t> is</a:t>
                </a:r>
                <a:r>
                  <a:rPr lang="en-US" altLang="zh-CN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</a:t>
                </a:r>
                <a:r>
                  <a:rPr lang="en-US" altLang="zh-CN" sz="2400" u="sng" dirty="0" smtClean="0"/>
                  <a:t>chosen </a:t>
                </a:r>
                <a:r>
                  <a:rPr lang="en-US" altLang="zh-CN" sz="2400" u="sng" dirty="0"/>
                  <a:t>randomly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 </a:t>
                </a:r>
                <a:r>
                  <a:rPr lang="en-US" altLang="zh-CN" sz="2400" dirty="0"/>
                  <a:t>and we are </a:t>
                </a:r>
                <a:r>
                  <a:rPr lang="en-US" altLang="zh-CN" sz="2400" u="sng" dirty="0"/>
                  <a:t>only </a:t>
                </a:r>
                <a:r>
                  <a:rPr lang="en-US" altLang="zh-CN" sz="2400" u="sng" dirty="0" smtClean="0"/>
                  <a:t>permitted </a:t>
                </a:r>
                <a:r>
                  <a:rPr lang="en-US" altLang="zh-CN" sz="2400" b="1" u="sng" dirty="0" smtClean="0"/>
                  <a:t>oracle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 </a:t>
                </a:r>
                <a:r>
                  <a:rPr lang="en-US" altLang="zh-CN" sz="2400" b="1" u="sng" dirty="0" smtClean="0"/>
                  <a:t>access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dirty="0"/>
                  <a:t>to the function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400" dirty="0"/>
                  <a:t>.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No formula or algorithm is available for computing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The only way to 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en-US" sz="2000" i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is by querying an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oracle</a:t>
                </a: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Oracle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a black box that take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input and 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When we query with a new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, we get a random value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When we query with an “old” input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, we get the same value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as before.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REMARKs: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(1) </a:t>
                </a:r>
                <a:r>
                  <a:rPr lang="en-US" altLang="zh-CN" sz="2400" dirty="0" smtClean="0"/>
                  <a:t>True RO does not exist in real life; (2) Well-designed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hash functions are usually used as RO.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consider hash function as RO in the following discussion. 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7365"/>
                <a:ext cx="9144000" cy="5605381"/>
              </a:xfrm>
              <a:prstGeom prst="rect">
                <a:avLst/>
              </a:prstGeom>
              <a:blipFill>
                <a:blip r:embed="rId3"/>
                <a:stretch>
                  <a:fillRect l="-1000" t="-109" b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Random Oracle Model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3926" y="3453622"/>
                <a:ext cx="866274" cy="8488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26" y="3453622"/>
                <a:ext cx="866274" cy="848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374805" y="3878059"/>
            <a:ext cx="579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820200" y="3878059"/>
            <a:ext cx="944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35225" y="3601059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225" y="3601059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54413" y="3589828"/>
                <a:ext cx="507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13" y="3589828"/>
                <a:ext cx="507896" cy="276999"/>
              </a:xfrm>
              <a:prstGeom prst="rect">
                <a:avLst/>
              </a:prstGeom>
              <a:blipFill>
                <a:blip r:embed="rId6"/>
                <a:stretch>
                  <a:fillRect l="-10843" t="-2222" r="-168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835665" y="3739558"/>
            <a:ext cx="35107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(The internal structure is not known!)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/>
              <p:nvPr/>
            </p:nvSpPr>
            <p:spPr>
              <a:xfrm>
                <a:off x="0" y="984737"/>
                <a:ext cx="9144000" cy="3155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altLang="zh-CN" sz="24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chosen </a:t>
                </a:r>
                <a:r>
                  <a:rPr lang="en-US" altLang="zh-CN" sz="2400" dirty="0" smtClean="0"/>
                  <a:t>randomly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2400" dirty="0" smtClean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Suppose </a:t>
                </a:r>
                <a:r>
                  <a:rPr lang="en-US" altLang="zh-CN" sz="2400" dirty="0"/>
                  <a:t>that the values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have been determined (by querying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an </a:t>
                </a:r>
                <a:r>
                  <a:rPr lang="en-US" altLang="zh-CN" sz="2400" dirty="0"/>
                  <a:t>oracle </a:t>
                </a:r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400" dirty="0"/>
                  <a:t>) </a:t>
                </a:r>
                <a:r>
                  <a:rPr lang="en-US" altLang="zh-CN" sz="2400" dirty="0" smtClean="0"/>
                  <a:t>iff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. </a:t>
                </a:r>
                <a:r>
                  <a:rPr lang="en-US" altLang="zh-CN" sz="2400" dirty="0"/>
                  <a:t>Then </a:t>
                </a:r>
                <a:r>
                  <a:rPr lang="en-US" altLang="zh-CN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and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4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 = 1/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</a:rPr>
                            <m:t>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conditional probability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that is computed over all </a:t>
                </a: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functions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that take on the specified values for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𝒳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,….,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zh-CN" alt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𝒴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4737"/>
                <a:ext cx="9144000" cy="3155544"/>
              </a:xfrm>
              <a:prstGeom prst="rect">
                <a:avLst/>
              </a:prstGeom>
              <a:blipFill>
                <a:blip r:embed="rId3"/>
                <a:stretch>
                  <a:fillRect l="-1000" b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Random Oracle Model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46483" y="4140281"/>
              <a:ext cx="1815966" cy="22666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983">
                      <a:extLst>
                        <a:ext uri="{9D8B030D-6E8A-4147-A177-3AD203B41FA5}">
                          <a16:colId xmlns:a16="http://schemas.microsoft.com/office/drawing/2014/main" val="610422457"/>
                        </a:ext>
                      </a:extLst>
                    </a:gridCol>
                    <a:gridCol w="907983">
                      <a:extLst>
                        <a:ext uri="{9D8B030D-6E8A-4147-A177-3AD203B41FA5}">
                          <a16:colId xmlns:a16="http://schemas.microsoft.com/office/drawing/2014/main" val="1093133697"/>
                        </a:ext>
                      </a:extLst>
                    </a:gridCol>
                  </a:tblGrid>
                  <a:tr h="169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𝒳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374119"/>
                      </a:ext>
                    </a:extLst>
                  </a:tr>
                  <a:tr h="179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522697"/>
                      </a:ext>
                    </a:extLst>
                  </a:tr>
                  <a:tr h="179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2187041"/>
                      </a:ext>
                    </a:extLst>
                  </a:tr>
                  <a:tr h="169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572200"/>
                      </a:ext>
                    </a:extLst>
                  </a:tr>
                  <a:tr h="1806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886578"/>
                      </a:ext>
                    </a:extLst>
                  </a:tr>
                  <a:tr h="169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5041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233798"/>
                  </p:ext>
                </p:extLst>
              </p:nvPr>
            </p:nvGraphicFramePr>
            <p:xfrm>
              <a:off x="946483" y="4140281"/>
              <a:ext cx="1815966" cy="22666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983">
                      <a:extLst>
                        <a:ext uri="{9D8B030D-6E8A-4147-A177-3AD203B41FA5}">
                          <a16:colId xmlns:a16="http://schemas.microsoft.com/office/drawing/2014/main" val="610422457"/>
                        </a:ext>
                      </a:extLst>
                    </a:gridCol>
                    <a:gridCol w="907983">
                      <a:extLst>
                        <a:ext uri="{9D8B030D-6E8A-4147-A177-3AD203B41FA5}">
                          <a16:colId xmlns:a16="http://schemas.microsoft.com/office/drawing/2014/main" val="109313369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67" t="-1667" r="-100667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42" t="-1667" r="-1342" b="-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6374119"/>
                      </a:ext>
                    </a:extLst>
                  </a:tr>
                  <a:tr h="38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67" t="-95313" r="-100667" b="-3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42" t="-95313" r="-1342" b="-3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522697"/>
                      </a:ext>
                    </a:extLst>
                  </a:tr>
                  <a:tr h="38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67" t="-195313" r="-100667" b="-2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42" t="-195313" r="-1342" b="-2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1870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67" t="-309836" r="-10066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42" t="-309836" r="-1342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72200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67" t="-390625" r="-100667" b="-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42" t="-390625" r="-1342" b="-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8865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67" t="-523333" r="-1006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342" t="-523333" r="-134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041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1583" y="4446871"/>
                <a:ext cx="54286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has not been queried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is uniformly distributed over the set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 = 1/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83" y="4446871"/>
                <a:ext cx="5428649" cy="1200329"/>
              </a:xfrm>
              <a:prstGeom prst="rect">
                <a:avLst/>
              </a:prstGeom>
              <a:blipFill>
                <a:blip r:embed="rId5"/>
                <a:stretch>
                  <a:fillRect l="-1011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8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/>
              <p:nvPr/>
            </p:nvSpPr>
            <p:spPr>
              <a:xfrm>
                <a:off x="0" y="897191"/>
                <a:ext cx="9144000" cy="5503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Randomized Algorithm: </a:t>
                </a:r>
                <a:r>
                  <a:rPr lang="en-US" altLang="zh-CN" sz="2400" dirty="0" smtClean="0"/>
                  <a:t>Algorithms that make random choices.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Las Vegas Algorithm</a:t>
                </a:r>
                <a:r>
                  <a:rPr lang="en-US" altLang="zh-CN" sz="2000" dirty="0" smtClean="0"/>
                  <a:t>: a randomized algorithm that either fails to answer or returns a correct answer.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 smtClean="0"/>
                  <a:t>Factorize a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∈{15,39,143}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Algorithm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Randomly choose a prime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∈{3,5,7}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This algorithm is a randomized algorithm (not Las Vegas)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This algorithm may return correct or wrong answers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=15:</m:t>
                    </m:r>
                  </m:oMath>
                </a14:m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b="0" i="0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returns</m:t>
                            </m:r>
                            <m:r>
                              <a:rPr lang="en-US" altLang="zh-CN" i="0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CN" i="0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correct</m:t>
                            </m:r>
                            <m:r>
                              <a:rPr lang="en-US" altLang="zh-CN" i="0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answer</m:t>
                            </m:r>
                          </m:e>
                        </m:d>
                      </m:e>
                    </m:func>
                    <m:r>
                      <a:rPr lang="en-US" altLang="zh-CN" b="0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endParaRPr lang="en-US" altLang="zh-CN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=39: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returns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correct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answer</m:t>
                            </m:r>
                          </m:e>
                        </m:d>
                      </m:e>
                    </m:func>
                    <m:r>
                      <a:rPr lang="en-US" altLang="zh-CN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b="0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=143: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returns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correct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answer</m:t>
                            </m:r>
                          </m:e>
                        </m:d>
                      </m:e>
                    </m:func>
                    <m:r>
                      <a:rPr lang="en-US" altLang="zh-CN" b="0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randomly chosen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15,39,143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pPr lvl="3"/>
                <a:r>
                  <a:rPr lang="en-US" altLang="zh-CN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returns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correct</m:t>
                            </m:r>
                            <m: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answer</m:t>
                            </m:r>
                          </m:e>
                        </m:d>
                      </m:e>
                    </m:func>
                    <m:r>
                      <a:rPr lang="en-US" altLang="zh-CN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1/3(2/3+1/3+0)=1/3</m:t>
                    </m:r>
                  </m:oMath>
                </a14:m>
                <a:endParaRPr lang="en-US" altLang="zh-CN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Has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Worst-Case Success Probability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:r>
                  <a:rPr lang="en-US" altLang="zh-CN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input, the algorithm </a:t>
                </a:r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returns a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correct answer with probability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Average-Case Success Probability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a </a:t>
                </a:r>
                <a:r>
                  <a:rPr lang="en-US" altLang="zh-CN" sz="2400" u="sng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random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input,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algorithm returns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correct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answer 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340F7E-EED7-4F8E-8E67-46BB0E0E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7191"/>
                <a:ext cx="9144000" cy="5503045"/>
              </a:xfrm>
              <a:prstGeom prst="rect">
                <a:avLst/>
              </a:prstGeom>
              <a:blipFill>
                <a:blip r:embed="rId3"/>
                <a:stretch>
                  <a:fillRect l="-1000" t="-111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Algorithms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 RO Model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3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Algorithms in RO Model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01700"/>
                <a:ext cx="9144000" cy="5559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400" b="1" dirty="0"/>
                  <a:t>-Algorithm: </a:t>
                </a:r>
                <a:r>
                  <a:rPr lang="en-US" sz="2400" dirty="0"/>
                  <a:t>A Las Vegas algorithm that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has average-case success probability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makes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queries to an oracle.</a:t>
                </a:r>
              </a:p>
              <a:p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 5.1: Find-Preimage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choose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do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if</m:t>
                            </m:r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          </m:t>
                            </m:r>
                          </m:e>
                          <m:e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then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return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(failure)</a:t>
                </a:r>
              </a:p>
              <a:p>
                <a:r>
                  <a:rPr lang="en-US" sz="2400" b="1" dirty="0"/>
                  <a:t>THEOREM 5.2 </a:t>
                </a: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the average-case success </a:t>
                </a:r>
              </a:p>
              <a:p>
                <a:r>
                  <a:rPr lang="en-US" sz="2400" dirty="0"/>
                  <a:t>       probability of </a:t>
                </a:r>
                <a:r>
                  <a:rPr lang="en-US" sz="2400" dirty="0" smtClean="0"/>
                  <a:t>ALGORITHM </a:t>
                </a:r>
                <a:r>
                  <a:rPr lang="en-US" sz="2400" dirty="0"/>
                  <a:t>5.1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event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=1,2,…,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endParaRPr lang="en-US" altLang="zh-CN" sz="2400" i="1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failure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∧⋯∧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1700"/>
                <a:ext cx="9144000" cy="5559022"/>
              </a:xfrm>
              <a:prstGeom prst="rect">
                <a:avLst/>
              </a:prstGeom>
              <a:blipFill>
                <a:blip r:embed="rId2"/>
                <a:stretch>
                  <a:fillRect l="-1000" t="-110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394450" y="5410200"/>
                <a:ext cx="2417008" cy="437171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50" y="5410200"/>
                <a:ext cx="2417008" cy="437171"/>
              </a:xfrm>
              <a:prstGeom prst="rect">
                <a:avLst/>
              </a:prstGeom>
              <a:blipFill>
                <a:blip r:embed="rId3"/>
                <a:stretch>
                  <a:fillRect t="-1370" b="-19178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2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Algorithms in RO Model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536700"/>
                <a:ext cx="9144000" cy="396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 5.2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Find-Second-Preimage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if</m:t>
                            </m:r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          </m:t>
                            </m:r>
                          </m:e>
                          <m:e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then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return</m:t>
                            </m:r>
                            <m:r>
                              <m:rPr>
                                <m:nor/>
                              </m:rP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(failure)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/>
                  <a:t>THEOREM </a:t>
                </a:r>
                <a:r>
                  <a:rPr lang="en-US" sz="2400" b="1" dirty="0" smtClean="0"/>
                  <a:t>5.3 </a:t>
                </a: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, the average-case success </a:t>
                </a:r>
                <a:r>
                  <a:rPr lang="en-US" sz="2400" dirty="0" smtClean="0"/>
                  <a:t>probability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ALGORITHM 5.2 </a:t>
                </a: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  <a:endParaRPr lang="en-US" altLang="zh-CN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 similar to THEOREM 5.2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≈(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6700"/>
                <a:ext cx="9144000" cy="3961405"/>
              </a:xfrm>
              <a:prstGeom prst="rect">
                <a:avLst/>
              </a:prstGeom>
              <a:blipFill>
                <a:blip r:embed="rId2"/>
                <a:stretch>
                  <a:fillRect l="-1000" t="-1231" b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79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Algorithms in RO Model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889000"/>
                <a:ext cx="9144000" cy="5757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 5.3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Find-Collision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then 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0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else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(failure)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THEOREM 5.4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 success probability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of ALGORITHM5.3 is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=1−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event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∀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altLang="zh-CN" sz="2000" i="1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∧⋯∧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2≤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failure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⁡[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∧⋯∧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⁡[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∧⋯∧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9000"/>
                <a:ext cx="9144000" cy="5757410"/>
              </a:xfrm>
              <a:prstGeom prst="rect">
                <a:avLst/>
              </a:prstGeom>
              <a:blipFill>
                <a:blip r:embed="rId2"/>
                <a:stretch>
                  <a:fillRect l="-1000" t="-847" b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3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Algorithms in RO Model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01700"/>
                <a:ext cx="9144000" cy="542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 5.3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Find-Collision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choose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</a:t>
                </a: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then 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0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else return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(failure)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5.4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success probability 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of ALGORITHM5.3 is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≈1−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small real number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/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−1)/(2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ln</m:t>
                    </m:r>
                    <m: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(1−</m:t>
                    </m:r>
                    <m:r>
                      <m:rPr>
                        <m:sty m:val="p"/>
                      </m:rPr>
                      <a:rPr lang="el-GR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ϵ</m:t>
                    </m:r>
                    <m: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≈2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ln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𝜖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</m:t>
                            </m:r>
                            <m:r>
                              <a:rPr lang="zh-CN" alt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𝜖</m:t>
                            </m:r>
                          </m:den>
                        </m:f>
                      </m:e>
                    </m:ra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1700"/>
                <a:ext cx="9144000" cy="5421356"/>
              </a:xfrm>
              <a:prstGeom prst="rect">
                <a:avLst/>
              </a:prstGeom>
              <a:blipFill>
                <a:blip r:embed="rId2"/>
                <a:stretch>
                  <a:fillRect l="-1000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18000" y="4635500"/>
                <a:ext cx="4371581" cy="883127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342900" lvl="5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≈1.17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≈1/2</m:t>
                    </m:r>
                  </m:oMath>
                </a14:m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By making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queries, we are able to 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find a collision with probability ½. 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4635500"/>
                <a:ext cx="4371581" cy="883127"/>
              </a:xfrm>
              <a:prstGeom prst="rect">
                <a:avLst/>
              </a:prstGeom>
              <a:blipFill>
                <a:blip r:embed="rId3"/>
                <a:stretch>
                  <a:fillRect l="-2782" t="-4762" r="-2364" b="-14966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18000" y="1327481"/>
                <a:ext cx="4371581" cy="1754326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marL="0" lvl="5" algn="ctr"/>
                <a:r>
                  <a:rPr lang="en-US" altLang="zh-CN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Birthday Paradox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≈23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≈1/2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=365</m:t>
                    </m:r>
                  </m:oMath>
                </a14:m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By randomly choosing 23 people, we 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are able to find two persons having the    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same birthday with probability ½.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the birthday of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1327481"/>
                <a:ext cx="4371581" cy="1754326"/>
              </a:xfrm>
              <a:prstGeom prst="rect">
                <a:avLst/>
              </a:prstGeom>
              <a:blipFill>
                <a:blip r:embed="rId4"/>
                <a:stretch>
                  <a:fillRect l="-2782" t="-5172" r="-7510" b="-655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318000" y="5581979"/>
                <a:ext cx="4371581" cy="557076"/>
              </a:xfrm>
              <a:prstGeom prst="rect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SHA-1: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SHA-3: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224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5581979"/>
                <a:ext cx="4371581" cy="557076"/>
              </a:xfrm>
              <a:prstGeom prst="rect">
                <a:avLst/>
              </a:prstGeom>
              <a:blipFill>
                <a:blip r:embed="rId5"/>
                <a:stretch>
                  <a:fillRect l="-2782" t="-12903" b="-23656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4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15443</TotalTime>
  <Words>269</Words>
  <Application>Microsoft Office PowerPoint</Application>
  <PresentationFormat>On-screen Show (4:3)</PresentationFormat>
  <Paragraphs>133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Office Theme</vt:lpstr>
      <vt:lpstr>Applied Cryptography Find-Preimage, Find-Second-Preimage, Find-Collision </vt:lpstr>
      <vt:lpstr>PowerPoint Presentation</vt:lpstr>
      <vt:lpstr>PowerPoint Presentation</vt:lpstr>
      <vt:lpstr>PowerPoint Presentation</vt:lpstr>
      <vt:lpstr>Algorithms in RO Model</vt:lpstr>
      <vt:lpstr>Algorithms in RO Model</vt:lpstr>
      <vt:lpstr>Algorithms in RO Model</vt:lpstr>
      <vt:lpstr>Algorithms in RO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523</cp:revision>
  <cp:lastPrinted>2022-03-09T06:51:05Z</cp:lastPrinted>
  <dcterms:created xsi:type="dcterms:W3CDTF">2017-01-18T12:13:36Z</dcterms:created>
  <dcterms:modified xsi:type="dcterms:W3CDTF">2022-03-16T08:47:18Z</dcterms:modified>
</cp:coreProperties>
</file>