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623" r:id="rId2"/>
    <p:sldId id="864" r:id="rId3"/>
    <p:sldId id="865" r:id="rId4"/>
    <p:sldId id="866" r:id="rId5"/>
    <p:sldId id="878" r:id="rId6"/>
    <p:sldId id="868" r:id="rId7"/>
    <p:sldId id="880" r:id="rId8"/>
    <p:sldId id="881" r:id="rId9"/>
    <p:sldId id="882" r:id="rId10"/>
    <p:sldId id="883" r:id="rId11"/>
    <p:sldId id="884" r:id="rId12"/>
    <p:sldId id="885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6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580.png"/><Relationship Id="rId3" Type="http://schemas.openxmlformats.org/officeDocument/2006/relationships/image" Target="../media/image480.png"/><Relationship Id="rId7" Type="http://schemas.openxmlformats.org/officeDocument/2006/relationships/image" Target="../media/image1050.png"/><Relationship Id="rId12" Type="http://schemas.openxmlformats.org/officeDocument/2006/relationships/image" Target="../media/image5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560.png"/><Relationship Id="rId5" Type="http://schemas.openxmlformats.org/officeDocument/2006/relationships/image" Target="../media/image103.png"/><Relationship Id="rId15" Type="http://schemas.openxmlformats.org/officeDocument/2006/relationships/image" Target="../media/image102.png"/><Relationship Id="rId10" Type="http://schemas.openxmlformats.org/officeDocument/2006/relationships/image" Target="../media/image108.png"/><Relationship Id="rId4" Type="http://schemas.openxmlformats.org/officeDocument/2006/relationships/image" Target="../media/image490.png"/><Relationship Id="rId9" Type="http://schemas.openxmlformats.org/officeDocument/2006/relationships/image" Target="../media/image100.png"/><Relationship Id="rId14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0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812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8" Type="http://schemas.openxmlformats.org/officeDocument/2006/relationships/image" Target="../media/image136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0.png"/><Relationship Id="rId27" Type="http://schemas.openxmlformats.org/officeDocument/2006/relationships/image" Target="../media/image16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 definition, security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Attempts to Construct 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8720"/>
                <a:ext cx="9144000" cy="56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Iterated Hash Function </a:t>
                </a:r>
                <a:r>
                  <a:rPr lang="en-US" altLang="zh-CN" sz="2400" b="1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Preprocessing: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Message: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;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cs typeface="Calibri" panose="020F0502020204030204" pitchFamily="34" charset="0"/>
                  </a:rPr>
                  <a:t>Initiation vector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</m:oMath>
                </a14:m>
                <a:endParaRPr lang="en-US" altLang="zh-CN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≔1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do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nd</m:t>
                    </m:r>
                    <m: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for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output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Attempt 2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for the secret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 the output of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iterated hash function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length extension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attack: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valid (message, tag) pair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𝐩𝐚𝐝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𝐩𝐚𝐝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𝐩𝐚𝐝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24425"/>
              </a:xfrm>
              <a:prstGeom prst="rect">
                <a:avLst/>
              </a:prstGeom>
              <a:blipFill>
                <a:blip r:embed="rId2"/>
                <a:stretch>
                  <a:fillRect l="-1000" t="-108" b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08659" y="1753566"/>
                <a:ext cx="4567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Padded message: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𝐩𝐚𝐝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59" y="1753566"/>
                <a:ext cx="4567597" cy="400110"/>
              </a:xfrm>
              <a:prstGeom prst="rect">
                <a:avLst/>
              </a:prstGeom>
              <a:blipFill>
                <a:blip r:embed="rId3"/>
                <a:stretch>
                  <a:fillRect l="-1469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7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Security of 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1143000"/>
                <a:ext cx="9144000" cy="440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Attack Model: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Specifies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the information available to the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adversary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when he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mounts the attack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Known message attack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observes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message-tag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,…,(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𝑄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𝑄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Chosen 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message attack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chooses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and learn their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under the MAC</a:t>
                </a:r>
                <a:endParaRPr lang="en-US" altLang="zh-CN" sz="20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Adversary’s </a:t>
                </a:r>
                <a:r>
                  <a:rPr lang="en-US" altLang="zh-CN" sz="2400" b="1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Objectives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: produce a new message-tag pair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is valid, and (2)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is a new message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satisfying (1) and (2) is called a 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forgery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-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forger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if it outputs a forgery with probability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In this Section, the probability is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worst-case success probability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ffectLst/>
                    <a:ea typeface="Cambria Math" panose="02040503050406030204" pitchFamily="18" charset="0"/>
                  </a:rPr>
                  <a:t>The adversaries in the length extension attack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ffectLst/>
                    <a:ea typeface="Cambria Math" panose="02040503050406030204" pitchFamily="18" charset="0"/>
                  </a:rPr>
                  <a:t>-forgers</a:t>
                </a:r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406847"/>
              </a:xfrm>
              <a:prstGeom prst="rect">
                <a:avLst/>
              </a:prstGeom>
              <a:blipFill>
                <a:blip r:embed="rId2"/>
                <a:stretch>
                  <a:fillRect l="-1000" t="-139" r="-133" b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Merkle-Damgård Construction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n-lt"/>
                  </a:rPr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l="-867" r="-233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258529"/>
                <a:ext cx="9144000" cy="4650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 We Have: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What We Will Construct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</a:t>
                </a:r>
                <a:endParaRPr lang="en-US" altLang="zh-CN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𝒳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CONSTRUCTION: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)=11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=0;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=01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is an injective function: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∄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   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529"/>
                <a:ext cx="9144000" cy="4650760"/>
              </a:xfrm>
              <a:prstGeom prst="rect">
                <a:avLst/>
              </a:prstGeom>
              <a:blipFill>
                <a:blip r:embed="rId3"/>
                <a:stretch>
                  <a:fillRect l="-1000" t="-131" b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2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21906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11617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10410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21906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11617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10410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21906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11617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10410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10410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21906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11617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10410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21906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2353551"/>
                <a:ext cx="410532" cy="400110"/>
              </a:xfrm>
              <a:prstGeom prst="rect">
                <a:avLst/>
              </a:prstGeom>
              <a:blipFill>
                <a:blip r:embed="rId2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23535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23535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23535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1136244"/>
                <a:ext cx="6079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1136244"/>
                <a:ext cx="607987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1133021"/>
                <a:ext cx="666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1133021"/>
                <a:ext cx="66684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1142771"/>
                <a:ext cx="610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1142771"/>
                <a:ext cx="610745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254949" y="2300879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49" y="2300879"/>
                <a:ext cx="765915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390437" y="1152595"/>
                <a:ext cx="5088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37" y="1152595"/>
                <a:ext cx="508857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565904" y="2301207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04" y="2301207"/>
                <a:ext cx="520655" cy="400110"/>
              </a:xfrm>
              <a:prstGeom prst="rect">
                <a:avLst/>
              </a:prstGeom>
              <a:blipFill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21803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21803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21803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21903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21190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2119038"/>
                <a:ext cx="376853" cy="40011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22264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pc="-113" dirty="0" smtClean="0">
                <a:latin typeface="+mn-lt"/>
                <a:ea typeface="Cambria Math" panose="02040503050406030204" pitchFamily="18" charset="0"/>
                <a:cs typeface="Calibri" panose="020F0502020204030204" pitchFamily="34" charset="0"/>
              </a:rPr>
              <a:t>The Processing Step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51706" y="12011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201152"/>
                <a:ext cx="277320" cy="307777"/>
              </a:xfrm>
              <a:prstGeom prst="rect">
                <a:avLst/>
              </a:prstGeom>
              <a:blipFill>
                <a:blip r:embed="rId12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151706" y="23822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3822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21190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2119038"/>
                <a:ext cx="376853" cy="400110"/>
              </a:xfrm>
              <a:prstGeom prst="rect">
                <a:avLst/>
              </a:prstGeom>
              <a:blipFill>
                <a:blip r:embed="rId14"/>
                <a:stretch>
                  <a:fillRect r="-7541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/>
              <p:nvPr/>
            </p:nvSpPr>
            <p:spPr>
              <a:xfrm>
                <a:off x="0" y="3234062"/>
                <a:ext cx="9143999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5.7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compress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CRHF,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the function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nary>
                      <m:naryPr>
                        <m:chr m:val="⋃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constructed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Algorithm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5.7,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CRHF.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 Idea: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not collision resistant, then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collision resistant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problem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the problem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Proof: Construct 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collision for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endPara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F37D47-09AA-42FC-8D3A-3B55BB5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4062"/>
                <a:ext cx="9143999" cy="3067699"/>
              </a:xfrm>
              <a:prstGeom prst="rect">
                <a:avLst/>
              </a:prstGeom>
              <a:blipFill>
                <a:blip r:embed="rId15"/>
                <a:stretch>
                  <a:fillRect l="-1000" t="-1590" r="-2333" b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4611494"/>
                <a:ext cx="9144000" cy="1635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cs typeface="Calibri" panose="020F0502020204030204" pitchFamily="34" charset="0"/>
                  </a:rPr>
                  <a:t>Case 1</a:t>
                </a:r>
                <a:r>
                  <a:rPr lang="en-US" altLang="zh-CN" sz="2000" b="0" dirty="0" smtClean="0"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=ℓ</m:t>
                    </m:r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a collision for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(contradiction)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Case 2</a:t>
                </a: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≠ℓ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 (say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&lt;ℓ</m:t>
                    </m:r>
                  </m:oMath>
                </a14:m>
                <a:r>
                  <a:rPr lang="en-US" altLang="zh-CN" sz="2000" b="0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1494"/>
                <a:ext cx="9144000" cy="1635769"/>
              </a:xfrm>
              <a:prstGeom prst="rect">
                <a:avLst/>
              </a:prstGeom>
              <a:blipFill>
                <a:blip r:embed="rId2"/>
                <a:stretch>
                  <a:fillRect t="-1115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14032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3743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4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536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1403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3743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7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536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14032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3743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0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53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1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536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14032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3743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94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536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14032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1566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1566151"/>
                <a:ext cx="410532" cy="400110"/>
              </a:xfrm>
              <a:prstGeom prst="rect">
                <a:avLst/>
              </a:prstGeom>
              <a:blipFill>
                <a:blip r:embed="rId3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1566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1566151"/>
                <a:ext cx="410532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15661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1566151"/>
                <a:ext cx="410532" cy="400110"/>
              </a:xfrm>
              <a:prstGeom prst="rect">
                <a:avLst/>
              </a:prstGeom>
              <a:blipFill>
                <a:blip r:embed="rId5"/>
                <a:stretch>
                  <a:fillRect r="-1493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348844"/>
                <a:ext cx="6079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348844"/>
                <a:ext cx="607987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345621"/>
                <a:ext cx="666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345621"/>
                <a:ext cx="666849" cy="400110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355371"/>
                <a:ext cx="610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355371"/>
                <a:ext cx="610745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254949" y="1513479"/>
                <a:ext cx="765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49" y="1513479"/>
                <a:ext cx="765915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565904" y="1513807"/>
                <a:ext cx="520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04" y="1513807"/>
                <a:ext cx="520655" cy="400110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1392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1392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13929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1392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13929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14029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1331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1331638"/>
                <a:ext cx="376853" cy="400110"/>
              </a:xfrm>
              <a:prstGeom prst="rect">
                <a:avLst/>
              </a:prstGeom>
              <a:blipFill>
                <a:blip r:embed="rId12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14390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5151706" y="4137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413752"/>
                <a:ext cx="277320" cy="307777"/>
              </a:xfrm>
              <a:prstGeom prst="rect">
                <a:avLst/>
              </a:prstGeom>
              <a:blipFill>
                <a:blip r:embed="rId13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5151706" y="15948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1594852"/>
                <a:ext cx="277320" cy="307777"/>
              </a:xfrm>
              <a:prstGeom prst="rect">
                <a:avLst/>
              </a:prstGeom>
              <a:blipFill>
                <a:blip r:embed="rId14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13316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1331638"/>
                <a:ext cx="376853" cy="400110"/>
              </a:xfrm>
              <a:prstGeom prst="rect">
                <a:avLst/>
              </a:prstGeom>
              <a:blipFill>
                <a:blip r:embed="rId15"/>
                <a:stretch>
                  <a:fillRect r="-7541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4DFB92E8-B009-41EA-BC84-86A50FE919C4}"/>
              </a:ext>
            </a:extLst>
          </p:cNvPr>
          <p:cNvSpPr/>
          <p:nvPr/>
        </p:nvSpPr>
        <p:spPr>
          <a:xfrm rot="16200000">
            <a:off x="1068583" y="362573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8C61615-A83F-4A33-AAA8-8B824BE6D2D6}"/>
              </a:ext>
            </a:extLst>
          </p:cNvPr>
          <p:cNvSpPr/>
          <p:nvPr/>
        </p:nvSpPr>
        <p:spPr>
          <a:xfrm rot="16200000">
            <a:off x="1244699" y="259684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8" name="流程图: 手动输入 11">
            <a:extLst>
              <a:ext uri="{FF2B5EF4-FFF2-40B4-BE49-F238E27FC236}">
                <a16:creationId xmlns:a16="http://schemas.microsoft.com/office/drawing/2014/main" id="{8DD6D8F7-E3FC-4CBD-AD93-DFCAFB9A0FC7}"/>
              </a:ext>
            </a:extLst>
          </p:cNvPr>
          <p:cNvSpPr/>
          <p:nvPr/>
        </p:nvSpPr>
        <p:spPr>
          <a:xfrm flipH="1">
            <a:off x="1976737" y="247611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61F3FB8-3D5B-4178-9D75-BE8AF0A7B7FD}"/>
              </a:ext>
            </a:extLst>
          </p:cNvPr>
          <p:cNvSpPr/>
          <p:nvPr/>
        </p:nvSpPr>
        <p:spPr>
          <a:xfrm rot="16200000">
            <a:off x="2281826" y="36257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8710E84-2923-463A-AA83-29A6952BF524}"/>
              </a:ext>
            </a:extLst>
          </p:cNvPr>
          <p:cNvSpPr/>
          <p:nvPr/>
        </p:nvSpPr>
        <p:spPr>
          <a:xfrm rot="16200000">
            <a:off x="2457942" y="2596845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1" name="流程图: 手动输入 11">
            <a:extLst>
              <a:ext uri="{FF2B5EF4-FFF2-40B4-BE49-F238E27FC236}">
                <a16:creationId xmlns:a16="http://schemas.microsoft.com/office/drawing/2014/main" id="{52499774-E790-43FF-B5FA-0BE0011EDE6D}"/>
              </a:ext>
            </a:extLst>
          </p:cNvPr>
          <p:cNvSpPr/>
          <p:nvPr/>
        </p:nvSpPr>
        <p:spPr>
          <a:xfrm flipH="1">
            <a:off x="3189982" y="2476113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4BE1147-749D-414C-9111-EB66B7377538}"/>
              </a:ext>
            </a:extLst>
          </p:cNvPr>
          <p:cNvSpPr/>
          <p:nvPr/>
        </p:nvSpPr>
        <p:spPr>
          <a:xfrm rot="16200000">
            <a:off x="3497432" y="3625737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52B2796-20FD-4BE9-B74B-CEAF35D27387}"/>
              </a:ext>
            </a:extLst>
          </p:cNvPr>
          <p:cNvSpPr/>
          <p:nvPr/>
        </p:nvSpPr>
        <p:spPr>
          <a:xfrm rot="16200000">
            <a:off x="3675223" y="2596848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4" name="流程图: 手动输入 11">
            <a:extLst>
              <a:ext uri="{FF2B5EF4-FFF2-40B4-BE49-F238E27FC236}">
                <a16:creationId xmlns:a16="http://schemas.microsoft.com/office/drawing/2014/main" id="{4025E784-E3F9-424B-9435-E6F848E680BD}"/>
              </a:ext>
            </a:extLst>
          </p:cNvPr>
          <p:cNvSpPr/>
          <p:nvPr/>
        </p:nvSpPr>
        <p:spPr>
          <a:xfrm flipH="1">
            <a:off x="4407262" y="24761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5" name="流程图: 手动输入 11">
            <a:extLst>
              <a:ext uri="{FF2B5EF4-FFF2-40B4-BE49-F238E27FC236}">
                <a16:creationId xmlns:a16="http://schemas.microsoft.com/office/drawing/2014/main" id="{EECFBE1D-4933-4B62-91F0-2D38F3F43218}"/>
              </a:ext>
            </a:extLst>
          </p:cNvPr>
          <p:cNvSpPr/>
          <p:nvPr/>
        </p:nvSpPr>
        <p:spPr>
          <a:xfrm flipH="1">
            <a:off x="5718378" y="2476116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9A5DACA-9F81-4764-B50D-9C4E2C5174B6}"/>
              </a:ext>
            </a:extLst>
          </p:cNvPr>
          <p:cNvSpPr/>
          <p:nvPr/>
        </p:nvSpPr>
        <p:spPr>
          <a:xfrm rot="16200000">
            <a:off x="6021088" y="3625742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1CDAC9E-ABF6-4A00-95E1-8DA349608CA4}"/>
              </a:ext>
            </a:extLst>
          </p:cNvPr>
          <p:cNvSpPr/>
          <p:nvPr/>
        </p:nvSpPr>
        <p:spPr>
          <a:xfrm rot="16200000">
            <a:off x="6197204" y="2596852"/>
            <a:ext cx="852774" cy="611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28" name="流程图: 手动输入 11">
            <a:extLst>
              <a:ext uri="{FF2B5EF4-FFF2-40B4-BE49-F238E27FC236}">
                <a16:creationId xmlns:a16="http://schemas.microsoft.com/office/drawing/2014/main" id="{4FEFB973-B7AF-431E-A136-88C70CD4D044}"/>
              </a:ext>
            </a:extLst>
          </p:cNvPr>
          <p:cNvSpPr/>
          <p:nvPr/>
        </p:nvSpPr>
        <p:spPr>
          <a:xfrm flipH="1">
            <a:off x="6929245" y="2476120"/>
            <a:ext cx="611305" cy="205778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02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042 h 10000"/>
              <a:gd name="connsiteX0" fmla="*/ 202 w 10000"/>
              <a:gd name="connsiteY0" fmla="*/ 43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02 w 10000"/>
              <a:gd name="connsiteY4" fmla="*/ 4342 h 10000"/>
              <a:gd name="connsiteX0" fmla="*/ 404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04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  <a:gd name="connsiteX0" fmla="*/ 177 w 10000"/>
              <a:gd name="connsiteY0" fmla="*/ 40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7 w 10000"/>
              <a:gd name="connsiteY4" fmla="*/ 40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7" y="404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7" y="8014"/>
                  <a:pt x="110" y="6028"/>
                  <a:pt x="177" y="40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9E766BD-6B8F-45F6-92F7-2BADF71E4916}"/>
              </a:ext>
            </a:extLst>
          </p:cNvPr>
          <p:cNvSpPr/>
          <p:nvPr/>
        </p:nvSpPr>
        <p:spPr>
          <a:xfrm rot="16200000">
            <a:off x="7230195" y="3625746"/>
            <a:ext cx="1205006" cy="611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/>
              <p:nvPr/>
            </p:nvSpPr>
            <p:spPr>
              <a:xfrm>
                <a:off x="1437724" y="37886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8D8B15E8-4118-4D8C-853A-539CA585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4" y="3788651"/>
                <a:ext cx="410532" cy="400110"/>
              </a:xfrm>
              <a:prstGeom prst="rect">
                <a:avLst/>
              </a:prstGeom>
              <a:blipFill>
                <a:blip r:embed="rId16"/>
                <a:stretch>
                  <a:fillRect r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/>
              <p:nvPr/>
            </p:nvSpPr>
            <p:spPr>
              <a:xfrm>
                <a:off x="2693930" y="37886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CFD006D-2303-4E5C-A9E5-7951A05C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30" y="3788651"/>
                <a:ext cx="410532" cy="400110"/>
              </a:xfrm>
              <a:prstGeom prst="rect">
                <a:avLst/>
              </a:prstGeom>
              <a:blipFill>
                <a:blip r:embed="rId1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/>
              <p:nvPr/>
            </p:nvSpPr>
            <p:spPr>
              <a:xfrm>
                <a:off x="3917392" y="3788651"/>
                <a:ext cx="41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A8E63CB-B4E2-4120-9B88-AE85C524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392" y="3788651"/>
                <a:ext cx="410532" cy="400110"/>
              </a:xfrm>
              <a:prstGeom prst="rect">
                <a:avLst/>
              </a:prstGeom>
              <a:blipFill>
                <a:blip r:embed="rId18"/>
                <a:stretch>
                  <a:fillRect r="-14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/>
              <p:nvPr/>
            </p:nvSpPr>
            <p:spPr>
              <a:xfrm>
                <a:off x="1290838" y="2571344"/>
                <a:ext cx="6079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103857DE-3157-4A30-8E31-3C9690C6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2571344"/>
                <a:ext cx="607987" cy="400110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/>
              <p:nvPr/>
            </p:nvSpPr>
            <p:spPr>
              <a:xfrm>
                <a:off x="2483656" y="2568121"/>
                <a:ext cx="666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5BABEE2-47FA-4211-A998-311AF8ED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56" y="2568121"/>
                <a:ext cx="666849" cy="400110"/>
              </a:xfrm>
              <a:prstGeom prst="rect">
                <a:avLst/>
              </a:prstGeom>
              <a:blipFill>
                <a:blip r:embed="rId2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/>
              <p:nvPr/>
            </p:nvSpPr>
            <p:spPr>
              <a:xfrm>
                <a:off x="3719213" y="2577871"/>
                <a:ext cx="6107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EE269BF-E4C7-49AF-BB07-A04C9F5D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13" y="2577871"/>
                <a:ext cx="610745" cy="400110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/>
              <p:nvPr/>
            </p:nvSpPr>
            <p:spPr>
              <a:xfrm>
                <a:off x="6254949" y="3735979"/>
                <a:ext cx="74437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B1E1900-9C26-40C3-8FBB-243DD2BD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49" y="3735979"/>
                <a:ext cx="744371" cy="400622"/>
              </a:xfrm>
              <a:prstGeom prst="rect">
                <a:avLst/>
              </a:prstGeom>
              <a:blipFill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/>
              <p:nvPr/>
            </p:nvSpPr>
            <p:spPr>
              <a:xfrm>
                <a:off x="7565904" y="3736307"/>
                <a:ext cx="499111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E4FC66D-D054-40CE-969E-D078DDCF4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04" y="3736307"/>
                <a:ext cx="499111" cy="400622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41420D36-CF8F-430C-8DE2-0277A9B5C018}"/>
              </a:ext>
            </a:extLst>
          </p:cNvPr>
          <p:cNvSpPr txBox="1"/>
          <p:nvPr/>
        </p:nvSpPr>
        <p:spPr>
          <a:xfrm rot="16200000">
            <a:off x="1563137" y="36154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CE6227A-855E-42F2-9E82-8FC8E7536D4A}"/>
              </a:ext>
            </a:extLst>
          </p:cNvPr>
          <p:cNvSpPr txBox="1"/>
          <p:nvPr/>
        </p:nvSpPr>
        <p:spPr>
          <a:xfrm rot="16200000">
            <a:off x="2788055" y="36154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CE876F7-DB5B-40FB-9F31-6B6F8642067F}"/>
              </a:ext>
            </a:extLst>
          </p:cNvPr>
          <p:cNvSpPr txBox="1"/>
          <p:nvPr/>
        </p:nvSpPr>
        <p:spPr>
          <a:xfrm rot="16200000">
            <a:off x="4025206" y="3615417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374F792-2D47-4ECB-A707-3FD7106AE3B0}"/>
              </a:ext>
            </a:extLst>
          </p:cNvPr>
          <p:cNvSpPr txBox="1"/>
          <p:nvPr/>
        </p:nvSpPr>
        <p:spPr>
          <a:xfrm rot="16200000">
            <a:off x="5314906" y="36154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5A051FC-E82E-4EF4-AA28-73C317B15BD9}"/>
              </a:ext>
            </a:extLst>
          </p:cNvPr>
          <p:cNvSpPr txBox="1"/>
          <p:nvPr/>
        </p:nvSpPr>
        <p:spPr>
          <a:xfrm rot="16200000">
            <a:off x="6508990" y="3615419"/>
            <a:ext cx="14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651F114-E885-4567-AF93-9C0F3E166050}"/>
              </a:ext>
            </a:extLst>
          </p:cNvPr>
          <p:cNvCxnSpPr>
            <a:cxnSpLocks/>
          </p:cNvCxnSpPr>
          <p:nvPr/>
        </p:nvCxnSpPr>
        <p:spPr>
          <a:xfrm rot="16200000">
            <a:off x="1059459" y="3625427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88535" y="35541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pc="-113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IV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5" y="3554138"/>
                <a:ext cx="376853" cy="400110"/>
              </a:xfrm>
              <a:prstGeom prst="rect">
                <a:avLst/>
              </a:prstGeom>
              <a:blipFill>
                <a:blip r:embed="rId2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EB05E07-B400-45BF-B6EF-E5BC6F8E7C3C}"/>
              </a:ext>
            </a:extLst>
          </p:cNvPr>
          <p:cNvCxnSpPr>
            <a:cxnSpLocks/>
          </p:cNvCxnSpPr>
          <p:nvPr/>
        </p:nvCxnSpPr>
        <p:spPr>
          <a:xfrm rot="16200000">
            <a:off x="8444324" y="3661540"/>
            <a:ext cx="0" cy="6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/>
              <p:cNvSpPr txBox="1"/>
              <p:nvPr/>
            </p:nvSpPr>
            <p:spPr>
              <a:xfrm>
                <a:off x="5151706" y="26362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2636252"/>
                <a:ext cx="277320" cy="307777"/>
              </a:xfrm>
              <a:prstGeom prst="rect">
                <a:avLst/>
              </a:prstGeom>
              <a:blipFill>
                <a:blip r:embed="rId26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5151706" y="381735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06" y="3817352"/>
                <a:ext cx="277320" cy="307777"/>
              </a:xfrm>
              <a:prstGeom prst="rect">
                <a:avLst/>
              </a:prstGeom>
              <a:blipFill>
                <a:blip r:embed="rId27"/>
                <a:stretch>
                  <a:fillRect l="-4348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/>
              <p:nvPr/>
            </p:nvSpPr>
            <p:spPr>
              <a:xfrm>
                <a:off x="8191035" y="3554138"/>
                <a:ext cx="3768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000" b="0" i="1" spc="-113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826067-4F85-44A4-A3FF-92CA481C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35" y="3554138"/>
                <a:ext cx="376853" cy="400110"/>
              </a:xfrm>
              <a:prstGeom prst="rect">
                <a:avLst/>
              </a:prstGeom>
              <a:blipFill>
                <a:blip r:embed="rId28"/>
                <a:stretch>
                  <a:fillRect r="-8852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390437" y="355371"/>
                <a:ext cx="5088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1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37" y="355371"/>
                <a:ext cx="508857" cy="400110"/>
              </a:xfrm>
              <a:prstGeom prst="rect">
                <a:avLst/>
              </a:prstGeom>
              <a:blipFill>
                <a:blip r:embed="rId2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/>
              <p:nvPr/>
            </p:nvSpPr>
            <p:spPr>
              <a:xfrm>
                <a:off x="6390437" y="2577871"/>
                <a:ext cx="487313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2" name="矩形 31">
                <a:extLst>
                  <a:ext uri="{FF2B5EF4-FFF2-40B4-BE49-F238E27FC236}">
                    <a16:creationId xmlns:a16="http://schemas.microsoft.com/office/drawing/2014/main" id="{8F30B747-DC4C-430C-888E-2D5C49B2A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37" y="2577871"/>
                <a:ext cx="487313" cy="400622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8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𝐂𝐨𝐦𝐩𝐫𝐞𝐬𝐬</m:t>
                    </m:r>
                  </m:oMath>
                </a14:m>
                <a:r>
                  <a:rPr lang="en-US" dirty="0" smtClean="0">
                    <a:latin typeface="+mn-lt"/>
                  </a:rPr>
                  <a:t> for MD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209875"/>
                <a:ext cx="9144000" cy="4799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MD4, </a:t>
                </a:r>
                <a:r>
                  <a:rPr lang="en-US" altLang="zh-CN" sz="2000" b="1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Rivest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1990;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MD5, </a:t>
                </a:r>
                <a:r>
                  <a:rPr lang="en-US" altLang="zh-CN" sz="2000" b="1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Rivest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1992;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Collisions found, Wang, Feng, Lai, Yu,  2004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SHA-0, NIST, 1993, FIPS 180;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160+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Weakness, 1998,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steps suffice to find a collision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collision, 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Joux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2004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SHA-1, NIST, 1995, FIPS 180-1;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160+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found, </a:t>
                </a:r>
                <a:r>
                  <a:rPr lang="en-US" dirty="0"/>
                  <a:t>Stevens, </a:t>
                </a:r>
                <a:r>
                  <a:rPr lang="en-US" dirty="0" err="1"/>
                  <a:t>Bursztein</a:t>
                </a:r>
                <a:r>
                  <a:rPr lang="en-US" dirty="0"/>
                  <a:t>, </a:t>
                </a:r>
                <a:r>
                  <a:rPr lang="en-US" dirty="0" err="1"/>
                  <a:t>Karpman</a:t>
                </a:r>
                <a:r>
                  <a:rPr lang="en-US" dirty="0"/>
                  <a:t>, Albertini, and Markov </a:t>
                </a:r>
                <a:r>
                  <a:rPr lang="en-US" dirty="0" smtClean="0"/>
                  <a:t>, 2017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times faster than birthday attack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SHA-2: SHA-224, SHA-256, SHA-384,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SHA-512</a:t>
                </a:r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9875"/>
                <a:ext cx="9144000" cy="479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61756" y="2322058"/>
                <a:ext cx="2830327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Davies-Meyer Construction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𝐂𝐨𝐦𝐩𝐫𝐞𝐬𝐬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756" y="2322058"/>
                <a:ext cx="2830327" cy="734240"/>
              </a:xfrm>
              <a:prstGeom prst="rect">
                <a:avLst/>
              </a:prstGeom>
              <a:blipFill>
                <a:blip r:embed="rId4"/>
                <a:stretch>
                  <a:fillRect l="-1290" r="-12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129459" y="1228537"/>
                <a:ext cx="3694921" cy="1085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, block cipher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𝐂𝐨𝐦𝐩𝐫𝐞𝐬𝐬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59" y="1228537"/>
                <a:ext cx="3694921" cy="1085456"/>
              </a:xfrm>
              <a:prstGeom prst="rect">
                <a:avLst/>
              </a:prstGeom>
              <a:blipFill>
                <a:blip r:embed="rId5"/>
                <a:stretch>
                  <a:fillRect l="-821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A0B20A-6F17-4869-A52F-803120A28D50}"/>
              </a:ext>
            </a:extLst>
          </p:cNvPr>
          <p:cNvSpPr/>
          <p:nvPr/>
        </p:nvSpPr>
        <p:spPr>
          <a:xfrm>
            <a:off x="1523071" y="1588360"/>
            <a:ext cx="270747" cy="90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A2A270-FA3C-4D05-BE09-B3AFEBD2F71B}"/>
              </a:ext>
            </a:extLst>
          </p:cNvPr>
          <p:cNvSpPr/>
          <p:nvPr/>
        </p:nvSpPr>
        <p:spPr>
          <a:xfrm>
            <a:off x="1523071" y="2488833"/>
            <a:ext cx="270747" cy="4127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流程图: 终止 31">
            <a:extLst>
              <a:ext uri="{FF2B5EF4-FFF2-40B4-BE49-F238E27FC236}">
                <a16:creationId xmlns:a16="http://schemas.microsoft.com/office/drawing/2014/main" id="{3843B4A0-276A-4E70-AEC5-ED0BD781C8F9}"/>
              </a:ext>
            </a:extLst>
          </p:cNvPr>
          <p:cNvSpPr/>
          <p:nvPr/>
        </p:nvSpPr>
        <p:spPr>
          <a:xfrm rot="16200000">
            <a:off x="2091702" y="2105829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A8352464-C110-49B7-B1A9-870F41DA3884}"/>
              </a:ext>
            </a:extLst>
          </p:cNvPr>
          <p:cNvSpPr/>
          <p:nvPr/>
        </p:nvSpPr>
        <p:spPr>
          <a:xfrm rot="16200000">
            <a:off x="2856164" y="2113334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BD38DB37-BCF9-46AC-B2C8-78CCFE5D1DD0}"/>
              </a:ext>
            </a:extLst>
          </p:cNvPr>
          <p:cNvSpPr/>
          <p:nvPr/>
        </p:nvSpPr>
        <p:spPr>
          <a:xfrm rot="16200000">
            <a:off x="3620627" y="2105829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流程图: 终止 34">
            <a:extLst>
              <a:ext uri="{FF2B5EF4-FFF2-40B4-BE49-F238E27FC236}">
                <a16:creationId xmlns:a16="http://schemas.microsoft.com/office/drawing/2014/main" id="{DB4F8CD5-C046-4DD4-B548-897FD346A725}"/>
              </a:ext>
            </a:extLst>
          </p:cNvPr>
          <p:cNvSpPr/>
          <p:nvPr/>
        </p:nvSpPr>
        <p:spPr>
          <a:xfrm rot="16200000">
            <a:off x="4385089" y="2105829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DDCB9759-839B-4108-A679-57F8A88E6273}"/>
              </a:ext>
            </a:extLst>
          </p:cNvPr>
          <p:cNvSpPr/>
          <p:nvPr/>
        </p:nvSpPr>
        <p:spPr>
          <a:xfrm rot="16200000">
            <a:off x="5438312" y="2113333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4D07C39B-BF39-4B41-A7C5-A5D3F1FB52D2}"/>
              </a:ext>
            </a:extLst>
          </p:cNvPr>
          <p:cNvSpPr/>
          <p:nvPr/>
        </p:nvSpPr>
        <p:spPr>
          <a:xfrm rot="16200000">
            <a:off x="6202775" y="2105828"/>
            <a:ext cx="1320696" cy="270747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9B6102-31BE-49F6-94C4-FEC00EE87D6D}"/>
              </a:ext>
            </a:extLst>
          </p:cNvPr>
          <p:cNvCxnSpPr>
            <a:stCxn id="6" idx="3"/>
          </p:cNvCxnSpPr>
          <p:nvPr/>
        </p:nvCxnSpPr>
        <p:spPr>
          <a:xfrm flipV="1">
            <a:off x="1793818" y="2691441"/>
            <a:ext cx="822858" cy="3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959B83-771A-4505-8DBA-7373BFA7D4F6}"/>
              </a:ext>
            </a:extLst>
          </p:cNvPr>
          <p:cNvCxnSpPr>
            <a:cxnSpLocks/>
          </p:cNvCxnSpPr>
          <p:nvPr/>
        </p:nvCxnSpPr>
        <p:spPr>
          <a:xfrm>
            <a:off x="2895386" y="2695194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6C2001-DA66-4620-A956-B69290FA6B98}"/>
              </a:ext>
            </a:extLst>
          </p:cNvPr>
          <p:cNvCxnSpPr>
            <a:cxnSpLocks/>
          </p:cNvCxnSpPr>
          <p:nvPr/>
        </p:nvCxnSpPr>
        <p:spPr>
          <a:xfrm>
            <a:off x="3659849" y="2695194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0A06EA-4646-4386-8CF0-7EBD25DD0F33}"/>
              </a:ext>
            </a:extLst>
          </p:cNvPr>
          <p:cNvCxnSpPr>
            <a:cxnSpLocks/>
          </p:cNvCxnSpPr>
          <p:nvPr/>
        </p:nvCxnSpPr>
        <p:spPr>
          <a:xfrm>
            <a:off x="4424312" y="2695194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8491C56-FF65-49FB-89EB-6C6C7FBE6863}"/>
              </a:ext>
            </a:extLst>
          </p:cNvPr>
          <p:cNvCxnSpPr>
            <a:cxnSpLocks/>
          </p:cNvCxnSpPr>
          <p:nvPr/>
        </p:nvCxnSpPr>
        <p:spPr>
          <a:xfrm>
            <a:off x="5220434" y="2687690"/>
            <a:ext cx="711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2A966C-4B6A-4EF1-9B40-8EAFE0B59371}"/>
              </a:ext>
            </a:extLst>
          </p:cNvPr>
          <p:cNvCxnSpPr>
            <a:cxnSpLocks/>
          </p:cNvCxnSpPr>
          <p:nvPr/>
        </p:nvCxnSpPr>
        <p:spPr>
          <a:xfrm>
            <a:off x="5208403" y="2031093"/>
            <a:ext cx="711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74C2ED6-4A0B-43B9-85F9-82C2C11C58B5}"/>
              </a:ext>
            </a:extLst>
          </p:cNvPr>
          <p:cNvCxnSpPr>
            <a:cxnSpLocks/>
          </p:cNvCxnSpPr>
          <p:nvPr/>
        </p:nvCxnSpPr>
        <p:spPr>
          <a:xfrm>
            <a:off x="6234033" y="2687690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6234033" y="2031093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0871735-0D3E-480D-9088-0AAC1950131B}"/>
              </a:ext>
            </a:extLst>
          </p:cNvPr>
          <p:cNvCxnSpPr>
            <a:cxnSpLocks/>
          </p:cNvCxnSpPr>
          <p:nvPr/>
        </p:nvCxnSpPr>
        <p:spPr>
          <a:xfrm>
            <a:off x="6998496" y="2680186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365A994-4B1A-4C36-981A-3F925E08D0D5}"/>
              </a:ext>
            </a:extLst>
          </p:cNvPr>
          <p:cNvCxnSpPr>
            <a:cxnSpLocks/>
          </p:cNvCxnSpPr>
          <p:nvPr/>
        </p:nvCxnSpPr>
        <p:spPr>
          <a:xfrm>
            <a:off x="6998496" y="2023588"/>
            <a:ext cx="485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BE7581E-0430-49E4-92A9-613895D4491E}"/>
              </a:ext>
            </a:extLst>
          </p:cNvPr>
          <p:cNvCxnSpPr>
            <a:cxnSpLocks/>
          </p:cNvCxnSpPr>
          <p:nvPr/>
        </p:nvCxnSpPr>
        <p:spPr>
          <a:xfrm>
            <a:off x="1347881" y="1580853"/>
            <a:ext cx="0" cy="9079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CC31D3-6723-489E-A728-8553F4660EF6}"/>
              </a:ext>
            </a:extLst>
          </p:cNvPr>
          <p:cNvCxnSpPr>
            <a:cxnSpLocks/>
          </p:cNvCxnSpPr>
          <p:nvPr/>
        </p:nvCxnSpPr>
        <p:spPr>
          <a:xfrm>
            <a:off x="1347881" y="2488833"/>
            <a:ext cx="0" cy="4127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98A9A8C-099E-43BB-8CAC-D53BB75CF02E}"/>
                  </a:ext>
                </a:extLst>
              </p:cNvPr>
              <p:cNvSpPr txBox="1"/>
              <p:nvPr/>
            </p:nvSpPr>
            <p:spPr>
              <a:xfrm>
                <a:off x="1047279" y="1878105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98A9A8C-099E-43BB-8CAC-D53BB75C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9" y="1878105"/>
                <a:ext cx="258799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BAD1471-40F0-4244-96FE-D85138FF72BB}"/>
                  </a:ext>
                </a:extLst>
              </p:cNvPr>
              <p:cNvSpPr txBox="1"/>
              <p:nvPr/>
            </p:nvSpPr>
            <p:spPr>
              <a:xfrm>
                <a:off x="1047279" y="2542207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BAD1471-40F0-4244-96FE-D85138FF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9" y="2542207"/>
                <a:ext cx="258799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44B522-D0C8-43CD-855C-B47A0492CA87}"/>
                  </a:ext>
                </a:extLst>
              </p:cNvPr>
              <p:cNvSpPr txBox="1"/>
              <p:nvPr/>
            </p:nvSpPr>
            <p:spPr>
              <a:xfrm>
                <a:off x="1533031" y="1878105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44B522-D0C8-43CD-855C-B47A0492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31" y="1878105"/>
                <a:ext cx="258799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143EC07-C7A9-4B79-837D-423F93F0719F}"/>
                  </a:ext>
                </a:extLst>
              </p:cNvPr>
              <p:cNvSpPr txBox="1"/>
              <p:nvPr/>
            </p:nvSpPr>
            <p:spPr>
              <a:xfrm>
                <a:off x="1526390" y="2547833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143EC07-C7A9-4B79-837D-423F93F0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90" y="2547833"/>
                <a:ext cx="258799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54C8E7C-627D-4D20-8AFD-FEC97BF69A0B}"/>
                  </a:ext>
                </a:extLst>
              </p:cNvPr>
              <p:cNvSpPr txBox="1"/>
              <p:nvPr/>
            </p:nvSpPr>
            <p:spPr>
              <a:xfrm>
                <a:off x="2239881" y="1873290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54C8E7C-627D-4D20-8AFD-FEC97BF6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81" y="1873290"/>
                <a:ext cx="258799" cy="300082"/>
              </a:xfrm>
              <a:prstGeom prst="rect">
                <a:avLst/>
              </a:prstGeom>
              <a:blipFill>
                <a:blip r:embed="rId6"/>
                <a:stretch>
                  <a:fillRect r="-302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25E7BD0-0A68-42EA-BCDC-0C11CDD93F40}"/>
                  </a:ext>
                </a:extLst>
              </p:cNvPr>
              <p:cNvSpPr txBox="1"/>
              <p:nvPr/>
            </p:nvSpPr>
            <p:spPr>
              <a:xfrm>
                <a:off x="3009172" y="1873290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25E7BD0-0A68-42EA-BCDC-0C11CDD9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72" y="1873290"/>
                <a:ext cx="258799" cy="300082"/>
              </a:xfrm>
              <a:prstGeom prst="rect">
                <a:avLst/>
              </a:prstGeom>
              <a:blipFill>
                <a:blip r:embed="rId7"/>
                <a:stretch>
                  <a:fillRect r="-309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78FA840-AE3A-424E-83F6-5A58D7766F83}"/>
                  </a:ext>
                </a:extLst>
              </p:cNvPr>
              <p:cNvSpPr txBox="1"/>
              <p:nvPr/>
            </p:nvSpPr>
            <p:spPr>
              <a:xfrm>
                <a:off x="3770574" y="1873290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78FA840-AE3A-424E-83F6-5A58D776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74" y="1873290"/>
                <a:ext cx="258799" cy="300082"/>
              </a:xfrm>
              <a:prstGeom prst="rect">
                <a:avLst/>
              </a:prstGeom>
              <a:blipFill>
                <a:blip r:embed="rId7"/>
                <a:stretch>
                  <a:fillRect r="-309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94FC9D-A479-4678-8637-ACC7F60310CF}"/>
                  </a:ext>
                </a:extLst>
              </p:cNvPr>
              <p:cNvSpPr txBox="1"/>
              <p:nvPr/>
            </p:nvSpPr>
            <p:spPr>
              <a:xfrm>
                <a:off x="4522123" y="1873290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94FC9D-A479-4678-8637-ACC7F6031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23" y="1873290"/>
                <a:ext cx="258799" cy="300082"/>
              </a:xfrm>
              <a:prstGeom prst="rect">
                <a:avLst/>
              </a:prstGeom>
              <a:blipFill>
                <a:blip r:embed="rId7"/>
                <a:stretch>
                  <a:fillRect r="-309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151B61-BE9A-4E12-89BF-F754009F9B16}"/>
                  </a:ext>
                </a:extLst>
              </p:cNvPr>
              <p:cNvSpPr/>
              <p:nvPr/>
            </p:nvSpPr>
            <p:spPr>
              <a:xfrm>
                <a:off x="2601705" y="2095718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151B61-BE9A-4E12-89BF-F754009F9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05" y="2095718"/>
                <a:ext cx="322781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5371135-7D29-42DC-8CE2-3BFE9A0B3AEC}"/>
                  </a:ext>
                </a:extLst>
              </p:cNvPr>
              <p:cNvSpPr/>
              <p:nvPr/>
            </p:nvSpPr>
            <p:spPr>
              <a:xfrm>
                <a:off x="3373175" y="2095718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5371135-7D29-42DC-8CE2-3BFE9A0B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75" y="2095718"/>
                <a:ext cx="322781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8DEE2ED-EE53-4997-A852-E86B83ACD186}"/>
                  </a:ext>
                </a:extLst>
              </p:cNvPr>
              <p:cNvSpPr/>
              <p:nvPr/>
            </p:nvSpPr>
            <p:spPr>
              <a:xfrm>
                <a:off x="4129106" y="2107817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8DEE2ED-EE53-4997-A852-E86B83ACD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06" y="2107817"/>
                <a:ext cx="322781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2D0A931-7D23-455C-927A-5F825BD88F2B}"/>
                  </a:ext>
                </a:extLst>
              </p:cNvPr>
              <p:cNvSpPr/>
              <p:nvPr/>
            </p:nvSpPr>
            <p:spPr>
              <a:xfrm>
                <a:off x="4887688" y="2103222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2D0A931-7D23-455C-927A-5F825BD88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88" y="2103222"/>
                <a:ext cx="322781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E0DA41F-20A4-4CFA-801D-5CB75F98202F}"/>
                  </a:ext>
                </a:extLst>
              </p:cNvPr>
              <p:cNvSpPr/>
              <p:nvPr/>
            </p:nvSpPr>
            <p:spPr>
              <a:xfrm>
                <a:off x="5933136" y="2095718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E0DA41F-20A4-4CFA-801D-5CB75F98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36" y="2095718"/>
                <a:ext cx="322781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8291AC5-D45F-4C64-82EA-B607D1EC57E8}"/>
                  </a:ext>
                </a:extLst>
              </p:cNvPr>
              <p:cNvSpPr/>
              <p:nvPr/>
            </p:nvSpPr>
            <p:spPr>
              <a:xfrm>
                <a:off x="6704046" y="2100738"/>
                <a:ext cx="322781" cy="30008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8291AC5-D45F-4C64-82EA-B607D1EC5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46" y="2100738"/>
                <a:ext cx="322781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C0F5CAC-35BB-414C-9912-68E96A9F4959}"/>
              </a:ext>
            </a:extLst>
          </p:cNvPr>
          <p:cNvSpPr/>
          <p:nvPr/>
        </p:nvSpPr>
        <p:spPr>
          <a:xfrm>
            <a:off x="1202159" y="1175643"/>
            <a:ext cx="489227" cy="2707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04D5653-17E7-407B-BCBB-CFF427882596}"/>
              </a:ext>
            </a:extLst>
          </p:cNvPr>
          <p:cNvSpPr txBox="1"/>
          <p:nvPr/>
        </p:nvSpPr>
        <p:spPr>
          <a:xfrm>
            <a:off x="1206143" y="1130815"/>
            <a:ext cx="55104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B3F50D8-2034-4B99-8AB4-6124ADC865E9}"/>
              </a:ext>
            </a:extLst>
          </p:cNvPr>
          <p:cNvCxnSpPr>
            <a:cxnSpLocks/>
          </p:cNvCxnSpPr>
          <p:nvPr/>
        </p:nvCxnSpPr>
        <p:spPr>
          <a:xfrm>
            <a:off x="1685506" y="1310024"/>
            <a:ext cx="3005304" cy="5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2CBEAEA-4786-456F-BD5B-F3DF8116237A}"/>
              </a:ext>
            </a:extLst>
          </p:cNvPr>
          <p:cNvCxnSpPr/>
          <p:nvPr/>
        </p:nvCxnSpPr>
        <p:spPr>
          <a:xfrm>
            <a:off x="2410961" y="1318483"/>
            <a:ext cx="0" cy="64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DE3582-EB65-4DBD-BC46-A419CCAC220A}"/>
              </a:ext>
            </a:extLst>
          </p:cNvPr>
          <p:cNvCxnSpPr/>
          <p:nvPr/>
        </p:nvCxnSpPr>
        <p:spPr>
          <a:xfrm>
            <a:off x="3178081" y="1318483"/>
            <a:ext cx="0" cy="64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75C28CE-37D6-4A16-8020-105D3BF9BB21}"/>
              </a:ext>
            </a:extLst>
          </p:cNvPr>
          <p:cNvCxnSpPr/>
          <p:nvPr/>
        </p:nvCxnSpPr>
        <p:spPr>
          <a:xfrm>
            <a:off x="3939886" y="1318483"/>
            <a:ext cx="0" cy="64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43D062A-F59E-4930-BB3E-6E6BBD4670E1}"/>
              </a:ext>
            </a:extLst>
          </p:cNvPr>
          <p:cNvCxnSpPr>
            <a:cxnSpLocks/>
          </p:cNvCxnSpPr>
          <p:nvPr/>
        </p:nvCxnSpPr>
        <p:spPr>
          <a:xfrm>
            <a:off x="4690809" y="1315257"/>
            <a:ext cx="0" cy="65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D28D965-918B-49CE-9D7D-2DFA15ADA6D9}"/>
              </a:ext>
            </a:extLst>
          </p:cNvPr>
          <p:cNvCxnSpPr>
            <a:cxnSpLocks/>
          </p:cNvCxnSpPr>
          <p:nvPr/>
        </p:nvCxnSpPr>
        <p:spPr>
          <a:xfrm>
            <a:off x="1444700" y="935546"/>
            <a:ext cx="0" cy="24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D383280-3B9D-47E0-ACC9-17810C6B417A}"/>
                  </a:ext>
                </a:extLst>
              </p:cNvPr>
              <p:cNvSpPr txBox="1"/>
              <p:nvPr/>
            </p:nvSpPr>
            <p:spPr>
              <a:xfrm>
                <a:off x="1315301" y="660528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D383280-3B9D-47E0-ACC9-17810C6B4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01" y="660528"/>
                <a:ext cx="258799" cy="300082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BE67466-6850-4ED0-96F7-BDF79F0B826A}"/>
              </a:ext>
            </a:extLst>
          </p:cNvPr>
          <p:cNvCxnSpPr/>
          <p:nvPr/>
        </p:nvCxnSpPr>
        <p:spPr>
          <a:xfrm>
            <a:off x="5485428" y="1167355"/>
            <a:ext cx="0" cy="23772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5171BD3-EF99-4DC7-AF23-91743068480A}"/>
              </a:ext>
            </a:extLst>
          </p:cNvPr>
          <p:cNvCxnSpPr/>
          <p:nvPr/>
        </p:nvCxnSpPr>
        <p:spPr>
          <a:xfrm flipV="1">
            <a:off x="6544595" y="1318483"/>
            <a:ext cx="0" cy="71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CD9E5CC-92CB-4F4E-B7DE-A44FDAF42E9B}"/>
              </a:ext>
            </a:extLst>
          </p:cNvPr>
          <p:cNvCxnSpPr/>
          <p:nvPr/>
        </p:nvCxnSpPr>
        <p:spPr>
          <a:xfrm flipV="1">
            <a:off x="5772701" y="1320984"/>
            <a:ext cx="0" cy="71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75E51F4-702D-440A-8140-DB6AA76C4BC7}"/>
              </a:ext>
            </a:extLst>
          </p:cNvPr>
          <p:cNvCxnSpPr/>
          <p:nvPr/>
        </p:nvCxnSpPr>
        <p:spPr>
          <a:xfrm flipV="1">
            <a:off x="7301095" y="1310978"/>
            <a:ext cx="0" cy="71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246AB43-4106-49DA-A066-719D8DFF96E3}"/>
              </a:ext>
            </a:extLst>
          </p:cNvPr>
          <p:cNvCxnSpPr/>
          <p:nvPr/>
        </p:nvCxnSpPr>
        <p:spPr>
          <a:xfrm flipV="1">
            <a:off x="5767392" y="1310023"/>
            <a:ext cx="1955750" cy="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6972FFE-9383-405E-A652-5907D7B8767A}"/>
              </a:ext>
            </a:extLst>
          </p:cNvPr>
          <p:cNvSpPr txBox="1"/>
          <p:nvPr/>
        </p:nvSpPr>
        <p:spPr>
          <a:xfrm>
            <a:off x="4410354" y="3067459"/>
            <a:ext cx="220958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absorbing   squeezing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3D567DF-AB1E-4CA9-9B02-0ABB52AD20E1}"/>
              </a:ext>
            </a:extLst>
          </p:cNvPr>
          <p:cNvSpPr txBox="1"/>
          <p:nvPr/>
        </p:nvSpPr>
        <p:spPr>
          <a:xfrm>
            <a:off x="7291807" y="2138945"/>
            <a:ext cx="38290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6E6CDF6F-E64A-41BD-931B-C236B495F696}"/>
                  </a:ext>
                </a:extLst>
              </p:cNvPr>
              <p:cNvSpPr/>
              <p:nvPr/>
            </p:nvSpPr>
            <p:spPr>
              <a:xfrm>
                <a:off x="7726398" y="1170945"/>
                <a:ext cx="692652" cy="27077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𝐓𝐫𝐮𝐧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sz="135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zh-CN" altLang="en-US" sz="13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6E6CDF6F-E64A-41BD-931B-C236B495F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98" y="1170945"/>
                <a:ext cx="692652" cy="270774"/>
              </a:xfrm>
              <a:prstGeom prst="roundRect">
                <a:avLst/>
              </a:prstGeom>
              <a:blipFill>
                <a:blip r:embed="rId11"/>
                <a:stretch>
                  <a:fillRect l="-8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F8DDE46-7471-481D-8A65-5B1E85A61DF8}"/>
              </a:ext>
            </a:extLst>
          </p:cNvPr>
          <p:cNvCxnSpPr>
            <a:cxnSpLocks/>
          </p:cNvCxnSpPr>
          <p:nvPr/>
        </p:nvCxnSpPr>
        <p:spPr>
          <a:xfrm flipV="1">
            <a:off x="7971010" y="935546"/>
            <a:ext cx="0" cy="23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20299DD5-75DA-4632-8A89-975FAF9DC6CC}"/>
                  </a:ext>
                </a:extLst>
              </p:cNvPr>
              <p:cNvSpPr txBox="1"/>
              <p:nvPr/>
            </p:nvSpPr>
            <p:spPr>
              <a:xfrm>
                <a:off x="7841610" y="660528"/>
                <a:ext cx="258799" cy="3000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20299DD5-75DA-4632-8A89-975FAF9D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610" y="660528"/>
                <a:ext cx="258799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03EF6C09-BD3E-42A2-B583-73E8B54A61D4}"/>
              </a:ext>
            </a:extLst>
          </p:cNvPr>
          <p:cNvSpPr/>
          <p:nvPr/>
        </p:nvSpPr>
        <p:spPr>
          <a:xfrm>
            <a:off x="760414" y="1074360"/>
            <a:ext cx="7741233" cy="25632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C1BF6BF-E0B4-419F-94BB-7B7C69A7FAFF}"/>
                  </a:ext>
                </a:extLst>
              </p:cNvPr>
              <p:cNvSpPr/>
              <p:nvPr/>
            </p:nvSpPr>
            <p:spPr>
              <a:xfrm>
                <a:off x="2914880" y="3650348"/>
                <a:ext cx="2865914" cy="400110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Sponge (Example: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𝟒</m:t>
                    </m:r>
                  </m:oMath>
                </a14:m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CN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C1BF6BF-E0B4-419F-94BB-7B7C69A7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80" y="3650348"/>
                <a:ext cx="2865914" cy="400110"/>
              </a:xfrm>
              <a:prstGeom prst="rect">
                <a:avLst/>
              </a:prstGeom>
              <a:blipFill>
                <a:blip r:embed="rId13"/>
                <a:stretch>
                  <a:fillRect l="-1702" t="-9231" r="-1915" b="-276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The Sponge Construction</a:t>
            </a:r>
            <a:endParaRPr lang="en-US" dirty="0">
              <a:latin typeface="+mn-lt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1809385" y="2033500"/>
            <a:ext cx="5343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2492249" y="2033500"/>
            <a:ext cx="127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2914546" y="2022270"/>
            <a:ext cx="2266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3279918" y="2022270"/>
            <a:ext cx="127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3663714" y="2020668"/>
            <a:ext cx="2266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4029086" y="2020668"/>
            <a:ext cx="127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4414486" y="2020665"/>
            <a:ext cx="2266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89F3791-C5D5-44E3-A543-2B3D53CAEDD6}"/>
              </a:ext>
            </a:extLst>
          </p:cNvPr>
          <p:cNvCxnSpPr>
            <a:cxnSpLocks/>
          </p:cNvCxnSpPr>
          <p:nvPr/>
        </p:nvCxnSpPr>
        <p:spPr>
          <a:xfrm>
            <a:off x="4779858" y="2020665"/>
            <a:ext cx="127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1279" y="4138683"/>
                <a:ext cx="3668105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Absorbing Phase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9" y="4138683"/>
                <a:ext cx="3668105" cy="2031325"/>
              </a:xfrm>
              <a:prstGeom prst="rect">
                <a:avLst/>
              </a:prstGeom>
              <a:blipFill>
                <a:blip r:embed="rId14"/>
                <a:stretch>
                  <a:fillRect l="-3483" t="-1791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36227" y="1808897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27" y="1808897"/>
                <a:ext cx="217304" cy="215444"/>
              </a:xfrm>
              <a:prstGeom prst="rect">
                <a:avLst/>
              </a:prstGeom>
              <a:blipFill>
                <a:blip r:embed="rId15"/>
                <a:stretch>
                  <a:fillRect l="-8333" r="-555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1815371" y="2490688"/>
                <a:ext cx="2183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71" y="2490688"/>
                <a:ext cx="218393" cy="215444"/>
              </a:xfrm>
              <a:prstGeom prst="rect">
                <a:avLst/>
              </a:prstGeom>
              <a:blipFill>
                <a:blip r:embed="rId16"/>
                <a:stretch>
                  <a:fillRect l="-1666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2893404" y="1797666"/>
                <a:ext cx="20505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04" y="1797666"/>
                <a:ext cx="205056" cy="207749"/>
              </a:xfrm>
              <a:prstGeom prst="rect">
                <a:avLst/>
              </a:prstGeom>
              <a:blipFill>
                <a:blip r:embed="rId17"/>
                <a:stretch>
                  <a:fillRect l="-12121" r="-909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2872548" y="2479457"/>
                <a:ext cx="20627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48" y="2479457"/>
                <a:ext cx="206275" cy="207749"/>
              </a:xfrm>
              <a:prstGeom prst="rect">
                <a:avLst/>
              </a:prstGeom>
              <a:blipFill>
                <a:blip r:embed="rId18"/>
                <a:stretch>
                  <a:fillRect l="-20588" r="-588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3661822" y="178643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822" y="1786434"/>
                <a:ext cx="217304" cy="215444"/>
              </a:xfrm>
              <a:prstGeom prst="rect">
                <a:avLst/>
              </a:prstGeom>
              <a:blipFill>
                <a:blip r:embed="rId19"/>
                <a:stretch>
                  <a:fillRect l="-8571" r="-8571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3640966" y="2468225"/>
                <a:ext cx="2183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66" y="2468225"/>
                <a:ext cx="218393" cy="215444"/>
              </a:xfrm>
              <a:prstGeom prst="rect">
                <a:avLst/>
              </a:prstGeom>
              <a:blipFill>
                <a:blip r:embed="rId20"/>
                <a:stretch>
                  <a:fillRect l="-1666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4430241" y="178482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1" y="1784829"/>
                <a:ext cx="217304" cy="215444"/>
              </a:xfrm>
              <a:prstGeom prst="rect">
                <a:avLst/>
              </a:prstGeom>
              <a:blipFill>
                <a:blip r:embed="rId21"/>
                <a:stretch>
                  <a:fillRect l="-8571" r="-8571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4409385" y="2466620"/>
                <a:ext cx="2183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85" y="2466620"/>
                <a:ext cx="218393" cy="215444"/>
              </a:xfrm>
              <a:prstGeom prst="rect">
                <a:avLst/>
              </a:prstGeom>
              <a:blipFill>
                <a:blip r:embed="rId22"/>
                <a:stretch>
                  <a:fillRect l="-1666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5217645" y="1784830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45" y="1784830"/>
                <a:ext cx="217304" cy="215444"/>
              </a:xfrm>
              <a:prstGeom prst="rect">
                <a:avLst/>
              </a:prstGeom>
              <a:blipFill>
                <a:blip r:embed="rId23"/>
                <a:stretch>
                  <a:fillRect l="-8333" r="-555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5196789" y="2466621"/>
                <a:ext cx="20294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89" y="2466621"/>
                <a:ext cx="202941" cy="207749"/>
              </a:xfrm>
              <a:prstGeom prst="rect">
                <a:avLst/>
              </a:prstGeom>
              <a:blipFill>
                <a:blip r:embed="rId24"/>
                <a:stretch>
                  <a:fillRect l="-20588" r="-588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4510292" y="4138683"/>
                <a:ext cx="3991355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Squeezing </a:t>
                </a: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Output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Repeatedly apply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Output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bits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-bit blocks</a:t>
                </a:r>
                <a:endParaRPr 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92" y="4138683"/>
                <a:ext cx="3991355" cy="2031325"/>
              </a:xfrm>
              <a:prstGeom prst="rect">
                <a:avLst/>
              </a:prstGeom>
              <a:blipFill>
                <a:blip r:embed="rId25"/>
                <a:stretch>
                  <a:fillRect l="-3196" t="-1791" r="-913" b="-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2181133" y="1299559"/>
                <a:ext cx="26526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33" y="1299559"/>
                <a:ext cx="265265" cy="207749"/>
              </a:xfrm>
              <a:prstGeom prst="rect">
                <a:avLst/>
              </a:prstGeom>
              <a:blipFill>
                <a:blip r:embed="rId26"/>
                <a:stretch>
                  <a:fillRect l="-6977" r="-465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2892332" y="1299559"/>
                <a:ext cx="26526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32" y="1299559"/>
                <a:ext cx="265265" cy="207749"/>
              </a:xfrm>
              <a:prstGeom prst="rect">
                <a:avLst/>
              </a:prstGeom>
              <a:blipFill>
                <a:blip r:embed="rId27"/>
                <a:stretch>
                  <a:fillRect l="-9091" r="-2273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3683966" y="1299559"/>
                <a:ext cx="26526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66" y="1299559"/>
                <a:ext cx="265265" cy="207749"/>
              </a:xfrm>
              <a:prstGeom prst="rect">
                <a:avLst/>
              </a:prstGeom>
              <a:blipFill>
                <a:blip r:embed="rId28"/>
                <a:stretch>
                  <a:fillRect l="-9091" r="-2273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4412099" y="1299559"/>
                <a:ext cx="26526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9" y="1299559"/>
                <a:ext cx="265265" cy="207749"/>
              </a:xfrm>
              <a:prstGeom prst="rect">
                <a:avLst/>
              </a:prstGeom>
              <a:blipFill>
                <a:blip r:embed="rId29"/>
                <a:stretch>
                  <a:fillRect l="-9302" r="-465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11743" y="6170008"/>
            <a:ext cx="6320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SHA-3:  SHA3-224, SHA3-256, SHA3-384, SHA3-512</a:t>
            </a:r>
          </a:p>
        </p:txBody>
      </p:sp>
    </p:spTree>
    <p:extLst>
      <p:ext uri="{BB962C8B-B14F-4D97-AF65-F5344CB8AC3E}">
        <p14:creationId xmlns:p14="http://schemas.microsoft.com/office/powerpoint/2010/main" val="23601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0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Attempts to Construct 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8720"/>
                <a:ext cx="9144000" cy="529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Message Authentication Code(MAC)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 keyed hash family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Iterated Hash Function </a:t>
                </a:r>
                <a:r>
                  <a:rPr lang="en-US" altLang="zh-CN" sz="2400" b="1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without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Preprocessing: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Message: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cs typeface="Calibri" panose="020F0502020204030204" pitchFamily="34" charset="0"/>
                  </a:rPr>
                  <a:t>Initiation vector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</m:oMath>
                </a14:m>
                <a:endParaRPr lang="en-US" altLang="zh-CN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≔1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do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nd</m:t>
                    </m:r>
                    <m: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for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output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Attempt 1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for the secret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 the output of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iterated hash function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length extension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attack: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𝐂𝐨𝐦𝐩𝐫𝐞𝐬𝐬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298245"/>
              </a:xfrm>
              <a:prstGeom prst="rect">
                <a:avLst/>
              </a:prstGeom>
              <a:blipFill>
                <a:blip r:embed="rId2"/>
                <a:stretch>
                  <a:fillRect l="-1000" t="-115" b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15659</TotalTime>
  <Words>237</Words>
  <Application>Microsoft Office PowerPoint</Application>
  <PresentationFormat>On-screen Show (4:3)</PresentationFormat>
  <Paragraphs>196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Courier New</vt:lpstr>
      <vt:lpstr>Office Theme</vt:lpstr>
      <vt:lpstr>Applied Cryptography MAC definition, security</vt:lpstr>
      <vt:lpstr>Merkle-Damgård Construction (t=1) </vt:lpstr>
      <vt:lpstr>The Processing Step</vt:lpstr>
      <vt:lpstr>PowerPoint Presentation</vt:lpstr>
      <vt:lpstr>PowerPoint Presentation</vt:lpstr>
      <vt:lpstr>Compress for MD</vt:lpstr>
      <vt:lpstr>The Sponge Construction</vt:lpstr>
      <vt:lpstr>PowerPoint Presentation</vt:lpstr>
      <vt:lpstr>Attempts to Construct MAC</vt:lpstr>
      <vt:lpstr>Attempts to Construct MAC</vt:lpstr>
      <vt:lpstr>PowerPoint Presentation</vt:lpstr>
      <vt:lpstr>Security of 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546</cp:revision>
  <cp:lastPrinted>2022-03-09T06:51:05Z</cp:lastPrinted>
  <dcterms:created xsi:type="dcterms:W3CDTF">2017-01-18T12:13:36Z</dcterms:created>
  <dcterms:modified xsi:type="dcterms:W3CDTF">2022-03-23T08:55:40Z</dcterms:modified>
</cp:coreProperties>
</file>