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0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884" autoAdjust="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DC054-845A-4D23-99A1-1CBDCC461F79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1D7F3D-C027-4E9B-82EE-7A605FD4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98DDEC-F881-4D1D-9B1A-3FF4A3EA4563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C205C-858F-4712-A335-CF92B8F23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7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6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5" Type="http://schemas.openxmlformats.org/officeDocument/2006/relationships/image" Target="../media/image411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191799"/>
                <a:ext cx="9144000" cy="13262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4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Applied Cryptography</a:t>
                </a:r>
                <a:r>
                  <a:rPr lang="en-US" altLang="zh-CN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/>
                </a:r>
                <a:br>
                  <a:rPr lang="en-US" altLang="zh-CN" sz="4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strong universal hash family</a:t>
                </a:r>
                <a:endParaRPr lang="en-US" sz="44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191799"/>
                <a:ext cx="9144000" cy="13262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Unconditionally Secure MACs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052736"/>
                <a:ext cx="9144000" cy="515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Unconditionally secure MAC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A keyed hash family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adversary has </a:t>
                </a:r>
                <a:r>
                  <a:rPr lang="en-US" altLang="zh-CN" sz="2000" b="1" dirty="0"/>
                  <a:t>infinite</a:t>
                </a:r>
                <a:r>
                  <a:rPr lang="en-US" altLang="zh-CN" sz="2000" dirty="0"/>
                  <a:t> computing </a:t>
                </a:r>
                <a:r>
                  <a:rPr lang="en-US" altLang="zh-CN" sz="2000" dirty="0" smtClean="0"/>
                  <a:t>power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Any given </a:t>
                </a:r>
                <a:r>
                  <a:rPr lang="en-US" altLang="zh-CN" sz="2000" dirty="0"/>
                  <a:t>key is used to produce </a:t>
                </a:r>
                <a:r>
                  <a:rPr lang="en-US" altLang="zh-CN" sz="2000" b="1" dirty="0"/>
                  <a:t>only one</a:t>
                </a:r>
                <a:r>
                  <a:rPr lang="en-US" altLang="zh-CN" sz="2000" dirty="0"/>
                  <a:t> authentication </a:t>
                </a:r>
                <a:r>
                  <a:rPr lang="en-US" altLang="zh-CN" sz="2000" dirty="0" smtClean="0"/>
                  <a:t>tag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K</a:t>
                </a:r>
                <a:r>
                  <a:rPr lang="en-US" altLang="zh-CN" sz="2000" dirty="0" smtClean="0"/>
                  <a:t>nown </a:t>
                </a:r>
                <a:r>
                  <a:rPr lang="en-US" altLang="zh-CN" sz="2000" dirty="0"/>
                  <a:t>message </a:t>
                </a:r>
                <a:r>
                  <a:rPr lang="en-US" altLang="zh-CN" sz="2000" dirty="0" smtClean="0"/>
                  <a:t>attacks (</a:t>
                </a:r>
                <a:r>
                  <a:rPr lang="en-US" altLang="zh-CN" sz="2000" b="1" dirty="0" smtClean="0"/>
                  <a:t>KMA</a:t>
                </a:r>
                <a:r>
                  <a:rPr lang="en-US" altLang="zh-CN" sz="2000" dirty="0" smtClean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Impersonation Attack: </a:t>
                </a:r>
                <a:r>
                  <a:rPr lang="en-US" altLang="zh-CN" sz="2000" dirty="0" smtClean="0"/>
                  <a:t>Charlie observes </a:t>
                </a:r>
                <a:r>
                  <a:rPr lang="en-US" altLang="zh-CN" sz="2000" b="1" dirty="0" smtClean="0"/>
                  <a:t>nothing</a:t>
                </a:r>
                <a:r>
                  <a:rPr lang="en-US" altLang="zh-CN" sz="2000" dirty="0" smtClean="0"/>
                  <a:t> and creates a pair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If Bob accepts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, then Charlie’s attack is successful.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Substitution </a:t>
                </a:r>
                <a:r>
                  <a:rPr lang="en-US" altLang="zh-CN" sz="2000" b="1" dirty="0"/>
                  <a:t>Attack: </a:t>
                </a:r>
                <a:r>
                  <a:rPr lang="en-US" altLang="zh-CN" sz="2000" dirty="0"/>
                  <a:t>Charlie </a:t>
                </a:r>
                <a:r>
                  <a:rPr lang="en-US" altLang="zh-CN" sz="2000" dirty="0" smtClean="0"/>
                  <a:t>observes a valid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and </a:t>
                </a:r>
                <a:r>
                  <a:rPr lang="en-US" altLang="zh-CN" sz="2000" dirty="0"/>
                  <a:t>creates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and Bob accepts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, then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Charlie’s attack is successful.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52736"/>
                <a:ext cx="9144000" cy="5152180"/>
              </a:xfrm>
              <a:prstGeom prst="rect">
                <a:avLst/>
              </a:prstGeom>
              <a:blipFill>
                <a:blip r:embed="rId2"/>
                <a:stretch>
                  <a:fillRect l="-1000" t="-118" b="-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27"/>
          <p:cNvCxnSpPr>
            <a:cxnSpLocks noChangeShapeType="1"/>
          </p:cNvCxnSpPr>
          <p:nvPr/>
        </p:nvCxnSpPr>
        <p:spPr bwMode="auto">
          <a:xfrm flipV="1">
            <a:off x="1536701" y="3153353"/>
            <a:ext cx="5485074" cy="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1781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254161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66800" y="366556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349748" y="3665560"/>
            <a:ext cx="5753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Tahoma" pitchFamily="34" charset="0"/>
              </a:rPr>
              <a:t>Bob</a:t>
            </a:r>
            <a:endParaRPr lang="en-US" dirty="0"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66673" y="2858881"/>
                <a:ext cx="1292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673" y="2858881"/>
                <a:ext cx="1292533" cy="276999"/>
              </a:xfrm>
              <a:prstGeom prst="rect">
                <a:avLst/>
              </a:prstGeom>
              <a:blipFill>
                <a:blip r:embed="rId5"/>
                <a:stretch>
                  <a:fillRect l="-2358" t="-2222" r="-613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03589" y="3881584"/>
                <a:ext cx="406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589" y="3881584"/>
                <a:ext cx="40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77910" y="3881584"/>
                <a:ext cx="406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910" y="3881584"/>
                <a:ext cx="4064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曲线连接符 44"/>
          <p:cNvCxnSpPr>
            <a:stCxn id="14" idx="0"/>
          </p:cNvCxnSpPr>
          <p:nvPr/>
        </p:nvCxnSpPr>
        <p:spPr>
          <a:xfrm rot="16200000" flipV="1">
            <a:off x="4377579" y="3120256"/>
            <a:ext cx="1031557" cy="11704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40942" y="4221240"/>
            <a:ext cx="8752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Charlie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490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Unconditionally Secure MACs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836712"/>
                <a:ext cx="9144000" cy="225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Deception Probability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:  T</a:t>
                </a:r>
                <a:r>
                  <a:rPr lang="en-US" altLang="zh-CN" sz="2400" dirty="0" smtClean="0"/>
                  <a:t>he </a:t>
                </a:r>
                <a:r>
                  <a:rPr lang="en-US" altLang="zh-CN" sz="2400" dirty="0"/>
                  <a:t>probability </a:t>
                </a:r>
                <a:r>
                  <a:rPr lang="en-US" altLang="zh-CN" sz="2400" dirty="0" smtClean="0"/>
                  <a:t>that </a:t>
                </a:r>
                <a:r>
                  <a:rPr lang="en-US" altLang="zh-CN" sz="2400" dirty="0"/>
                  <a:t>an adversary can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      create </a:t>
                </a:r>
                <a:r>
                  <a:rPr lang="en-US" altLang="zh-CN" sz="2400" dirty="0"/>
                  <a:t>a successful forgery after observing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/>
                  <a:t> valid </a:t>
                </a:r>
                <a:r>
                  <a:rPr lang="en-US" altLang="zh-CN" sz="2400" dirty="0" smtClean="0"/>
                  <a:t>message tag pairs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We always assume that Alice and Bob choose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uniformly from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/>
                  <a:t>impersonation attack;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dirty="0" smtClean="0"/>
                  <a:t>substitution attack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144000" cy="2253566"/>
              </a:xfrm>
              <a:prstGeom prst="rect">
                <a:avLst/>
              </a:prstGeom>
              <a:blipFill>
                <a:blip r:embed="rId2"/>
                <a:stretch>
                  <a:fillRect l="-1000" b="-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4273" y="3041601"/>
              <a:ext cx="288032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4732832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278185788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506109737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040216086"/>
                        </a:ext>
                      </a:extLst>
                    </a:gridCol>
                  </a:tblGrid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400" i="0" dirty="0" smtClean="0">
                                    <a:latin typeface="Cambria Math" panose="02040503050406030204" pitchFamily="18" charset="0"/>
                                  </a:rPr>
                                  <m:t>key</m:t>
                                </m:r>
                              </m:oMath>
                            </m:oMathPara>
                          </a14:m>
                          <a:endParaRPr lang="zh-CN" alt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0442343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983486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7245727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2614613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670302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159879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5534387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878555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07904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953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5258022"/>
                  </p:ext>
                </p:extLst>
              </p:nvPr>
            </p:nvGraphicFramePr>
            <p:xfrm>
              <a:off x="504273" y="3041601"/>
              <a:ext cx="288032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4732832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278185788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506109737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04021608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2000" r="-300000" b="-9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2000" r="-202542" b="-9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00" r="-100840" b="-9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2000" r="-1695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23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102000" r="-300000" b="-8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102000" r="-202542" b="-8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000" r="-100840" b="-8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102000" r="-1695" b="-8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9834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202000" r="-300000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202000" r="-202542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2000" r="-100840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202000" r="-1695" b="-7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72457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302000" r="-300000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302000" r="-202542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2000" r="-100840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302000" r="-1695" b="-6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6146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394118" r="-300000" b="-4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394118" r="-202542" b="-4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4118" r="-100840" b="-4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394118" r="-1695" b="-4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703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504000" r="-300000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504000" r="-202542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4000" r="-100840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504000" r="-1695" b="-4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1598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604000" r="-300000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604000" r="-202542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04000" r="-100840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604000" r="-1695" b="-3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343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704000" r="-30000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704000" r="-202542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04000" r="-10084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704000" r="-1695" b="-2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88785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804000" r="-30000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804000" r="-202542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04000" r="-10084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804000" r="-1695" b="-1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5079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904000" r="-300000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904000" r="-202542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04000" r="-100840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904000" r="-1695" b="-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9532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979454" y="6089601"/>
            <a:ext cx="21194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Authentication Matrix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530625" y="3046015"/>
                <a:ext cx="5217839" cy="262264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 secret key chosen by Alice and Bob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 pair chosen by Charlie in impersonation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Charlie’s success probability 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b="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)}|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=⋯=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en-US" altLang="zh-CN" dirty="0" smtClean="0"/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5" y="3046015"/>
                <a:ext cx="5217839" cy="2622641"/>
              </a:xfrm>
              <a:prstGeom prst="rect">
                <a:avLst/>
              </a:prstGeom>
              <a:blipFill>
                <a:blip r:embed="rId4"/>
                <a:stretch>
                  <a:fillRect l="-465" r="-233" b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5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Unconditionally Secure MACs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849834"/>
                <a:ext cx="9144000" cy="225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Deception Probability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:  T</a:t>
                </a:r>
                <a:r>
                  <a:rPr lang="en-US" altLang="zh-CN" sz="2400" dirty="0" smtClean="0"/>
                  <a:t>he </a:t>
                </a:r>
                <a:r>
                  <a:rPr lang="en-US" altLang="zh-CN" sz="2400" dirty="0"/>
                  <a:t>probability </a:t>
                </a:r>
                <a:r>
                  <a:rPr lang="en-US" altLang="zh-CN" sz="2400" dirty="0" smtClean="0"/>
                  <a:t>that </a:t>
                </a:r>
                <a:r>
                  <a:rPr lang="en-US" altLang="zh-CN" sz="2400" dirty="0"/>
                  <a:t>an adversary can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create </a:t>
                </a:r>
                <a:r>
                  <a:rPr lang="en-US" altLang="zh-CN" sz="2400" dirty="0"/>
                  <a:t>a successful forgery after observing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/>
                  <a:t> valid </a:t>
                </a:r>
                <a:r>
                  <a:rPr lang="en-US" altLang="zh-CN" sz="2400" dirty="0" smtClean="0"/>
                  <a:t>message tag pairs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We always assume that Alice and Bob choose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uniformly from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 smtClean="0"/>
                  <a:t>impersonation attack;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dirty="0" smtClean="0"/>
                  <a:t>substitution attack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49834"/>
                <a:ext cx="9144000" cy="2253566"/>
              </a:xfrm>
              <a:prstGeom prst="rect">
                <a:avLst/>
              </a:prstGeom>
              <a:blipFill>
                <a:blip r:embed="rId2"/>
                <a:stretch>
                  <a:fillRect l="-1000" b="-3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4273" y="3054723"/>
              <a:ext cx="288032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4732832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278185788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506109737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040216086"/>
                        </a:ext>
                      </a:extLst>
                    </a:gridCol>
                  </a:tblGrid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400" i="0" dirty="0" smtClean="0">
                                    <a:latin typeface="Cambria Math" panose="02040503050406030204" pitchFamily="18" charset="0"/>
                                  </a:rPr>
                                  <m:t>key</m:t>
                                </m:r>
                              </m:oMath>
                            </m:oMathPara>
                          </a14:m>
                          <a:endParaRPr lang="zh-CN" alt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0442343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983486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7245727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2614613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670302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159879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5534387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878555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07904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953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9826265"/>
                  </p:ext>
                </p:extLst>
              </p:nvPr>
            </p:nvGraphicFramePr>
            <p:xfrm>
              <a:off x="504273" y="3054723"/>
              <a:ext cx="288032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4732832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278185788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506109737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04021608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2000" r="-300000" b="-9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2000" r="-202542" b="-9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00" r="-100840" b="-9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2000" r="-1695" b="-9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23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102000" r="-300000" b="-8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102000" r="-202542" b="-8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000" r="-100840" b="-8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102000" r="-1695" b="-8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9834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202000" r="-300000" b="-7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202000" r="-202542" b="-7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2000" r="-100840" b="-7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202000" r="-1695" b="-7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72457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302000" r="-300000" b="-6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302000" r="-202542" b="-6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2000" r="-100840" b="-6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302000" r="-1695" b="-6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6146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394118" r="-300000" b="-49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394118" r="-202542" b="-49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4118" r="-100840" b="-49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394118" r="-1695" b="-4960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703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504000" r="-300000" b="-4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504000" r="-202542" b="-4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4000" r="-100840" b="-4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504000" r="-1695" b="-4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1598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604000" r="-300000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604000" r="-202542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04000" r="-100840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604000" r="-1695" b="-3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343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704000" r="-300000" b="-2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704000" r="-202542" b="-2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04000" r="-100840" b="-2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704000" r="-1695" b="-2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88785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804000" r="-300000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804000" r="-202542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04000" r="-100840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804000" r="-1695" b="-1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5079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904000" r="-300000" b="-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904000" r="-202542" b="-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04000" r="-100840" b="-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904000" r="-1695" b="-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9532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979454" y="6102723"/>
            <a:ext cx="21194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Authentication Matrix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530625" y="3059137"/>
                <a:ext cx="5585825" cy="33941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 secret key chosen by Alice and Bob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 pair observed by Charlie in substitution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dirty="0" smtClean="0"/>
                  <a:t>: the pair chosen by Charlie in substitution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Charlie’s success probability 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/>
                  <a:t>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=(0,0)</m:t>
                    </m:r>
                  </m:oMath>
                </a14:m>
                <a:r>
                  <a:rPr lang="en-US" altLang="zh-CN" dirty="0" smtClean="0"/>
                  <a:t> is observed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How to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dirty="0" smtClean="0"/>
                  <a:t>?</a:t>
                </a: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∈{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,(2,2)}</m:t>
                    </m:r>
                  </m:oMath>
                </a14:m>
                <a:endParaRPr lang="en-US" altLang="zh-CN" sz="1600" dirty="0" smtClean="0"/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any of the 6 choices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any of the 6 choices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5" y="3059137"/>
                <a:ext cx="5585825" cy="3394199"/>
              </a:xfrm>
              <a:prstGeom prst="rect">
                <a:avLst/>
              </a:prstGeom>
              <a:blipFill>
                <a:blip r:embed="rId4"/>
                <a:stretch>
                  <a:fillRect l="-435" t="-357" b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ame 2"/>
          <p:cNvSpPr/>
          <p:nvPr/>
        </p:nvSpPr>
        <p:spPr>
          <a:xfrm>
            <a:off x="489877" y="3349689"/>
            <a:ext cx="2898396" cy="31297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89877" y="4262615"/>
            <a:ext cx="2898396" cy="31297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89877" y="5174836"/>
            <a:ext cx="2898396" cy="31297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5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Unconditionally Secure MACs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08720"/>
                <a:ext cx="9144000" cy="547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𝐩𝐚𝐲𝐨𝐟𝐟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:  T</a:t>
                </a:r>
                <a:r>
                  <a:rPr lang="en-US" altLang="zh-CN" sz="2400" dirty="0" smtClean="0"/>
                  <a:t>he </a:t>
                </a:r>
                <a:r>
                  <a:rPr lang="en-US" altLang="zh-CN" sz="2400" dirty="0"/>
                  <a:t>probability </a:t>
                </a:r>
                <a:r>
                  <a:rPr lang="en-US" altLang="zh-CN" sz="2400" dirty="0" smtClean="0"/>
                  <a:t>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is valid,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𝐩𝐚𝐲𝐨𝐟𝐟</m:t>
                    </m:r>
                    <m:r>
                      <m:rPr>
                        <m:nor/>
                      </m:rP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zh-CN" altLang="en-US" sz="2000">
                        <a:latin typeface="Cambria Math" panose="02040503050406030204" pitchFamily="18" charset="0"/>
                      </a:rPr>
                      <m:t>)  =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sz="2000">
                        <a:latin typeface="Cambria Math" panose="02040503050406030204" pitchFamily="18" charset="0"/>
                      </a:rPr>
                      <m:t>Pr</m:t>
                    </m:r>
                    <m:r>
                      <m:rPr>
                        <m:nor/>
                      </m:rPr>
                      <a:rPr lang="zh-CN" altLang="en-US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000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}|</m:t>
                        </m:r>
                      </m:num>
                      <m:den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en-US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zh-CN" altLang="en-US" sz="2000" b="1">
                        <a:latin typeface="Cambria Math" panose="02040503050406030204" pitchFamily="18" charset="0"/>
                      </a:rPr>
                      <m:t>max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{</m:t>
                    </m:r>
                    <m:r>
                      <a:rPr lang="zh-CN" altLang="en-US" sz="2000" b="1" i="0">
                        <a:latin typeface="Cambria Math" panose="02040503050406030204" pitchFamily="18" charset="0"/>
                      </a:rPr>
                      <m:t>𝐩𝐚𝐲𝐨𝐟𝐟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𝒳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𝒴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00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𝐩𝐚𝐲𝐨𝐟𝐟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:  T</a:t>
                </a:r>
                <a:r>
                  <a:rPr lang="en-US" altLang="zh-CN" sz="2400" dirty="0"/>
                  <a:t>he </a:t>
                </a:r>
                <a:r>
                  <a:rPr lang="en-US" altLang="zh-CN" sz="2400" dirty="0" smtClean="0"/>
                  <a:t>conditional probability </a:t>
                </a:r>
                <a:r>
                  <a:rPr lang="en-US" altLang="zh-CN" sz="2400" dirty="0"/>
                  <a:t>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 smtClean="0"/>
                  <a:t>valid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given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is valid.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𝐩𝐚𝐲𝐨𝐟𝐟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zh-CN" sz="20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}|</m:t>
                        </m:r>
                      </m:num>
                      <m:den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𝒱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|{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𝒦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}|≥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1}</m:t>
                    </m:r>
                    <m:r>
                      <m:rPr>
                        <m:nor/>
                      </m:rPr>
                      <a:rPr lang="zh-CN" alt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𝒱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𝐩𝐚𝐲𝐨𝐟𝐟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476243"/>
              </a:xfrm>
              <a:prstGeom prst="rect">
                <a:avLst/>
              </a:prstGeom>
              <a:blipFill>
                <a:blip r:embed="rId2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5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Strongly Universal Hash Families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08720"/>
                <a:ext cx="9144000" cy="2322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 smtClean="0"/>
                  <a:t>: 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is an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-hash family. This hash family is strongly universal if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2322367"/>
              </a:xfrm>
              <a:prstGeom prst="rect">
                <a:avLst/>
              </a:prstGeom>
              <a:blipFill>
                <a:blip r:embed="rId2"/>
                <a:stretch>
                  <a:fillRect l="-1000" t="-262" b="-3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4273" y="3200345"/>
              <a:ext cx="288032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4732832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278185788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506109737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040216086"/>
                        </a:ext>
                      </a:extLst>
                    </a:gridCol>
                  </a:tblGrid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400" i="0" dirty="0" smtClean="0">
                                    <a:latin typeface="Cambria Math" panose="02040503050406030204" pitchFamily="18" charset="0"/>
                                  </a:rPr>
                                  <m:t>key</m:t>
                                </m:r>
                              </m:oMath>
                            </m:oMathPara>
                          </a14:m>
                          <a:endParaRPr lang="zh-CN" alt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0442343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983486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7245727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(0,2)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2614613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670302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159879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(1,2)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5534387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(2,0)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878555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(2,1)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07904"/>
                      </a:ext>
                    </a:extLst>
                  </a:tr>
                  <a:tr h="2304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(2,2)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953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3493639"/>
                  </p:ext>
                </p:extLst>
              </p:nvPr>
            </p:nvGraphicFramePr>
            <p:xfrm>
              <a:off x="504273" y="3200345"/>
              <a:ext cx="2880320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47328323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2278185788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506109737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04021608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2000" r="-300000" b="-9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2000" r="-202542" b="-9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00" r="-100840" b="-9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2000" r="-1695" b="-9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23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102000" r="-300000" b="-8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102000" r="-202542" b="-8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2000" r="-100840" b="-8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102000" r="-1695" b="-8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9834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202000" r="-300000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202000" r="-202542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2000" r="-100840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202000" r="-1695" b="-7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72457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302000" r="-300000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302000" r="-202542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2000" r="-100840" b="-6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302000" r="-1695" b="-6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6146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394118" r="-300000" b="-4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394118" r="-202542" b="-4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4118" r="-100840" b="-4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394118" r="-1695" b="-4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703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504000" r="-300000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504000" r="-202542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4000" r="-100840" b="-4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504000" r="-1695" b="-4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1598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604000" r="-300000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604000" r="-202542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04000" r="-100840" b="-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604000" r="-1695" b="-3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343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704000" r="-30000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704000" r="-202542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04000" r="-10084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704000" r="-1695" b="-2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88785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804000" r="-30000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804000" r="-202542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04000" r="-100840" b="-1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804000" r="-1695" b="-1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5079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0" t="-904000" r="-300000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695" t="-904000" r="-202542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04000" r="-100840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2542" t="-904000" r="-1695" b="-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9532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979454" y="6248345"/>
            <a:ext cx="21194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1" dirty="0" smtClean="0"/>
              <a:t>Authentication Matrix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30625" y="3203740"/>
                <a:ext cx="5177187" cy="15442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,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</a:t>
                </a:r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𝒴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is strongly universal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5" y="3203740"/>
                <a:ext cx="5177187" cy="1544269"/>
              </a:xfrm>
              <a:prstGeom prst="rect">
                <a:avLst/>
              </a:prstGeom>
              <a:blipFill>
                <a:blip r:embed="rId4"/>
                <a:stretch>
                  <a:fillRect l="-821" b="-5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30624" y="4888781"/>
                <a:ext cx="5177187" cy="1200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    is independent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zh-CN" altLang="en-US" sz="2000" dirty="0" smtClean="0">
                    <a:solidFill>
                      <a:schemeClr val="tx1"/>
                    </a:solidFill>
                  </a:rPr>
                  <a:t> 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24" y="4888781"/>
                <a:ext cx="5177187" cy="1200329"/>
              </a:xfrm>
              <a:prstGeom prst="rect">
                <a:avLst/>
              </a:prstGeom>
              <a:blipFill>
                <a:blip r:embed="rId5"/>
                <a:stretch>
                  <a:fillRect l="-821" b="-4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4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908720"/>
                <a:ext cx="9144000" cy="5667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LEMMA</a:t>
                </a:r>
                <a:r>
                  <a:rPr lang="en-US" altLang="zh-CN" sz="2400" dirty="0" smtClean="0"/>
                  <a:t>: 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is a strongly universal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-hash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family. Then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, we have that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000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𝒦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 smtClean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>
                    <a:solidFill>
                      <a:schemeClr val="tx2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solidFill>
                      <a:schemeClr val="tx2">
                        <a:lumMod val="5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sz="16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16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sz="16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16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1600" b="0" i="1" dirty="0" smtClean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16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2,0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6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667385"/>
              </a:xfrm>
              <a:prstGeom prst="rect">
                <a:avLst/>
              </a:prstGeom>
              <a:blipFill>
                <a:blip r:embed="rId3"/>
                <a:stretch>
                  <a:fillRect l="-1000" t="-108" r="-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48064" y="3879200"/>
              <a:ext cx="31683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473283235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27818578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6109737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040216086"/>
                        </a:ext>
                      </a:extLst>
                    </a:gridCol>
                  </a:tblGrid>
                  <a:tr h="1944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100" i="0" dirty="0" smtClean="0">
                                    <a:latin typeface="Cambria Math" panose="02040503050406030204" pitchFamily="18" charset="0"/>
                                  </a:rPr>
                                  <m:t>key</m:t>
                                </m:r>
                              </m:oMath>
                            </m:oMathPara>
                          </a14:m>
                          <a:endParaRPr lang="zh-CN" altLang="en-US" sz="11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0442343"/>
                      </a:ext>
                    </a:extLst>
                  </a:tr>
                  <a:tr h="1944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(0,0)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983486"/>
                      </a:ext>
                    </a:extLst>
                  </a:tr>
                  <a:tr h="1944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7245727"/>
                      </a:ext>
                    </a:extLst>
                  </a:tr>
                  <a:tr h="1944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(0,2)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2614613"/>
                      </a:ext>
                    </a:extLst>
                  </a:tr>
                  <a:tr h="1944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(1,0)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670302"/>
                      </a:ext>
                    </a:extLst>
                  </a:tr>
                  <a:tr h="1944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(1,1)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159879"/>
                      </a:ext>
                    </a:extLst>
                  </a:tr>
                  <a:tr h="1944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(1,2)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5534387"/>
                      </a:ext>
                    </a:extLst>
                  </a:tr>
                  <a:tr h="1944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(2,0)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878555"/>
                      </a:ext>
                    </a:extLst>
                  </a:tr>
                  <a:tr h="1944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(2,1)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07904"/>
                      </a:ext>
                    </a:extLst>
                  </a:tr>
                  <a:tr h="1944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(2,2)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953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835361"/>
                  </p:ext>
                </p:extLst>
              </p:nvPr>
            </p:nvGraphicFramePr>
            <p:xfrm>
              <a:off x="5148064" y="3879200"/>
              <a:ext cx="31683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2088">
                      <a:extLst>
                        <a:ext uri="{9D8B030D-6E8A-4147-A177-3AD203B41FA5}">
                          <a16:colId xmlns:a16="http://schemas.microsoft.com/office/drawing/2014/main" val="473283235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27818578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506109737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040216086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69" t="-2326" r="-302308" b="-8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326" r="-200000" b="-8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538" t="-2326" r="-101538" b="-895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538" t="-2326" r="-1538" b="-895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44234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69" t="-104762" r="-302308" b="-8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4762" r="-200000" b="-8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538" t="-104762" r="-101538" b="-8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538" t="-104762" r="-1538" b="-8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98348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69" t="-200000" r="-302308" b="-6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0000" r="-200000" b="-6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538" t="-200000" r="-101538" b="-6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538" t="-200000" r="-1538" b="-6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72457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69" t="-307143" r="-302308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7143" r="-200000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538" t="-307143" r="-101538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538" t="-307143" r="-1538" b="-6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61461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69" t="-397674" r="-30230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7674" r="-2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538" t="-397674" r="-10153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538" t="-397674" r="-153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67030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69" t="-497674" r="-30230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97674" r="-2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538" t="-497674" r="-10153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538" t="-497674" r="-1538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159879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69" t="-611905" r="-302308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11905" r="-20000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538" t="-611905" r="-101538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538" t="-611905" r="-1538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3438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69" t="-695349" r="-302308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95349" r="-200000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538" t="-695349" r="-101538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538" t="-695349" r="-1538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88785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69" t="-814286" r="-302308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14286" r="-20000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538" t="-814286" r="-101538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538" t="-814286" r="-1538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50790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69" t="-893023" r="-302308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93023" r="-200000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538" t="-893023" r="-101538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538" t="-893023" r="-1538" b="-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95326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83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2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0" y="1196752"/>
                <a:ext cx="9144000" cy="472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dirty="0" smtClean="0"/>
                  <a:t>: 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𝒳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altLang="zh-CN" sz="2400" dirty="0" smtClean="0"/>
                  <a:t> is a strongly universal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hash family.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𝐩𝐚𝐲𝐨𝐟𝐟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zh-CN" altLang="en-US" sz="20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zh-CN" altLang="en-US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𝐩𝐚𝐲𝐨𝐟𝐟</m:t>
                        </m:r>
                        <m:d>
                          <m:dPr>
                            <m:ctrlPr>
                              <a:rPr lang="zh-CN" altLang="en-US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</m:d>
                  </m:oMath>
                </a14:m>
                <a:endParaRPr lang="en-US" altLang="zh-CN" sz="2000" i="1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𝒦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000" i="1" dirty="0" smtClean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i="1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𝐩𝐚𝐲𝐨𝐟𝐟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}|</m:t>
                        </m:r>
                      </m:num>
                      <m:den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|{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)/(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𝒦</m:t>
                        </m:r>
                        <m: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𝒱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𝐩𝐚𝐲𝐨𝐟𝐟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sz="2000" i="1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96752"/>
                <a:ext cx="9144000" cy="4727384"/>
              </a:xfrm>
              <a:prstGeom prst="rect">
                <a:avLst/>
              </a:prstGeom>
              <a:blipFill>
                <a:blip r:embed="rId3"/>
                <a:stretch>
                  <a:fillRect l="-1000" t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830483" y="4571892"/>
                <a:ext cx="67762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483" y="4571892"/>
                <a:ext cx="677621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28184" y="5048240"/>
                <a:ext cx="67762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5048240"/>
                <a:ext cx="67762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99992" y="2494776"/>
                <a:ext cx="67762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494776"/>
                <a:ext cx="677621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12160" y="2924944"/>
                <a:ext cx="67762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924944"/>
                <a:ext cx="677621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74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438</Words>
  <Application>Microsoft Office PowerPoint</Application>
  <PresentationFormat>On-screen Show (4:3)</PresentationFormat>
  <Paragraphs>270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宋体</vt:lpstr>
      <vt:lpstr>Arial</vt:lpstr>
      <vt:lpstr>Calibri</vt:lpstr>
      <vt:lpstr>Cambria Math</vt:lpstr>
      <vt:lpstr>Tahoma</vt:lpstr>
      <vt:lpstr>Office 主题</vt:lpstr>
      <vt:lpstr>Applied Cryptography Pd_0,Pd_1, strong universal hash family</vt:lpstr>
      <vt:lpstr>Unconditionally Secure MACs</vt:lpstr>
      <vt:lpstr>Unconditionally Secure MACs</vt:lpstr>
      <vt:lpstr>Unconditionally Secure MACs</vt:lpstr>
      <vt:lpstr>Unconditionally Secure MACs</vt:lpstr>
      <vt:lpstr>PowerPoint Presentation</vt:lpstr>
      <vt:lpstr>Strongly Universal Hash Families</vt:lpstr>
      <vt:lpstr>Pd_0 and Pd_1</vt:lpstr>
      <vt:lpstr>Pd_0 and Pd_1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zhanglf</cp:lastModifiedBy>
  <cp:revision>726</cp:revision>
  <cp:lastPrinted>2020-10-28T02:03:01Z</cp:lastPrinted>
  <dcterms:modified xsi:type="dcterms:W3CDTF">2022-04-18T12:49:16Z</dcterms:modified>
</cp:coreProperties>
</file>