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0" r:id="rId2"/>
    <p:sldId id="381" r:id="rId3"/>
    <p:sldId id="382" r:id="rId4"/>
    <p:sldId id="383" r:id="rId5"/>
    <p:sldId id="384" r:id="rId6"/>
    <p:sldId id="356" r:id="rId7"/>
    <p:sldId id="358" r:id="rId8"/>
    <p:sldId id="359" r:id="rId9"/>
    <p:sldId id="360" r:id="rId10"/>
    <p:sldId id="355" r:id="rId11"/>
    <p:sldId id="362" r:id="rId12"/>
    <p:sldId id="364" r:id="rId13"/>
    <p:sldId id="363" r:id="rId14"/>
  </p:sldIdLst>
  <p:sldSz cx="9144000" cy="6858000" type="screen4x3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884" autoAdjust="0"/>
  </p:normalViewPr>
  <p:slideViewPr>
    <p:cSldViewPr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DC054-845A-4D23-99A1-1CBDCC461F7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1D7F3D-C027-4E9B-82EE-7A605FD4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98DDEC-F881-4D1D-9B1A-3FF4A3EA456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C205C-858F-4712-A335-CF92B8F23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0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9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2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9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9.png"/><Relationship Id="rId7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0.png"/><Relationship Id="rId10" Type="http://schemas.openxmlformats.org/officeDocument/2006/relationships/image" Target="../media/image8.png"/><Relationship Id="rId4" Type="http://schemas.openxmlformats.org/officeDocument/2006/relationships/image" Target="../media/image42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public-key cryptosystem, RSA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9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Modulo Arithmetic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"/>
              <p:cNvSpPr txBox="1"/>
              <p:nvPr/>
            </p:nvSpPr>
            <p:spPr>
              <a:xfrm>
                <a:off x="0" y="1052736"/>
                <a:ext cx="9144000" cy="5237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are integers,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is a positive integer.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CN" sz="2400" dirty="0"/>
                  <a:t>then we write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/>
                  <a:t>. Then there exist unique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Integers Modulo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={0,1,…,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/>
                  <a:t>. 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, we define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dirty="0" smtClean="0"/>
                  <a:t>an Abelian </a:t>
                </a:r>
                <a:r>
                  <a:rPr lang="en-US" altLang="zh-CN" sz="2400" b="1" dirty="0" smtClean="0"/>
                  <a:t>group;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,+,⋅)</m:t>
                    </m:r>
                  </m:oMath>
                </a14:m>
                <a:r>
                  <a:rPr lang="en-US" altLang="zh-CN" sz="2400" dirty="0"/>
                  <a:t> is a </a:t>
                </a:r>
                <a:r>
                  <a:rPr lang="en-US" altLang="zh-CN" sz="2400" b="1" dirty="0" smtClean="0"/>
                  <a:t>ring.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</a:rPr>
                  <a:t>: Closed, Associative,</a:t>
                </a: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 Additive </a:t>
                </a:r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</a:rPr>
                  <a:t>identity, </a:t>
                </a: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Additive </a:t>
                </a:r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</a:rPr>
                  <a:t>inverse, Commutative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>
                    <a:solidFill>
                      <a:schemeClr val="tx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: Closed, </a:t>
                </a:r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</a:rPr>
                  <a:t>Associative, </a:t>
                </a: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Multiplicative </a:t>
                </a:r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</a:rPr>
                  <a:t>identity, </a:t>
                </a:r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Commutative,</a:t>
                </a: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</a:rPr>
                  <a:t>Distributive</a:t>
                </a:r>
                <a:endParaRPr lang="en-US" altLang="zh-CN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5237588"/>
              </a:xfrm>
              <a:prstGeom prst="rect">
                <a:avLst/>
              </a:prstGeom>
              <a:blipFill>
                <a:blip r:embed="rId2"/>
                <a:stretch>
                  <a:fillRect l="-1000" t="-116" r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81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Modulo Arithmetic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"/>
              <p:cNvSpPr txBox="1"/>
              <p:nvPr/>
            </p:nvSpPr>
            <p:spPr>
              <a:xfrm>
                <a:off x="0" y="980728"/>
                <a:ext cx="9144000" cy="5391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/>
                  <a:t>The </a:t>
                </a:r>
                <a:r>
                  <a:rPr lang="en-US" altLang="zh-CN" sz="2400" b="1" dirty="0"/>
                  <a:t>multiplicative inverse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, denoted as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,  is an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/>
                  <a:t>: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has a multiplicative inverse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 iff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)=1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</a:t>
                </a:r>
                <a:r>
                  <a:rPr lang="en-US" altLang="zh-CN" sz="2400" dirty="0"/>
                  <a:t>: If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is prime, then any nonzero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/>
                  <a:t> is invertible.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 ring where every nonzero element is invertible is called a </a:t>
                </a:r>
                <a:r>
                  <a:rPr lang="en-US" altLang="zh-CN" sz="2000" b="1" dirty="0"/>
                  <a:t>field</a:t>
                </a:r>
                <a:r>
                  <a:rPr lang="en-US" altLang="zh-CN" sz="2000" dirty="0" smtClean="0"/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 err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2">
                        <a:lumMod val="50000"/>
                      </a:schemeClr>
                    </a:solidFill>
                  </a:rPr>
                  <a:t> is a field. </a:t>
                </a:r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Euler’s 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Phi </a:t>
                </a: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Euler’s Theorem</a:t>
                </a:r>
                <a:r>
                  <a:rPr lang="en-US" altLang="zh-CN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Let</a:t>
                </a:r>
                <a:r>
                  <a:rPr lang="en-US" altLang="zh-CN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for any integer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b="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b="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 smtClean="0"/>
                  <a:t>: Suppose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b="0" dirty="0" smtClean="0">
                    <a:solidFill>
                      <a:schemeClr val="tx1"/>
                    </a:solidFill>
                  </a:rPr>
                  <a:t> is a prime. Then there is an element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b="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tx1"/>
                    </a:solidFill>
                  </a:rPr>
                  <a:t>Such element is called a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primitive element modulo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20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391861"/>
              </a:xfrm>
              <a:prstGeom prst="rect">
                <a:avLst/>
              </a:prstGeom>
              <a:blipFill>
                <a:blip r:embed="rId2"/>
                <a:stretch>
                  <a:fillRect l="-1000" t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7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RSA Cryptosystem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"/>
              <p:cNvSpPr txBox="1"/>
              <p:nvPr/>
            </p:nvSpPr>
            <p:spPr>
              <a:xfrm>
                <a:off x="0" y="1017806"/>
                <a:ext cx="9144000" cy="5622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169200">
                  <a:lnSpc>
                    <a:spcPct val="120000"/>
                  </a:lnSpc>
                </a:pPr>
                <a:r>
                  <a:rPr lang="en-US" altLang="zh-CN" sz="2400" b="1" dirty="0" smtClean="0"/>
                  <a:t>CRYPTOSYSTEM 6.1 </a:t>
                </a:r>
                <a:r>
                  <a:rPr lang="en-US" altLang="zh-CN" sz="2400" dirty="0" smtClean="0"/>
                  <a:t>(RSA Cryptosyste</a:t>
                </a:r>
                <a:r>
                  <a:rPr lang="en-US" altLang="zh-CN" sz="2400" dirty="0"/>
                  <a:t>m</a:t>
                </a:r>
                <a:r>
                  <a:rPr lang="en-US" altLang="zh-CN" sz="2400" dirty="0" smtClean="0"/>
                  <a:t>) </a:t>
                </a:r>
                <a:endParaRPr lang="en-US" altLang="zh-CN" sz="2400" dirty="0"/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nn-NO" altLang="zh-CN" sz="2000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nn-NO" altLang="zh-CN" sz="2000" dirty="0" smtClean="0"/>
                  <a:t> is the product of two primes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nn-NO" altLang="zh-CN" sz="2000" dirty="0" smtClean="0"/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))}</m:t>
                    </m:r>
                  </m:oMath>
                </a14:m>
                <a:endParaRPr lang="nn-NO" altLang="zh-CN" sz="2000" dirty="0"/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nn-NO" altLang="zh-CN" sz="2000" b="1" dirty="0"/>
                  <a:t>Encryption:</a:t>
                </a:r>
                <a:r>
                  <a:rPr lang="nn-NO" altLang="zh-CN" sz="2000" dirty="0"/>
                  <a:t> For every </a:t>
                </a:r>
                <a14:m>
                  <m:oMath xmlns:m="http://schemas.openxmlformats.org/officeDocument/2006/math"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nn-NO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nn-NO" altLang="zh-CN" sz="2000" dirty="0"/>
                  <a:t>, 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288000"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da-DK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i="1" dirty="0">
                  <a:solidFill>
                    <a:srgbClr val="C00000"/>
                  </a:solidFill>
                </a:endParaRPr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nn-NO" altLang="zh-CN" sz="2000" b="1" dirty="0"/>
                  <a:t>Decryption: </a:t>
                </a:r>
                <a:r>
                  <a:rPr lang="nn-NO" altLang="zh-CN" sz="2000" dirty="0"/>
                  <a:t>For every </a:t>
                </a:r>
                <a14:m>
                  <m:oMath xmlns:m="http://schemas.openxmlformats.org/officeDocument/2006/math"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nn-NO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nn-NO" altLang="zh-CN" sz="2000" dirty="0"/>
                  <a:t>, 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288000"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indent="-169200">
                  <a:lnSpc>
                    <a:spcPct val="120000"/>
                  </a:lnSpc>
                </a:pPr>
                <a:r>
                  <a:rPr lang="en-US" altLang="zh-CN" sz="2400" b="1" dirty="0"/>
                  <a:t>Correctness: </a:t>
                </a:r>
                <a:r>
                  <a:rPr lang="en-US" altLang="zh-CN" sz="2400" dirty="0"/>
                  <a:t> 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/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tx2">
                        <a:lumMod val="50000"/>
                      </a:schemeClr>
                    </a:solidFill>
                  </a:rPr>
                  <a:t>When</a:t>
                </a:r>
                <a:r>
                  <a:rPr lang="en-US" altLang="zh-CN" sz="2000" b="0" i="1" dirty="0" smtClean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n-NO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000" b="0" i="1" dirty="0" smtClean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088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i="1" dirty="0" smtClean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088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for some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000" i="1" dirty="0" smtClean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088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 smtClean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5200"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tx2">
                        <a:lumMod val="50000"/>
                      </a:schemeClr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 smtClean="0">
                    <a:solidFill>
                      <a:schemeClr val="tx2">
                        <a:lumMod val="50000"/>
                      </a:schemeClr>
                    </a:solidFill>
                  </a:rPr>
                  <a:t>                    </a:t>
                </a:r>
              </a:p>
              <a:p>
                <a:pPr marL="745200"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tx2">
                        <a:lumMod val="50000"/>
                      </a:schemeClr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7806"/>
                <a:ext cx="9144000" cy="5622501"/>
              </a:xfrm>
              <a:prstGeom prst="rect">
                <a:avLst/>
              </a:prstGeom>
              <a:blipFill>
                <a:blip r:embed="rId2"/>
                <a:stretch>
                  <a:fillRect l="-1000" t="-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70413" y="4221088"/>
                <a:ext cx="3346003" cy="1082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altLang="zh-CN" sz="2000" b="1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\</m:t>
                    </m:r>
                    <m:sSubSup>
                      <m:sSubSupPr>
                        <m:ctrlPr>
                          <a:rPr lang="en-US" altLang="zh-CN" sz="2000" b="1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n-NO" altLang="zh-CN" sz="2000" b="1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1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: exercise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b="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en-US" sz="20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413" y="4221088"/>
                <a:ext cx="3346003" cy="1082604"/>
              </a:xfrm>
              <a:prstGeom prst="rect">
                <a:avLst/>
              </a:prstGeom>
              <a:blipFill>
                <a:blip r:embed="rId3"/>
                <a:stretch>
                  <a:fillRect l="-4554" t="-3933" b="-1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82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Construction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412776"/>
                <a:ext cx="9144000" cy="4118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 smtClean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 smtClean="0"/>
                  <a:t> be a prime.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with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.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400" dirty="0" smtClean="0"/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a strongly universal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-hash family.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, count the number of key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s.t.</a:t>
                </a:r>
                <a:endParaRPr lang="en-US" altLang="zh-CN" sz="20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The number of such key is 1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′)/(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′)/(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i="1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hash family is a strongly universal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-hash family</a:t>
                </a:r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2776"/>
                <a:ext cx="9144000" cy="4118884"/>
              </a:xfrm>
              <a:prstGeom prst="rect">
                <a:avLst/>
              </a:prstGeom>
              <a:blipFill>
                <a:blip r:embed="rId2"/>
                <a:stretch>
                  <a:fillRect l="-1000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915816" y="3222212"/>
                <a:ext cx="1872208" cy="882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222212"/>
                <a:ext cx="1872208" cy="882549"/>
              </a:xfrm>
              <a:prstGeom prst="rect">
                <a:avLst/>
              </a:prstGeom>
              <a:blipFill>
                <a:blip r:embed="rId3"/>
                <a:stretch>
                  <a:fillRect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04048" y="3231448"/>
                <a:ext cx="1872208" cy="805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231448"/>
                <a:ext cx="1872208" cy="805605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02081" y="4727005"/>
                <a:ext cx="13701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𝒦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081" y="4727005"/>
                <a:ext cx="1370119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27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Optimality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"/>
              <p:cNvSpPr txBox="1"/>
              <p:nvPr/>
            </p:nvSpPr>
            <p:spPr>
              <a:xfrm>
                <a:off x="0" y="1052736"/>
                <a:ext cx="9144000" cy="452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THEOREM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: Suppose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𝒳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𝒴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-hash family. Then 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i="1" dirty="0" smtClean="0">
                    <a:solidFill>
                      <a:schemeClr val="tx1"/>
                    </a:solidFill>
                  </a:rPr>
                  <a:t>.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iff</a:t>
                </a:r>
                <a:r>
                  <a:rPr lang="en-US" altLang="zh-CN" sz="2400" dirty="0" smtClean="0"/>
                  <a:t> 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𝒦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𝒦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sub>
                      <m:sup/>
                      <m:e>
                        <m:r>
                          <a:rPr lang="en-US" altLang="zh-CN" sz="2000" b="1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𝐩𝐚𝐲𝐨𝐟𝐟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𝓚</m:t>
                            </m:r>
                            <m: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𝐩𝐚𝐲𝐨𝐟𝐟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.</a:t>
                </a:r>
                <a:endParaRPr lang="en-US" altLang="zh-CN" sz="2400" b="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</a:t>
                </a:r>
                <a:r>
                  <a:rPr lang="en-US" altLang="zh-CN" sz="2400" dirty="0"/>
                  <a:t>: Suppose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𝒳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CN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-hash family. Then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i="1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iff the hash family is strongly universal.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sub>
                      <m:sup/>
                      <m:e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𝐩𝐚𝐲𝐨𝐟𝐟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en-US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|{</m:t>
                            </m:r>
                            <m:r>
                              <a:rPr lang="zh-CN" altLang="en-US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}|</m:t>
                            </m:r>
                          </m:num>
                          <m:den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|{</m:t>
                            </m:r>
                            <m:r>
                              <a:rPr lang="zh-CN" altLang="en-US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4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}|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400" dirty="0" smtClean="0"/>
                  <a:t>   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b="0" dirty="0" smtClean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zh-CN" altLang="en-US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}|</m:t>
                        </m:r>
                      </m:num>
                      <m:den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zh-CN" altLang="en-US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4521302"/>
              </a:xfrm>
              <a:prstGeom prst="rect">
                <a:avLst/>
              </a:prstGeom>
              <a:blipFill>
                <a:blip r:embed="rId2"/>
                <a:stretch>
                  <a:fillRect l="-1000" t="-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2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Optimality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"/>
              <p:cNvSpPr txBox="1"/>
              <p:nvPr/>
            </p:nvSpPr>
            <p:spPr>
              <a:xfrm>
                <a:off x="0" y="1340768"/>
                <a:ext cx="9144000" cy="4432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 are fixed</a:t>
                </a:r>
                <a:r>
                  <a:rPr lang="en-US" altLang="zh-CN" sz="24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𝐩𝐚𝐲𝐨𝐟𝐟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 for a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′≠</m:t>
                    </m:r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4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0" dirty="0" smtClean="0">
                    <a:solidFill>
                      <a:schemeClr val="tx2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24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i="1" dirty="0" smtClean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altLang="zh-CN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we have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𝒦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}|</m:t>
                          </m:r>
                        </m:num>
                        <m:den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𝒦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}|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𝒦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}|</m:t>
                          </m:r>
                        </m:num>
                        <m:den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𝒦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zh-CN" altLang="en-US" sz="2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}|</m:t>
                          </m:r>
                        </m:den>
                      </m:f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zh-CN" altLang="en-US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𝒦</m:t>
                    </m:r>
                    <m:r>
                      <a:rPr lang="zh-CN" alt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zh-CN" alt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}|</m:t>
                    </m:r>
                  </m:oMath>
                </a14:m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is a constant, independent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zh-CN" altLang="en-US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zh-CN" altLang="en-US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zh-CN" altLang="en-US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altLang="zh-CN" sz="2000" i="1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zh-CN" altLang="en-US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zh-CN" altLang="en-US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zh-CN" altLang="en-US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i="1" dirty="0"/>
              </a:p>
            </p:txBody>
          </p:sp>
        </mc:Choice>
        <mc:Fallback xmlns="">
          <p:sp>
            <p:nvSpPr>
              <p:cNvPr id="1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0768"/>
                <a:ext cx="9144000" cy="4432111"/>
              </a:xfrm>
              <a:prstGeom prst="rect">
                <a:avLst/>
              </a:prstGeom>
              <a:blipFill>
                <a:blip r:embed="rId2"/>
                <a:stretch>
                  <a:fillRect t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24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6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Secret-Key Cryptosystem</a:t>
            </a:r>
            <a:endParaRPr lang="en-US" dirty="0">
              <a:latin typeface="+mn-lt"/>
            </a:endParaRPr>
          </a:p>
        </p:txBody>
      </p:sp>
      <p:sp>
        <p:nvSpPr>
          <p:cNvPr id="26" name="矩形 3"/>
          <p:cNvSpPr/>
          <p:nvPr/>
        </p:nvSpPr>
        <p:spPr>
          <a:xfrm>
            <a:off x="767440" y="2109055"/>
            <a:ext cx="1230085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Alice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矩形 4"/>
          <p:cNvSpPr/>
          <p:nvPr/>
        </p:nvSpPr>
        <p:spPr>
          <a:xfrm>
            <a:off x="2584267" y="2100891"/>
            <a:ext cx="1230085" cy="4316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encrypter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矩形 5"/>
          <p:cNvSpPr/>
          <p:nvPr/>
        </p:nvSpPr>
        <p:spPr>
          <a:xfrm>
            <a:off x="5269773" y="2109055"/>
            <a:ext cx="1230085" cy="4316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decrypter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9" name="矩形 8"/>
          <p:cNvSpPr/>
          <p:nvPr/>
        </p:nvSpPr>
        <p:spPr>
          <a:xfrm>
            <a:off x="7086601" y="2109055"/>
            <a:ext cx="1230085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Bob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矩形 9"/>
          <p:cNvSpPr/>
          <p:nvPr/>
        </p:nvSpPr>
        <p:spPr>
          <a:xfrm>
            <a:off x="3726314" y="3091493"/>
            <a:ext cx="1651231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secure channel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1" name="矩形 10"/>
          <p:cNvSpPr/>
          <p:nvPr/>
        </p:nvSpPr>
        <p:spPr>
          <a:xfrm>
            <a:off x="2584266" y="4095702"/>
            <a:ext cx="1230085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key source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2" name="矩形 11"/>
          <p:cNvSpPr/>
          <p:nvPr/>
        </p:nvSpPr>
        <p:spPr>
          <a:xfrm>
            <a:off x="3886202" y="1107567"/>
            <a:ext cx="1230085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Charlie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3" name="直接箭头连接符 12"/>
          <p:cNvCxnSpPr>
            <a:stCxn id="26" idx="3"/>
            <a:endCxn id="27" idx="1"/>
          </p:cNvCxnSpPr>
          <p:nvPr/>
        </p:nvCxnSpPr>
        <p:spPr>
          <a:xfrm flipV="1">
            <a:off x="1997525" y="2316699"/>
            <a:ext cx="586742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13"/>
          <p:cNvCxnSpPr/>
          <p:nvPr/>
        </p:nvCxnSpPr>
        <p:spPr>
          <a:xfrm flipV="1">
            <a:off x="3814351" y="2308533"/>
            <a:ext cx="1455420" cy="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14"/>
          <p:cNvCxnSpPr>
            <a:stCxn id="28" idx="3"/>
            <a:endCxn id="29" idx="1"/>
          </p:cNvCxnSpPr>
          <p:nvPr/>
        </p:nvCxnSpPr>
        <p:spPr>
          <a:xfrm>
            <a:off x="6499858" y="2324863"/>
            <a:ext cx="58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15"/>
          <p:cNvCxnSpPr>
            <a:endCxn id="32" idx="2"/>
          </p:cNvCxnSpPr>
          <p:nvPr/>
        </p:nvCxnSpPr>
        <p:spPr>
          <a:xfrm flipV="1">
            <a:off x="4501244" y="1539182"/>
            <a:ext cx="1" cy="76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16"/>
          <p:cNvCxnSpPr>
            <a:stCxn id="31" idx="0"/>
            <a:endCxn id="27" idx="2"/>
          </p:cNvCxnSpPr>
          <p:nvPr/>
        </p:nvCxnSpPr>
        <p:spPr>
          <a:xfrm flipV="1">
            <a:off x="3199309" y="2532506"/>
            <a:ext cx="1" cy="156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17"/>
          <p:cNvCxnSpPr/>
          <p:nvPr/>
        </p:nvCxnSpPr>
        <p:spPr>
          <a:xfrm>
            <a:off x="3199308" y="3307201"/>
            <a:ext cx="527006" cy="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18"/>
          <p:cNvCxnSpPr>
            <a:stCxn id="30" idx="3"/>
            <a:endCxn id="28" idx="2"/>
          </p:cNvCxnSpPr>
          <p:nvPr/>
        </p:nvCxnSpPr>
        <p:spPr>
          <a:xfrm flipV="1">
            <a:off x="5377545" y="2540670"/>
            <a:ext cx="507271" cy="766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19"/>
              <p:cNvSpPr txBox="1"/>
              <p:nvPr/>
            </p:nvSpPr>
            <p:spPr>
              <a:xfrm>
                <a:off x="2148870" y="1910988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70" y="1910988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20"/>
              <p:cNvSpPr txBox="1"/>
              <p:nvPr/>
            </p:nvSpPr>
            <p:spPr>
              <a:xfrm>
                <a:off x="6655038" y="1910988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38" y="1910988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21"/>
              <p:cNvSpPr txBox="1"/>
              <p:nvPr/>
            </p:nvSpPr>
            <p:spPr>
              <a:xfrm>
                <a:off x="4013367" y="1906872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67" y="1906872"/>
                <a:ext cx="369781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22"/>
              <p:cNvSpPr txBox="1"/>
              <p:nvPr/>
            </p:nvSpPr>
            <p:spPr>
              <a:xfrm>
                <a:off x="2894416" y="3424169"/>
                <a:ext cx="404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16" y="3424169"/>
                <a:ext cx="4048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1"/>
              <p:cNvSpPr txBox="1"/>
              <p:nvPr/>
            </p:nvSpPr>
            <p:spPr>
              <a:xfrm>
                <a:off x="0" y="4536828"/>
                <a:ext cx="9144000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Alice and Bob have to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secretly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choose </a:t>
                </a:r>
                <a:r>
                  <a:rPr lang="en-US" altLang="zh-CN" sz="2400" dirty="0"/>
                  <a:t>the key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Or the key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is chosen by one party and then transmitted to the other party via a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secure</a:t>
                </a:r>
                <a:r>
                  <a:rPr lang="en-US" altLang="zh-CN" sz="2000" dirty="0"/>
                  <a:t> (confidential + authenticated) channel. </a:t>
                </a:r>
              </a:p>
            </p:txBody>
          </p:sp>
        </mc:Choice>
        <mc:Fallback xmlns="">
          <p:sp>
            <p:nvSpPr>
              <p:cNvPr id="44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6828"/>
                <a:ext cx="9144000" cy="1274195"/>
              </a:xfrm>
              <a:prstGeom prst="rect">
                <a:avLst/>
              </a:prstGeom>
              <a:blipFill>
                <a:blip r:embed="rId6"/>
                <a:stretch>
                  <a:fillRect t="-478" b="-5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9"/>
          <p:cNvSpPr/>
          <p:nvPr/>
        </p:nvSpPr>
        <p:spPr>
          <a:xfrm>
            <a:off x="3726314" y="3091493"/>
            <a:ext cx="1651231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secure channel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22"/>
              <p:cNvSpPr txBox="1"/>
              <p:nvPr/>
            </p:nvSpPr>
            <p:spPr>
              <a:xfrm>
                <a:off x="2894416" y="2547970"/>
                <a:ext cx="404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16" y="2547970"/>
                <a:ext cx="4048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22"/>
              <p:cNvSpPr txBox="1"/>
              <p:nvPr/>
            </p:nvSpPr>
            <p:spPr>
              <a:xfrm>
                <a:off x="5480224" y="2547970"/>
                <a:ext cx="404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224" y="2547970"/>
                <a:ext cx="4048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0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Secret-Key Cryptosystem</a:t>
            </a:r>
            <a:endParaRPr lang="en-US" dirty="0">
              <a:latin typeface="+mn-lt"/>
            </a:endParaRPr>
          </a:p>
        </p:txBody>
      </p:sp>
      <p:sp>
        <p:nvSpPr>
          <p:cNvPr id="26" name="矩形 3"/>
          <p:cNvSpPr/>
          <p:nvPr/>
        </p:nvSpPr>
        <p:spPr>
          <a:xfrm>
            <a:off x="767440" y="2109055"/>
            <a:ext cx="1230085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Alice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矩形 4"/>
          <p:cNvSpPr/>
          <p:nvPr/>
        </p:nvSpPr>
        <p:spPr>
          <a:xfrm>
            <a:off x="2584267" y="2100891"/>
            <a:ext cx="1230085" cy="4316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encrypter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矩形 5"/>
          <p:cNvSpPr/>
          <p:nvPr/>
        </p:nvSpPr>
        <p:spPr>
          <a:xfrm>
            <a:off x="5269773" y="2109055"/>
            <a:ext cx="1230085" cy="4316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decrypter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9" name="矩形 8"/>
          <p:cNvSpPr/>
          <p:nvPr/>
        </p:nvSpPr>
        <p:spPr>
          <a:xfrm>
            <a:off x="7086601" y="2109055"/>
            <a:ext cx="1230085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Bob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矩形 9"/>
          <p:cNvSpPr/>
          <p:nvPr/>
        </p:nvSpPr>
        <p:spPr>
          <a:xfrm>
            <a:off x="3726314" y="3091493"/>
            <a:ext cx="1651231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secure channel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2" name="矩形 11"/>
          <p:cNvSpPr/>
          <p:nvPr/>
        </p:nvSpPr>
        <p:spPr>
          <a:xfrm>
            <a:off x="3886202" y="1107567"/>
            <a:ext cx="1230085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Charlie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3" name="直接箭头连接符 12"/>
          <p:cNvCxnSpPr>
            <a:stCxn id="26" idx="3"/>
            <a:endCxn id="27" idx="1"/>
          </p:cNvCxnSpPr>
          <p:nvPr/>
        </p:nvCxnSpPr>
        <p:spPr>
          <a:xfrm flipV="1">
            <a:off x="1997525" y="2316699"/>
            <a:ext cx="586742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13"/>
          <p:cNvCxnSpPr/>
          <p:nvPr/>
        </p:nvCxnSpPr>
        <p:spPr>
          <a:xfrm flipV="1">
            <a:off x="3814351" y="2308533"/>
            <a:ext cx="1455420" cy="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14"/>
          <p:cNvCxnSpPr>
            <a:stCxn id="28" idx="3"/>
            <a:endCxn id="29" idx="1"/>
          </p:cNvCxnSpPr>
          <p:nvPr/>
        </p:nvCxnSpPr>
        <p:spPr>
          <a:xfrm>
            <a:off x="6499858" y="2324863"/>
            <a:ext cx="58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15"/>
          <p:cNvCxnSpPr>
            <a:endCxn id="32" idx="2"/>
          </p:cNvCxnSpPr>
          <p:nvPr/>
        </p:nvCxnSpPr>
        <p:spPr>
          <a:xfrm flipV="1">
            <a:off x="4501244" y="1539182"/>
            <a:ext cx="1" cy="76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19"/>
              <p:cNvSpPr txBox="1"/>
              <p:nvPr/>
            </p:nvSpPr>
            <p:spPr>
              <a:xfrm>
                <a:off x="2148870" y="1910988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70" y="1910988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20"/>
              <p:cNvSpPr txBox="1"/>
              <p:nvPr/>
            </p:nvSpPr>
            <p:spPr>
              <a:xfrm>
                <a:off x="6655038" y="1910988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38" y="1910988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21"/>
              <p:cNvSpPr txBox="1"/>
              <p:nvPr/>
            </p:nvSpPr>
            <p:spPr>
              <a:xfrm>
                <a:off x="4013367" y="1906872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67" y="1906872"/>
                <a:ext cx="369781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1"/>
              <p:cNvSpPr txBox="1"/>
              <p:nvPr/>
            </p:nvSpPr>
            <p:spPr>
              <a:xfrm>
                <a:off x="0" y="4536828"/>
                <a:ext cx="9144000" cy="179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Alice and Bob have to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secretly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choose </a:t>
                </a:r>
                <a:r>
                  <a:rPr lang="en-US" altLang="zh-CN" sz="2400" dirty="0"/>
                  <a:t>the key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Or the key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 smtClean="0"/>
                  <a:t> is chosen by one party and then transmitted to the other party via a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secure</a:t>
                </a:r>
                <a:r>
                  <a:rPr lang="en-US" altLang="zh-CN" sz="2000" dirty="0" smtClean="0"/>
                  <a:t> (confidential + authenticated) channel.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If there are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parties,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dirty="0" smtClean="0"/>
                  <a:t> secret keys are needed.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4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6828"/>
                <a:ext cx="9144000" cy="1795748"/>
              </a:xfrm>
              <a:prstGeom prst="rect">
                <a:avLst/>
              </a:prstGeom>
              <a:blipFill>
                <a:blip r:embed="rId5"/>
                <a:stretch>
                  <a:fillRect t="-339"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9"/>
          <p:cNvSpPr/>
          <p:nvPr/>
        </p:nvSpPr>
        <p:spPr>
          <a:xfrm>
            <a:off x="3726314" y="3091493"/>
            <a:ext cx="1651231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secure channel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59" name="矩形 10"/>
          <p:cNvSpPr/>
          <p:nvPr/>
        </p:nvSpPr>
        <p:spPr>
          <a:xfrm>
            <a:off x="5266252" y="4095702"/>
            <a:ext cx="1230085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key source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60" name="直接箭头连接符 16"/>
          <p:cNvCxnSpPr>
            <a:stCxn id="59" idx="0"/>
          </p:cNvCxnSpPr>
          <p:nvPr/>
        </p:nvCxnSpPr>
        <p:spPr>
          <a:xfrm flipV="1">
            <a:off x="5881295" y="2532506"/>
            <a:ext cx="1" cy="156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22"/>
              <p:cNvSpPr txBox="1"/>
              <p:nvPr/>
            </p:nvSpPr>
            <p:spPr>
              <a:xfrm>
                <a:off x="5489632" y="3424169"/>
                <a:ext cx="404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632" y="3424169"/>
                <a:ext cx="4048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17"/>
          <p:cNvCxnSpPr/>
          <p:nvPr/>
        </p:nvCxnSpPr>
        <p:spPr>
          <a:xfrm rot="10800000">
            <a:off x="5359610" y="3305304"/>
            <a:ext cx="527006" cy="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18"/>
          <p:cNvCxnSpPr/>
          <p:nvPr/>
        </p:nvCxnSpPr>
        <p:spPr>
          <a:xfrm rot="10800000">
            <a:off x="3199310" y="2532507"/>
            <a:ext cx="527004" cy="774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22"/>
              <p:cNvSpPr txBox="1"/>
              <p:nvPr/>
            </p:nvSpPr>
            <p:spPr>
              <a:xfrm>
                <a:off x="2894416" y="2547970"/>
                <a:ext cx="404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16" y="2547970"/>
                <a:ext cx="4048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22"/>
              <p:cNvSpPr txBox="1"/>
              <p:nvPr/>
            </p:nvSpPr>
            <p:spPr>
              <a:xfrm>
                <a:off x="5480224" y="2547970"/>
                <a:ext cx="404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224" y="2547970"/>
                <a:ext cx="4048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42201" y="3861048"/>
                <a:ext cx="3999108" cy="615553"/>
              </a:xfrm>
              <a:prstGeom prst="rect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The security of the system is based on</a:t>
                </a:r>
              </a:p>
              <a:p>
                <a:r>
                  <a:rPr lang="en-US" altLang="zh-CN" sz="2000" dirty="0" smtClean="0"/>
                  <a:t>the secrecy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01" y="3861048"/>
                <a:ext cx="3999108" cy="615553"/>
              </a:xfrm>
              <a:prstGeom prst="rect">
                <a:avLst/>
              </a:prstGeom>
              <a:blipFill>
                <a:blip r:embed="rId9"/>
                <a:stretch>
                  <a:fillRect l="-3647" t="-11650" r="-1824" b="-23301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1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Public-Key Cryptosystem</a:t>
            </a:r>
            <a:endParaRPr lang="en-US" dirty="0">
              <a:latin typeface="+mn-lt"/>
            </a:endParaRPr>
          </a:p>
        </p:txBody>
      </p:sp>
      <p:sp>
        <p:nvSpPr>
          <p:cNvPr id="26" name="矩形 3"/>
          <p:cNvSpPr/>
          <p:nvPr/>
        </p:nvSpPr>
        <p:spPr>
          <a:xfrm>
            <a:off x="767440" y="2109055"/>
            <a:ext cx="1230085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Alice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矩形 4"/>
          <p:cNvSpPr/>
          <p:nvPr/>
        </p:nvSpPr>
        <p:spPr>
          <a:xfrm>
            <a:off x="2584267" y="2100891"/>
            <a:ext cx="1230085" cy="4316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encrypter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矩形 5"/>
          <p:cNvSpPr/>
          <p:nvPr/>
        </p:nvSpPr>
        <p:spPr>
          <a:xfrm>
            <a:off x="5269773" y="2109055"/>
            <a:ext cx="1230085" cy="4316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decrypter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9" name="矩形 8"/>
          <p:cNvSpPr/>
          <p:nvPr/>
        </p:nvSpPr>
        <p:spPr>
          <a:xfrm>
            <a:off x="7086601" y="2109055"/>
            <a:ext cx="1230085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Bob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2" name="矩形 11"/>
          <p:cNvSpPr/>
          <p:nvPr/>
        </p:nvSpPr>
        <p:spPr>
          <a:xfrm>
            <a:off x="3886202" y="1107567"/>
            <a:ext cx="1230085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Charlie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3" name="直接箭头连接符 12"/>
          <p:cNvCxnSpPr>
            <a:stCxn id="26" idx="3"/>
            <a:endCxn id="27" idx="1"/>
          </p:cNvCxnSpPr>
          <p:nvPr/>
        </p:nvCxnSpPr>
        <p:spPr>
          <a:xfrm flipV="1">
            <a:off x="1997525" y="2316699"/>
            <a:ext cx="586742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13"/>
          <p:cNvCxnSpPr/>
          <p:nvPr/>
        </p:nvCxnSpPr>
        <p:spPr>
          <a:xfrm flipV="1">
            <a:off x="3814351" y="2308533"/>
            <a:ext cx="1455420" cy="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14"/>
          <p:cNvCxnSpPr>
            <a:stCxn id="28" idx="3"/>
            <a:endCxn id="29" idx="1"/>
          </p:cNvCxnSpPr>
          <p:nvPr/>
        </p:nvCxnSpPr>
        <p:spPr>
          <a:xfrm>
            <a:off x="6499858" y="2324863"/>
            <a:ext cx="58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15"/>
          <p:cNvCxnSpPr>
            <a:endCxn id="32" idx="2"/>
          </p:cNvCxnSpPr>
          <p:nvPr/>
        </p:nvCxnSpPr>
        <p:spPr>
          <a:xfrm flipV="1">
            <a:off x="4501244" y="1539182"/>
            <a:ext cx="1" cy="76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19"/>
              <p:cNvSpPr txBox="1"/>
              <p:nvPr/>
            </p:nvSpPr>
            <p:spPr>
              <a:xfrm>
                <a:off x="2148870" y="1910988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70" y="1910988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20"/>
              <p:cNvSpPr txBox="1"/>
              <p:nvPr/>
            </p:nvSpPr>
            <p:spPr>
              <a:xfrm>
                <a:off x="6655038" y="1910988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38" y="1910988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21"/>
              <p:cNvSpPr txBox="1"/>
              <p:nvPr/>
            </p:nvSpPr>
            <p:spPr>
              <a:xfrm>
                <a:off x="4013367" y="1906872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67" y="1906872"/>
                <a:ext cx="369781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1"/>
              <p:cNvSpPr txBox="1"/>
              <p:nvPr/>
            </p:nvSpPr>
            <p:spPr>
              <a:xfrm>
                <a:off x="0" y="4536828"/>
                <a:ext cx="9144000" cy="171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Alice and Bob do not need to meet for choosing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 smtClean="0"/>
                  <a:t> is chosen by the decrypting party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then transmitted to the other party via an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authenticated</a:t>
                </a:r>
                <a:r>
                  <a:rPr lang="en-US" altLang="zh-CN" sz="2000" dirty="0" smtClean="0"/>
                  <a:t> channel.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If there are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parties,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pairs of the form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suffice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4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6828"/>
                <a:ext cx="9144000" cy="1717393"/>
              </a:xfrm>
              <a:prstGeom prst="rect">
                <a:avLst/>
              </a:prstGeom>
              <a:blipFill>
                <a:blip r:embed="rId5"/>
                <a:stretch>
                  <a:fillRect t="-355"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10"/>
          <p:cNvSpPr/>
          <p:nvPr/>
        </p:nvSpPr>
        <p:spPr>
          <a:xfrm>
            <a:off x="5266252" y="4095702"/>
            <a:ext cx="1230085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key source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60" name="直接箭头连接符 16"/>
          <p:cNvCxnSpPr>
            <a:stCxn id="59" idx="0"/>
          </p:cNvCxnSpPr>
          <p:nvPr/>
        </p:nvCxnSpPr>
        <p:spPr>
          <a:xfrm flipV="1">
            <a:off x="5881295" y="2532506"/>
            <a:ext cx="1" cy="156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22"/>
              <p:cNvSpPr txBox="1"/>
              <p:nvPr/>
            </p:nvSpPr>
            <p:spPr>
              <a:xfrm>
                <a:off x="5381022" y="3707740"/>
                <a:ext cx="479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022" y="3707740"/>
                <a:ext cx="4794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2"/>
              <p:cNvSpPr txBox="1"/>
              <p:nvPr/>
            </p:nvSpPr>
            <p:spPr>
              <a:xfrm>
                <a:off x="5885076" y="2564904"/>
                <a:ext cx="505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076" y="2564904"/>
                <a:ext cx="50545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2"/>
              <p:cNvSpPr txBox="1"/>
              <p:nvPr/>
            </p:nvSpPr>
            <p:spPr>
              <a:xfrm>
                <a:off x="2724358" y="2564904"/>
                <a:ext cx="479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358" y="2564904"/>
                <a:ext cx="479490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肘形连接符 18"/>
          <p:cNvCxnSpPr/>
          <p:nvPr/>
        </p:nvCxnSpPr>
        <p:spPr>
          <a:xfrm rot="10800000">
            <a:off x="3199310" y="2532507"/>
            <a:ext cx="527004" cy="774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rot="16200000" flipV="1">
            <a:off x="5177657" y="3493341"/>
            <a:ext cx="788401" cy="416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22"/>
              <p:cNvSpPr txBox="1"/>
              <p:nvPr/>
            </p:nvSpPr>
            <p:spPr>
              <a:xfrm>
                <a:off x="5885076" y="3707740"/>
                <a:ext cx="505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076" y="3707740"/>
                <a:ext cx="505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9"/>
          <p:cNvSpPr/>
          <p:nvPr/>
        </p:nvSpPr>
        <p:spPr>
          <a:xfrm>
            <a:off x="3726314" y="3091493"/>
            <a:ext cx="1651231" cy="43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authenticated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channel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42201" y="4005064"/>
                <a:ext cx="3999108" cy="615553"/>
              </a:xfrm>
              <a:prstGeom prst="rect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The security of the system is based on</a:t>
                </a:r>
              </a:p>
              <a:p>
                <a:r>
                  <a:rPr lang="en-US" altLang="zh-CN" sz="2000" dirty="0" smtClean="0"/>
                  <a:t>the secrecy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01" y="4005064"/>
                <a:ext cx="3999108" cy="615553"/>
              </a:xfrm>
              <a:prstGeom prst="rect">
                <a:avLst/>
              </a:prstGeom>
              <a:blipFill>
                <a:blip r:embed="rId10"/>
                <a:stretch>
                  <a:fillRect l="-3647" t="-11650" r="-1824" b="-22330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42201" y="3645024"/>
                <a:ext cx="3999108" cy="307777"/>
              </a:xfrm>
              <a:prstGeom prst="rect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It should be hard to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01" y="3645024"/>
                <a:ext cx="3999108" cy="307777"/>
              </a:xfrm>
              <a:prstGeom prst="rect">
                <a:avLst/>
              </a:prstGeom>
              <a:blipFill>
                <a:blip r:embed="rId11"/>
                <a:stretch>
                  <a:fillRect l="-3647" t="-23077" r="-304" b="-46154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3" grpId="0"/>
      <p:bldP spid="24" grpId="0"/>
      <p:bldP spid="25" grpId="0"/>
      <p:bldP spid="39" grpId="0"/>
      <p:bldP spid="43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Public-Key Cryptosystem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"/>
              <p:cNvSpPr txBox="1"/>
              <p:nvPr/>
            </p:nvSpPr>
            <p:spPr>
              <a:xfrm>
                <a:off x="0" y="980728"/>
                <a:ext cx="9144000" cy="539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 Invention of Public-Key Cryptosystem: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1976, Diffie and Hellman put forward the idea of public-key cryptosystem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1977, Rivest, Shamir and Adleman invented RSA cryptosystem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The security is based on the hardness of factoring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1970, </a:t>
                </a:r>
                <a:r>
                  <a:rPr lang="en-US" altLang="zh-CN" dirty="0" err="1" smtClean="0"/>
                  <a:t>Jame</a:t>
                </a:r>
                <a:r>
                  <a:rPr lang="en-US" altLang="zh-CN" dirty="0" smtClean="0"/>
                  <a:t> Ellis (GCHQ): “The possibility of non-secret encryption”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1973, Clifford Cocks (GCHQ): “A note on non-secret encryption” (=RSA)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1984, </a:t>
                </a:r>
                <a:r>
                  <a:rPr lang="en-US" altLang="zh-CN" sz="2000" dirty="0" err="1" smtClean="0"/>
                  <a:t>ElGamal</a:t>
                </a:r>
                <a:r>
                  <a:rPr lang="en-US" altLang="zh-CN" sz="2000" dirty="0" smtClean="0"/>
                  <a:t> proposed the </a:t>
                </a:r>
                <a:r>
                  <a:rPr lang="en-US" altLang="zh-CN" sz="2000" dirty="0" err="1" smtClean="0"/>
                  <a:t>ElGamal</a:t>
                </a:r>
                <a:r>
                  <a:rPr lang="en-US" altLang="zh-CN" sz="2000" dirty="0" smtClean="0"/>
                  <a:t> cryptosystem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The security is based on the hardness of discrete logarithm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Drawbacks of Public-Key Cryptosystem: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Slower; Cannot be unconditionally secure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Hybrid Cryptography: </a:t>
                </a:r>
                <a:r>
                  <a:rPr lang="en-US" altLang="zh-CN" sz="2400" dirty="0" smtClean="0"/>
                  <a:t>secret-key + public-key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Use secret-key cryptosystem to encrypt the long message: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Use public-key cryptosystem to encrypt the short key: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Bob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Decryption: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Bob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393208"/>
              </a:xfrm>
              <a:prstGeom prst="rect">
                <a:avLst/>
              </a:prstGeom>
              <a:blipFill>
                <a:blip r:embed="rId2"/>
                <a:stretch>
                  <a:fillRect l="-1000" t="-113" b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82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7193</TotalTime>
  <Words>413</Words>
  <Application>Microsoft Office PowerPoint</Application>
  <PresentationFormat>On-screen Show (4:3)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宋体</vt:lpstr>
      <vt:lpstr>Arial</vt:lpstr>
      <vt:lpstr>Calibri</vt:lpstr>
      <vt:lpstr>Cambria Math</vt:lpstr>
      <vt:lpstr>Office 主题</vt:lpstr>
      <vt:lpstr>Applied Cryptography public-key cryptosystem, RSA</vt:lpstr>
      <vt:lpstr>Construction</vt:lpstr>
      <vt:lpstr>Optimality</vt:lpstr>
      <vt:lpstr>Optimality</vt:lpstr>
      <vt:lpstr>PowerPoint Presentation</vt:lpstr>
      <vt:lpstr>Secret-Key Cryptosystem</vt:lpstr>
      <vt:lpstr>Secret-Key Cryptosystem</vt:lpstr>
      <vt:lpstr>Public-Key Cryptosystem</vt:lpstr>
      <vt:lpstr>Public-Key Cryptosystem</vt:lpstr>
      <vt:lpstr>PowerPoint Presentation</vt:lpstr>
      <vt:lpstr>Modulo Arithmetic</vt:lpstr>
      <vt:lpstr>Modulo Arithmetic</vt:lpstr>
      <vt:lpstr>The RSA Cryptosystem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zhanglf</cp:lastModifiedBy>
  <cp:revision>731</cp:revision>
  <cp:lastPrinted>2020-10-28T02:03:01Z</cp:lastPrinted>
  <dcterms:modified xsi:type="dcterms:W3CDTF">2022-04-20T08:17:21Z</dcterms:modified>
</cp:coreProperties>
</file>